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3" r:id="rId5"/>
  </p:sldMasterIdLst>
  <p:notesMasterIdLst>
    <p:notesMasterId r:id="rId51"/>
  </p:notesMasterIdLst>
  <p:handoutMasterIdLst>
    <p:handoutMasterId r:id="rId52"/>
  </p:handoutMasterIdLst>
  <p:sldIdLst>
    <p:sldId id="275" r:id="rId6"/>
    <p:sldId id="276" r:id="rId7"/>
    <p:sldId id="277" r:id="rId8"/>
    <p:sldId id="278" r:id="rId9"/>
    <p:sldId id="282" r:id="rId10"/>
    <p:sldId id="283" r:id="rId11"/>
    <p:sldId id="285" r:id="rId12"/>
    <p:sldId id="286" r:id="rId13"/>
    <p:sldId id="287" r:id="rId14"/>
    <p:sldId id="291" r:id="rId15"/>
    <p:sldId id="292" r:id="rId16"/>
    <p:sldId id="304" r:id="rId17"/>
    <p:sldId id="313" r:id="rId18"/>
    <p:sldId id="293" r:id="rId19"/>
    <p:sldId id="294" r:id="rId20"/>
    <p:sldId id="295" r:id="rId21"/>
    <p:sldId id="296" r:id="rId22"/>
    <p:sldId id="297" r:id="rId23"/>
    <p:sldId id="305" r:id="rId24"/>
    <p:sldId id="306" r:id="rId25"/>
    <p:sldId id="298" r:id="rId26"/>
    <p:sldId id="299" r:id="rId27"/>
    <p:sldId id="300" r:id="rId28"/>
    <p:sldId id="301" r:id="rId29"/>
    <p:sldId id="307" r:id="rId30"/>
    <p:sldId id="309" r:id="rId31"/>
    <p:sldId id="274" r:id="rId32"/>
    <p:sldId id="310" r:id="rId33"/>
    <p:sldId id="311" r:id="rId34"/>
    <p:sldId id="312" r:id="rId35"/>
    <p:sldId id="302" r:id="rId36"/>
    <p:sldId id="303" r:id="rId37"/>
    <p:sldId id="323" r:id="rId38"/>
    <p:sldId id="326" r:id="rId39"/>
    <p:sldId id="325" r:id="rId40"/>
    <p:sldId id="327" r:id="rId41"/>
    <p:sldId id="322" r:id="rId42"/>
    <p:sldId id="328" r:id="rId43"/>
    <p:sldId id="315" r:id="rId44"/>
    <p:sldId id="316" r:id="rId45"/>
    <p:sldId id="317" r:id="rId46"/>
    <p:sldId id="318" r:id="rId47"/>
    <p:sldId id="319" r:id="rId48"/>
    <p:sldId id="320" r:id="rId49"/>
    <p:sldId id="329"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FC6"/>
    <a:srgbClr val="0071B6"/>
    <a:srgbClr val="CA004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72458" autoAdjust="0"/>
  </p:normalViewPr>
  <p:slideViewPr>
    <p:cSldViewPr>
      <p:cViewPr>
        <p:scale>
          <a:sx n="75" d="100"/>
          <a:sy n="75" d="100"/>
        </p:scale>
        <p:origin x="1627" y="139"/>
      </p:cViewPr>
      <p:guideLst>
        <p:guide orient="horz" pos="162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7" d="100"/>
          <a:sy n="57" d="100"/>
        </p:scale>
        <p:origin x="196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BE0BF2-BAA7-4340-BE49-36182A775481}" type="datetimeFigureOut">
              <a:rPr lang="en-US" smtClean="0"/>
              <a:pPr/>
              <a:t>3/19/2014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387109-B33D-498A-859F-DF0158CC2624}" type="slidenum">
              <a:rPr lang="en-GB" smtClean="0"/>
              <a:pPr/>
              <a:t>‹#›</a:t>
            </a:fld>
            <a:endParaRPr lang="en-GB"/>
          </a:p>
        </p:txBody>
      </p:sp>
    </p:spTree>
    <p:extLst>
      <p:ext uri="{BB962C8B-B14F-4D97-AF65-F5344CB8AC3E}">
        <p14:creationId xmlns:p14="http://schemas.microsoft.com/office/powerpoint/2010/main" val="4271638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42ED7-2780-40DD-91DB-25D761C44CA8}" type="datetimeFigureOut">
              <a:rPr lang="en-US" smtClean="0"/>
              <a:t>3/19/2014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0786D-1DB0-41AB-861C-5F3AB3179F02}" type="slidenum">
              <a:rPr lang="en-US" smtClean="0"/>
              <a:t>‹#›</a:t>
            </a:fld>
            <a:endParaRPr lang="en-US"/>
          </a:p>
        </p:txBody>
      </p:sp>
    </p:spTree>
    <p:extLst>
      <p:ext uri="{BB962C8B-B14F-4D97-AF65-F5344CB8AC3E}">
        <p14:creationId xmlns:p14="http://schemas.microsoft.com/office/powerpoint/2010/main" val="333911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8F868-135F-4084-8BEF-D4E1A0373E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9355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ja-JP" dirty="0"/>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66772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ja-JP" dirty="0"/>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16716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ja-JP" dirty="0"/>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93517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ja-JP" dirty="0"/>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416002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3/19/2014 11:42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425618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ja-JP" altLang="en-US" dirty="0">
              <a:solidFill>
                <a:prstClr val="black"/>
              </a:solidFill>
            </a:endParaRPr>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0185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ja-JP" altLang="en-US" dirty="0">
              <a:solidFill>
                <a:prstClr val="black"/>
              </a:solidFill>
            </a:endParaRPr>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3095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ja-JP" altLang="en-US" dirty="0">
              <a:solidFill>
                <a:prstClr val="black"/>
              </a:solidFill>
            </a:endParaRPr>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936270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281">
              <a:defRPr/>
            </a:pPr>
            <a:r>
              <a:rPr lang="en-US" dirty="0" smtClean="0"/>
              <a:t>http://www.microsoft.com/casestudies/Microsoft-SQL-Server-2012/Mitsui-Co.-Ltd/Mitsui-Co.-Deploys-High-Availability-and-Disaster-Recovery-Solution-After-Earthquake/710000000584  </a:t>
            </a:r>
          </a:p>
          <a:p>
            <a:pPr defTabSz="920281">
              <a:defRPr/>
            </a:pPr>
            <a:r>
              <a:rPr lang="en-US" dirty="0" smtClean="0"/>
              <a:t>http://www.microsoft.com/casestudies/Microsoft-SQL-Server-2008/Mitsui-Co.-LTD/Trading-Firm-Standardizes-on-IT-System-Running-in-Innovative-Private-Cloud/4000010234</a:t>
            </a:r>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176705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281">
              <a:defRPr/>
            </a:pPr>
            <a:r>
              <a:rPr lang="en-US" dirty="0" smtClean="0"/>
              <a:t>http://www.microsoft.com/casestudies/Microsoft-SQL-Server-2008-R2-Enterprise/Home-Center-Public-Company-HomePro/Thai-Retailer-Improves-Performance-and-Availability-of-Mission-Critical-ERP-System/710000003235</a:t>
            </a:r>
          </a:p>
          <a:p>
            <a:pPr defTabSz="920281">
              <a:defRPr/>
            </a:pPr>
            <a:endParaRPr lang="en-US" dirty="0" smtClean="0"/>
          </a:p>
          <a:p>
            <a:pPr defTabSz="920281">
              <a:defRPr/>
            </a:pPr>
            <a:r>
              <a:rPr lang="en-US" dirty="0" err="1" smtClean="0"/>
              <a:t>HomePro</a:t>
            </a:r>
            <a:r>
              <a:rPr lang="en-US" dirty="0" smtClean="0"/>
              <a:t> relies on the SAP IS-RETAIL solution for core business operations using multiple modules such as ERP Central Component 6.0 </a:t>
            </a:r>
            <a:r>
              <a:rPr lang="en-US" dirty="0" err="1" smtClean="0"/>
              <a:t>EhP</a:t>
            </a:r>
            <a:r>
              <a:rPr lang="en-US" dirty="0" smtClean="0"/>
              <a:t> 5, Business Warehouse 7.30, POS Data Management, and Enterprise Portal.</a:t>
            </a:r>
          </a:p>
          <a:p>
            <a:pPr defTabSz="920281">
              <a:defRPr/>
            </a:pPr>
            <a:endParaRPr lang="en-US" dirty="0" smtClean="0"/>
          </a:p>
          <a:p>
            <a:pPr defTabSz="920281">
              <a:defRPr/>
            </a:pPr>
            <a:endParaRPr lang="en-US" dirty="0" smtClean="0"/>
          </a:p>
          <a:p>
            <a:pPr defTabSz="920281">
              <a:defRPr/>
            </a:pPr>
            <a:endParaRPr lang="en-US" dirty="0"/>
          </a:p>
        </p:txBody>
      </p:sp>
      <p:sp>
        <p:nvSpPr>
          <p:cNvPr id="4" name="Slide Number Placeholder 3"/>
          <p:cNvSpPr>
            <a:spLocks noGrp="1"/>
          </p:cNvSpPr>
          <p:nvPr>
            <p:ph type="sldNum" sz="quarter" idx="10"/>
          </p:nvPr>
        </p:nvSpPr>
        <p:spPr/>
        <p:txBody>
          <a:bodyPr/>
          <a:lstStyle/>
          <a:p>
            <a:fld id="{A5B258F2-B2E5-4175-B339-81AEE5988F5F}"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84066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8F868-135F-4084-8BEF-D4E1A0373E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83608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8" y="661988"/>
            <a:ext cx="6223000" cy="3500437"/>
          </a:xfrm>
        </p:spPr>
      </p:sp>
      <p:sp>
        <p:nvSpPr>
          <p:cNvPr id="3" name="Notes Placeholder 2"/>
          <p:cNvSpPr>
            <a:spLocks noGrp="1"/>
          </p:cNvSpPr>
          <p:nvPr>
            <p:ph type="body" idx="1"/>
          </p:nvPr>
        </p:nvSpPr>
        <p:spPr/>
        <p:txBody>
          <a:bodyPr>
            <a:normAutofit/>
          </a:bodyPr>
          <a:lstStyle/>
          <a:p>
            <a:pPr marL="119057" indent="-119057">
              <a:buFont typeface="Wingdings" pitchFamily="2" charset="2"/>
              <a:buChar char="§"/>
              <a:defRPr/>
            </a:pPr>
            <a:r>
              <a:rPr lang="en-US" sz="1200" b="1" kern="1200" dirty="0" smtClean="0">
                <a:solidFill>
                  <a:schemeClr val="bg1">
                    <a:lumMod val="50000"/>
                  </a:schemeClr>
                </a:solidFill>
                <a:latin typeface="+mn-lt"/>
                <a:ea typeface="+mn-ea"/>
                <a:cs typeface="+mn-cs"/>
              </a:rPr>
              <a:t>Lower TCO for EMI -</a:t>
            </a:r>
            <a:r>
              <a:rPr lang="en-US" sz="1200" kern="1200" dirty="0" smtClean="0">
                <a:solidFill>
                  <a:schemeClr val="bg1">
                    <a:lumMod val="50000"/>
                  </a:schemeClr>
                </a:solidFill>
                <a:latin typeface="+mn-lt"/>
                <a:ea typeface="+mn-ea"/>
                <a:cs typeface="+mn-cs"/>
              </a:rPr>
              <a:t> Enabling additional self-service and ad-hoc capabilities that will provide visibility to live manufacturing data to more people</a:t>
            </a:r>
          </a:p>
          <a:p>
            <a:pPr marL="119057" indent="-119057">
              <a:buFont typeface="Wingdings" pitchFamily="2" charset="2"/>
              <a:buChar char="§"/>
              <a:defRPr/>
            </a:pPr>
            <a:endParaRPr lang="en-US" sz="1200" kern="1200" dirty="0" smtClean="0">
              <a:solidFill>
                <a:schemeClr val="bg1">
                  <a:lumMod val="50000"/>
                </a:schemeClr>
              </a:solidFill>
              <a:latin typeface="+mn-lt"/>
              <a:ea typeface="+mn-ea"/>
              <a:cs typeface="+mn-cs"/>
            </a:endParaRPr>
          </a:p>
          <a:p>
            <a:pPr marL="119057" indent="-119057">
              <a:buFont typeface="Wingdings" pitchFamily="2" charset="2"/>
              <a:buChar char="§"/>
              <a:defRPr/>
            </a:pPr>
            <a:r>
              <a:rPr lang="en-US" sz="1200" b="1" kern="1200" dirty="0" smtClean="0">
                <a:solidFill>
                  <a:schemeClr val="bg1">
                    <a:lumMod val="50000"/>
                  </a:schemeClr>
                </a:solidFill>
                <a:latin typeface="+mn-lt"/>
                <a:ea typeface="+mn-ea"/>
                <a:cs typeface="+mn-cs"/>
              </a:rPr>
              <a:t>Accurate Decision Making -</a:t>
            </a:r>
            <a:r>
              <a:rPr lang="en-US" sz="1200" kern="1200" dirty="0" smtClean="0">
                <a:solidFill>
                  <a:schemeClr val="bg1">
                    <a:lumMod val="50000"/>
                  </a:schemeClr>
                </a:solidFill>
                <a:latin typeface="+mn-lt"/>
                <a:ea typeface="+mn-ea"/>
                <a:cs typeface="+mn-cs"/>
              </a:rPr>
              <a:t> Faster decisions made on common data feeds and sources</a:t>
            </a:r>
          </a:p>
          <a:p>
            <a:pPr marL="119057" indent="-119057">
              <a:buFont typeface="Wingdings" pitchFamily="2" charset="2"/>
              <a:buChar char="§"/>
              <a:defRPr/>
            </a:pPr>
            <a:endParaRPr lang="en-US" sz="1200" kern="1200" dirty="0" smtClean="0">
              <a:solidFill>
                <a:schemeClr val="bg1">
                  <a:lumMod val="50000"/>
                </a:schemeClr>
              </a:solidFill>
              <a:latin typeface="+mn-lt"/>
              <a:ea typeface="+mn-ea"/>
              <a:cs typeface="+mn-cs"/>
            </a:endParaRPr>
          </a:p>
          <a:p>
            <a:pPr marL="119057" indent="-119057">
              <a:buFont typeface="Wingdings" pitchFamily="2" charset="2"/>
              <a:buChar char="§"/>
              <a:defRPr/>
            </a:pPr>
            <a:r>
              <a:rPr lang="en-US" sz="1200" b="1" kern="1200" dirty="0" smtClean="0">
                <a:solidFill>
                  <a:schemeClr val="bg1">
                    <a:lumMod val="50000"/>
                  </a:schemeClr>
                </a:solidFill>
                <a:latin typeface="+mn-lt"/>
                <a:ea typeface="+mn-ea"/>
                <a:cs typeface="+mn-cs"/>
              </a:rPr>
              <a:t>Local Data from Local Reports from Local Systems -</a:t>
            </a:r>
            <a:r>
              <a:rPr lang="en-US" sz="1200" kern="1200" dirty="0" smtClean="0">
                <a:solidFill>
                  <a:schemeClr val="bg1">
                    <a:lumMod val="50000"/>
                  </a:schemeClr>
                </a:solidFill>
                <a:latin typeface="+mn-lt"/>
                <a:ea typeface="+mn-ea"/>
                <a:cs typeface="+mn-cs"/>
              </a:rPr>
              <a:t> Ensures speed of the data and live access to it as well</a:t>
            </a:r>
            <a:endParaRPr lang="en-US" sz="1200" kern="1200" dirty="0">
              <a:solidFill>
                <a:schemeClr val="bg1">
                  <a:lumMod val="50000"/>
                </a:schemeClr>
              </a:solidFill>
              <a:latin typeface="+mn-lt"/>
              <a:ea typeface="+mn-ea"/>
              <a:cs typeface="+mn-cs"/>
            </a:endParaRPr>
          </a:p>
        </p:txBody>
      </p:sp>
      <p:sp>
        <p:nvSpPr>
          <p:cNvPr id="4" name="Slide Number Placeholder 3"/>
          <p:cNvSpPr>
            <a:spLocks noGrp="1"/>
          </p:cNvSpPr>
          <p:nvPr>
            <p:ph type="sldNum" sz="quarter" idx="10"/>
          </p:nvPr>
        </p:nvSpPr>
        <p:spPr/>
        <p:txBody>
          <a:bodyPr/>
          <a:lstStyle/>
          <a:p>
            <a:fld id="{7D8C2C35-2B8A-446E-BEC0-FD36716C29AC}" type="slidenum">
              <a:rPr lang="en-US" smtClean="0"/>
              <a:pPr/>
              <a:t>34</a:t>
            </a:fld>
            <a:endParaRPr lang="en-US" dirty="0"/>
          </a:p>
        </p:txBody>
      </p:sp>
    </p:spTree>
    <p:extLst>
      <p:ext uri="{BB962C8B-B14F-4D97-AF65-F5344CB8AC3E}">
        <p14:creationId xmlns:p14="http://schemas.microsoft.com/office/powerpoint/2010/main" val="1585670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3/19/2014 6:23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4264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ja-JP" dirty="0"/>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78920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ja-JP" dirty="0"/>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694806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ja-JP" dirty="0"/>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smtClean="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451919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14</a:t>
            </a:fld>
            <a:endParaRPr lang="ja-JP" altLang="en-US" dirty="0">
              <a:solidFill>
                <a:prstClr val="black"/>
              </a:solidFill>
            </a:endParaRPr>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42880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ja-JP" altLang="en-US" dirty="0">
              <a:solidFill>
                <a:prstClr val="black"/>
              </a:solidFill>
            </a:endParaRPr>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405830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ja-JP" dirty="0"/>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597053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ja-JP" dirty="0"/>
          </a:p>
        </p:txBody>
      </p:sp>
      <p:sp>
        <p:nvSpPr>
          <p:cNvPr id="5" name="Slide Image Placeholder 4"/>
          <p:cNvSpPr>
            <a:spLocks noGrp="1" noRot="1" noChangeAspect="1"/>
          </p:cNvSpPr>
          <p:nvPr>
            <p:ph type="sldImg"/>
          </p:nvPr>
        </p:nvSpPr>
        <p:spPr>
          <a:xfrm>
            <a:off x="379413" y="684213"/>
            <a:ext cx="6099175" cy="3430587"/>
          </a:xfrm>
        </p:spPr>
      </p:sp>
      <p:sp>
        <p:nvSpPr>
          <p:cNvPr id="8" name="Notes Placeholder 7"/>
          <p:cNvSpPr>
            <a:spLocks noGrp="1"/>
          </p:cNvSpPr>
          <p:nvPr>
            <p:ph type="body" sz="quarter" idx="11"/>
          </p:nvPr>
        </p:nvSpPr>
        <p:spPr/>
        <p:txBody>
          <a:bodyPr/>
          <a:lstStyle/>
          <a:p>
            <a:endParaRPr lang="en-US" dirty="0" smtClean="0"/>
          </a:p>
        </p:txBody>
      </p:sp>
      <p:sp>
        <p:nvSpPr>
          <p:cNvPr id="10" name="Notes Placeholder 9"/>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52601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5.emf"/><Relationship Id="rId5" Type="http://schemas.openxmlformats.org/officeDocument/2006/relationships/tags" Target="../tags/tag4.xml"/><Relationship Id="rId10"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11" Type="http://schemas.openxmlformats.org/officeDocument/2006/relationships/image" Target="../media/image5.emf"/><Relationship Id="rId5" Type="http://schemas.openxmlformats.org/officeDocument/2006/relationships/tags" Target="../tags/tag11.xml"/><Relationship Id="rId10" Type="http://schemas.openxmlformats.org/officeDocument/2006/relationships/oleObject" Target="../embeddings/oleObject2.bin"/><Relationship Id="rId4" Type="http://schemas.openxmlformats.org/officeDocument/2006/relationships/tags" Target="../tags/tag10.xml"/><Relationship Id="rId9"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72C6"/>
        </a:solidFill>
        <a:effectLst/>
      </p:bgPr>
    </p:bg>
    <p:spTree>
      <p:nvGrpSpPr>
        <p:cNvPr id="1" name=""/>
        <p:cNvGrpSpPr/>
        <p:nvPr/>
      </p:nvGrpSpPr>
      <p:grpSpPr>
        <a:xfrm>
          <a:off x="0" y="0"/>
          <a:ext cx="0" cy="0"/>
          <a:chOff x="0" y="0"/>
          <a:chExt cx="0" cy="0"/>
        </a:xfrm>
      </p:grpSpPr>
      <p:sp>
        <p:nvSpPr>
          <p:cNvPr id="7" name="Rectangle 6"/>
          <p:cNvSpPr/>
          <p:nvPr userDrawn="1"/>
        </p:nvSpPr>
        <p:spPr>
          <a:xfrm>
            <a:off x="114300" y="4645820"/>
            <a:ext cx="1714500" cy="39528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ext Placeholder 4"/>
          <p:cNvSpPr>
            <a:spLocks noGrp="1"/>
          </p:cNvSpPr>
          <p:nvPr>
            <p:ph type="body" sz="quarter" idx="12" hasCustomPrompt="1"/>
          </p:nvPr>
        </p:nvSpPr>
        <p:spPr>
          <a:xfrm>
            <a:off x="4492728" y="3298715"/>
            <a:ext cx="3508273" cy="373949"/>
          </a:xfrm>
          <a:prstGeom prst="rect">
            <a:avLst/>
          </a:prstGeom>
        </p:spPr>
        <p:txBody>
          <a:bodyPr>
            <a:noAutofit/>
          </a:bodyPr>
          <a:lstStyle>
            <a:lvl1pPr marL="0" indent="0">
              <a:spcBef>
                <a:spcPts val="0"/>
              </a:spcBef>
              <a:buNone/>
              <a:defRPr sz="2400" spc="-53" baseline="0">
                <a:gradFill>
                  <a:gsLst>
                    <a:gs pos="0">
                      <a:schemeClr val="bg1"/>
                    </a:gs>
                    <a:gs pos="100000">
                      <a:schemeClr val="bg1"/>
                    </a:gs>
                  </a:gsLst>
                  <a:lin ang="5400000" scaled="0"/>
                </a:gradFill>
                <a:latin typeface="Segoe UI Semibold" panose="020B0702040204020203" pitchFamily="34" charset="0"/>
                <a:cs typeface="Segoe UI Semibold" panose="020B0702040204020203" pitchFamily="34" charset="0"/>
              </a:defRPr>
            </a:lvl1pPr>
          </a:lstStyle>
          <a:p>
            <a:pPr lvl="0"/>
            <a:r>
              <a:rPr lang="en-US" dirty="0" smtClean="0"/>
              <a:t>Speaker Title</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8576" y="15041"/>
            <a:ext cx="2765425" cy="49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8576" y="4299942"/>
            <a:ext cx="2765425" cy="84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5"/>
          <p:cNvSpPr>
            <a:spLocks noGrp="1"/>
          </p:cNvSpPr>
          <p:nvPr>
            <p:ph type="title"/>
          </p:nvPr>
        </p:nvSpPr>
        <p:spPr>
          <a:xfrm>
            <a:off x="4514850" y="1929128"/>
            <a:ext cx="4066748" cy="857250"/>
          </a:xfrm>
          <a:prstGeom prst="rect">
            <a:avLst/>
          </a:prstGeom>
        </p:spPr>
        <p:txBody>
          <a:bodyPr/>
          <a:lstStyle>
            <a:lvl1pPr>
              <a:defRPr sz="2800">
                <a:solidFill>
                  <a:schemeClr val="bg1"/>
                </a:solidFill>
                <a:latin typeface="Segoe UI Light" panose="020B0502040204020203" pitchFamily="34" charset="0"/>
                <a:cs typeface="Segoe UI Light" panose="020B0502040204020203" pitchFamily="34" charset="0"/>
              </a:defRPr>
            </a:lvl1pPr>
          </a:lstStyle>
          <a:p>
            <a:r>
              <a:rPr lang="en-US" dirty="0" smtClean="0"/>
              <a:t>Click to edit Master title style</a:t>
            </a:r>
            <a:endParaRPr lang="en-US" dirty="0"/>
          </a:p>
        </p:txBody>
      </p:sp>
      <p:sp>
        <p:nvSpPr>
          <p:cNvPr id="15" name="Rectangle 14"/>
          <p:cNvSpPr/>
          <p:nvPr userDrawn="1"/>
        </p:nvSpPr>
        <p:spPr bwMode="auto">
          <a:xfrm>
            <a:off x="457200" y="1820559"/>
            <a:ext cx="2686050" cy="22370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t" anchorCtr="0" forceAA="0" compatLnSpc="1">
            <a:prstTxWarp prst="textNoShape">
              <a:avLst/>
            </a:prstTxWarp>
            <a:noAutofit/>
          </a:bodyPr>
          <a:lstStyle/>
          <a:p>
            <a:pPr marL="132160" indent="0" defTabSz="685574" fontAlgn="base">
              <a:spcBef>
                <a:spcPct val="0"/>
              </a:spcBef>
              <a:spcAft>
                <a:spcPct val="0"/>
              </a:spcAft>
            </a:pPr>
            <a:r>
              <a:rPr lang="en-US" sz="2250" spc="-75" dirty="0" smtClean="0">
                <a:solidFill>
                  <a:srgbClr val="0066C1"/>
                </a:solidFill>
                <a:latin typeface="Segoe UI" pitchFamily="34" charset="0"/>
                <a:ea typeface="Segoe UI" pitchFamily="34" charset="0"/>
                <a:cs typeface="Segoe UI" pitchFamily="34" charset="0"/>
              </a:rPr>
              <a:t>Windows Azure Conference 2014</a:t>
            </a:r>
            <a:endParaRPr lang="en-US" sz="2250" spc="-75" dirty="0" smtClean="0">
              <a:solidFill>
                <a:srgbClr val="0066C1"/>
              </a:solidFill>
              <a:latin typeface="Segoe UI Light" panose="020B0502040204020203" pitchFamily="34" charset="0"/>
              <a:ea typeface="Segoe UI" pitchFamily="34" charset="0"/>
              <a:cs typeface="Segoe UI Light" panose="020B0502040204020203" pitchFamily="34" charset="0"/>
            </a:endParaRPr>
          </a:p>
        </p:txBody>
      </p:sp>
      <p:sp>
        <p:nvSpPr>
          <p:cNvPr id="5" name="Rounded Rectangle 4"/>
          <p:cNvSpPr/>
          <p:nvPr userDrawn="1"/>
        </p:nvSpPr>
        <p:spPr>
          <a:xfrm>
            <a:off x="8001000" y="15040"/>
            <a:ext cx="1009526" cy="1413710"/>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p:cNvPicPr>
            <a:picLocks noChangeAspect="1"/>
          </p:cNvPicPr>
          <p:nvPr userDrawn="1"/>
        </p:nvPicPr>
        <p:blipFill>
          <a:blip r:embed="rId3"/>
          <a:stretch>
            <a:fillRect/>
          </a:stretch>
        </p:blipFill>
        <p:spPr>
          <a:xfrm>
            <a:off x="611560" y="2605277"/>
            <a:ext cx="2115390" cy="138687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09270"/>
            <a:ext cx="1512168" cy="556240"/>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86600" y="260179"/>
            <a:ext cx="1916444" cy="461596"/>
          </a:xfrm>
          <a:prstGeom prst="rect">
            <a:avLst/>
          </a:prstGeom>
        </p:spPr>
      </p:pic>
    </p:spTree>
    <p:extLst>
      <p:ext uri="{BB962C8B-B14F-4D97-AF65-F5344CB8AC3E}">
        <p14:creationId xmlns:p14="http://schemas.microsoft.com/office/powerpoint/2010/main" val="1204539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352896" y="1394206"/>
            <a:ext cx="1965325" cy="1171985"/>
          </a:xfrm>
          <a:prstGeom prst="rect">
            <a:avLst/>
          </a:prstGeom>
        </p:spPr>
        <p:txBody>
          <a:bodyPr vert="horz"/>
          <a:lstStyle>
            <a:lvl1pPr>
              <a:buNone/>
              <a:defRPr sz="1000">
                <a:latin typeface="Segoe UI"/>
                <a:cs typeface="Segoe UI"/>
              </a:defRPr>
            </a:lvl1pPr>
          </a:lstStyle>
          <a:p>
            <a:endParaRPr lang="en-US"/>
          </a:p>
        </p:txBody>
      </p:sp>
      <p:sp>
        <p:nvSpPr>
          <p:cNvPr id="6" name="Picture Placeholder 11"/>
          <p:cNvSpPr>
            <a:spLocks noGrp="1"/>
          </p:cNvSpPr>
          <p:nvPr>
            <p:ph type="pic" sz="quarter" idx="16"/>
          </p:nvPr>
        </p:nvSpPr>
        <p:spPr>
          <a:xfrm>
            <a:off x="4352896" y="2637226"/>
            <a:ext cx="1965325" cy="1756193"/>
          </a:xfrm>
          <a:prstGeom prst="rect">
            <a:avLst/>
          </a:prstGeom>
        </p:spPr>
        <p:txBody>
          <a:bodyPr vert="horz"/>
          <a:lstStyle>
            <a:lvl1pPr>
              <a:buNone/>
              <a:defRPr sz="1000">
                <a:latin typeface="Segoe UI"/>
                <a:cs typeface="Segoe UI"/>
              </a:defRPr>
            </a:lvl1pPr>
          </a:lstStyle>
          <a:p>
            <a:endParaRPr lang="en-US"/>
          </a:p>
        </p:txBody>
      </p:sp>
      <p:sp>
        <p:nvSpPr>
          <p:cNvPr id="7" name="Text Placeholder 18"/>
          <p:cNvSpPr>
            <a:spLocks noGrp="1"/>
          </p:cNvSpPr>
          <p:nvPr>
            <p:ph type="body" sz="quarter" idx="14" hasCustomPrompt="1"/>
          </p:nvPr>
        </p:nvSpPr>
        <p:spPr>
          <a:xfrm>
            <a:off x="147445" y="1393023"/>
            <a:ext cx="4037815" cy="3000396"/>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8" name="Text Placeholder 9"/>
          <p:cNvSpPr>
            <a:spLocks noGrp="1"/>
          </p:cNvSpPr>
          <p:nvPr>
            <p:ph type="body" sz="quarter" idx="13" hasCustomPrompt="1"/>
          </p:nvPr>
        </p:nvSpPr>
        <p:spPr>
          <a:xfrm>
            <a:off x="142844" y="160718"/>
            <a:ext cx="8715436" cy="1053866"/>
          </a:xfrm>
          <a:prstGeom prst="rect">
            <a:avLst/>
          </a:prstGeom>
        </p:spPr>
        <p:txBody>
          <a:bodyPr vert="horz" wrap="square" lIns="0" tIns="0" rIns="0" bIns="0">
            <a:noAutofit/>
          </a:bodyPr>
          <a:lstStyle>
            <a:lvl1pPr marL="0" indent="0" algn="l">
              <a:lnSpc>
                <a:spcPts val="4200"/>
              </a:lnSpc>
              <a:spcBef>
                <a:spcPts val="0"/>
              </a:spcBef>
              <a:buNone/>
              <a:defRPr sz="4800" b="1" baseline="0">
                <a:solidFill>
                  <a:srgbClr val="0071B6"/>
                </a:solidFill>
                <a:latin typeface="Segoe UI Bold"/>
                <a:cs typeface="Segoe UI Bold"/>
              </a:defRPr>
            </a:lvl1pPr>
            <a:lvl2pPr>
              <a:defRPr>
                <a:latin typeface="Segoe UI Bold"/>
                <a:cs typeface="Segoe UI Bold"/>
              </a:defRPr>
            </a:lvl2pPr>
            <a:lvl3pPr>
              <a:defRPr>
                <a:latin typeface="Segoe UI Bold"/>
                <a:cs typeface="Segoe UI Bold"/>
              </a:defRPr>
            </a:lvl3pPr>
            <a:lvl4pPr>
              <a:defRPr>
                <a:latin typeface="Segoe UI Bold"/>
                <a:cs typeface="Segoe UI Bold"/>
              </a:defRPr>
            </a:lvl4pPr>
            <a:lvl5pPr>
              <a:defRPr>
                <a:latin typeface="Segoe UI Bold"/>
                <a:cs typeface="Segoe UI Bold"/>
              </a:defRPr>
            </a:lvl5pPr>
          </a:lstStyle>
          <a:p>
            <a:pPr lvl="0"/>
            <a:r>
              <a:rPr lang="en-US" dirty="0" smtClean="0"/>
              <a:t>This is a typical page with multiple photos.</a:t>
            </a:r>
            <a:endParaRPr lang="en-US" dirty="0"/>
          </a:p>
        </p:txBody>
      </p:sp>
      <p:sp>
        <p:nvSpPr>
          <p:cNvPr id="10" name="Picture Placeholder 13"/>
          <p:cNvSpPr>
            <a:spLocks noGrp="1"/>
          </p:cNvSpPr>
          <p:nvPr>
            <p:ph type="pic" sz="quarter" idx="17"/>
          </p:nvPr>
        </p:nvSpPr>
        <p:spPr>
          <a:xfrm>
            <a:off x="6410296" y="1394206"/>
            <a:ext cx="2420936" cy="2999146"/>
          </a:xfrm>
          <a:prstGeom prst="rect">
            <a:avLst/>
          </a:prstGeom>
        </p:spPr>
        <p:txBody>
          <a:bodyPr vert="horz"/>
          <a:lstStyle>
            <a:lvl1pPr>
              <a:buNone/>
              <a:defRPr sz="1000">
                <a:latin typeface="Segoe UI"/>
                <a:cs typeface="Segoe UI"/>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a:solidFill>
            <a:srgbClr val="00B050"/>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9"/>
            <a:ext cx="5111750" cy="4152912"/>
          </a:xfrm>
          <a:prstGeom prst="rect">
            <a:avLst/>
          </a:prstGeom>
        </p:spPr>
        <p:txBody>
          <a:bodyPr/>
          <a:lstStyle>
            <a:lvl1pPr>
              <a:defRPr sz="2400">
                <a:solidFill>
                  <a:srgbClr val="0071B6"/>
                </a:solidFill>
              </a:defRPr>
            </a:lvl1pPr>
            <a:lvl2pPr>
              <a:defRPr sz="2000">
                <a:solidFill>
                  <a:srgbClr val="0071B6"/>
                </a:solidFill>
              </a:defRPr>
            </a:lvl2pPr>
            <a:lvl3pPr>
              <a:defRPr sz="1800">
                <a:solidFill>
                  <a:srgbClr val="0071B6"/>
                </a:solidFill>
              </a:defRPr>
            </a:lvl3pPr>
            <a:lvl4pPr>
              <a:defRPr sz="1600">
                <a:solidFill>
                  <a:srgbClr val="0071B6"/>
                </a:solidFill>
              </a:defRPr>
            </a:lvl4pPr>
            <a:lvl5pPr>
              <a:defRPr sz="1600">
                <a:solidFill>
                  <a:srgbClr val="0071B6"/>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076327"/>
            <a:ext cx="3008313" cy="3328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1604" y="3600450"/>
            <a:ext cx="5929354" cy="425054"/>
          </a:xfrm>
          <a:prstGeom prst="rect">
            <a:avLst/>
          </a:prstGeom>
        </p:spPr>
        <p:txBody>
          <a:bodyPr anchor="b"/>
          <a:lstStyle>
            <a:lvl1pPr algn="l">
              <a:defRPr sz="2000" b="1" baseline="0">
                <a:solidFill>
                  <a:srgbClr val="0071B6"/>
                </a:solidFill>
              </a:defRPr>
            </a:lvl1pPr>
          </a:lstStyle>
          <a:p>
            <a:r>
              <a:rPr lang="en-US" dirty="0" smtClean="0"/>
              <a:t>Click to edit Media title style</a:t>
            </a:r>
            <a:endParaRPr lang="en-GB" dirty="0"/>
          </a:p>
        </p:txBody>
      </p:sp>
      <p:sp>
        <p:nvSpPr>
          <p:cNvPr id="4" name="Text Placeholder 3"/>
          <p:cNvSpPr>
            <a:spLocks noGrp="1"/>
          </p:cNvSpPr>
          <p:nvPr>
            <p:ph type="body" sz="half" idx="2"/>
          </p:nvPr>
        </p:nvSpPr>
        <p:spPr>
          <a:xfrm>
            <a:off x="1571604" y="4025503"/>
            <a:ext cx="5929354" cy="603647"/>
          </a:xfrm>
          <a:prstGeom prst="rect">
            <a:avLst/>
          </a:prstGeom>
        </p:spPr>
        <p:txBody>
          <a:bodyPr/>
          <a:lstStyle>
            <a:lvl1pPr marL="0" indent="0">
              <a:buNone/>
              <a:defRPr sz="1400">
                <a:solidFill>
                  <a:srgbClr val="0071B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Media Placeholder 8"/>
          <p:cNvSpPr>
            <a:spLocks noGrp="1"/>
          </p:cNvSpPr>
          <p:nvPr>
            <p:ph type="media" sz="quarter" idx="10"/>
          </p:nvPr>
        </p:nvSpPr>
        <p:spPr>
          <a:xfrm>
            <a:off x="1571626" y="535781"/>
            <a:ext cx="5929313" cy="3000375"/>
          </a:xfrm>
          <a:prstGeom prst="rect">
            <a:avLst/>
          </a:prstGeom>
        </p:spPr>
        <p:txBody>
          <a:bodyPr/>
          <a:lstStyle/>
          <a:p>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solidFill>
                  <a:srgbClr val="0071B6"/>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00151"/>
            <a:ext cx="8258204" cy="3228987"/>
          </a:xfrm>
          <a:prstGeom prst="rect">
            <a:avLst/>
          </a:prstGeom>
        </p:spPr>
        <p:txBody>
          <a:bodyPr>
            <a:normAutofit/>
          </a:bodyPr>
          <a:lstStyle>
            <a:lvl1pPr>
              <a:defRPr sz="2400">
                <a:solidFill>
                  <a:srgbClr val="0071B6"/>
                </a:solidFill>
              </a:defRPr>
            </a:lvl1pPr>
            <a:lvl2pPr>
              <a:defRPr sz="2000">
                <a:solidFill>
                  <a:srgbClr val="0071B6"/>
                </a:solidFill>
              </a:defRPr>
            </a:lvl2pPr>
            <a:lvl3pPr>
              <a:defRPr sz="1800">
                <a:solidFill>
                  <a:srgbClr val="0071B6"/>
                </a:solidFill>
              </a:defRPr>
            </a:lvl3pPr>
            <a:lvl4pPr>
              <a:defRPr sz="1600">
                <a:solidFill>
                  <a:srgbClr val="0071B6"/>
                </a:solidFill>
              </a:defRPr>
            </a:lvl4pPr>
            <a:lvl5pPr>
              <a:defRPr sz="1600">
                <a:solidFill>
                  <a:srgbClr val="0071B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2" y="1192"/>
          <a:ext cx="1190" cy="1191"/>
        </p:xfrm>
        <a:graphic>
          <a:graphicData uri="http://schemas.openxmlformats.org/presentationml/2006/ole">
            <mc:AlternateContent xmlns:mc="http://schemas.openxmlformats.org/markup-compatibility/2006">
              <mc:Choice xmlns:v="urn:schemas-microsoft-com:vml" Requires="v">
                <p:oleObj spid="_x0000_s1049"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192" y="1192"/>
                        <a:ext cx="1190" cy="1191"/>
                      </a:xfrm>
                      <a:prstGeom prst="rect">
                        <a:avLst/>
                      </a:prstGeom>
                    </p:spPr>
                  </p:pic>
                </p:oleObj>
              </mc:Fallback>
            </mc:AlternateContent>
          </a:graphicData>
        </a:graphic>
      </p:graphicFrame>
      <p:sp>
        <p:nvSpPr>
          <p:cNvPr id="21" name="Rectangle 20"/>
          <p:cNvSpPr/>
          <p:nvPr userDrawn="1">
            <p:custDataLst>
              <p:tags r:id="rId3"/>
            </p:custDataLst>
          </p:nvPr>
        </p:nvSpPr>
        <p:spPr>
          <a:xfrm>
            <a:off x="2" y="4858941"/>
            <a:ext cx="9143999" cy="28456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57126" tIns="28563" rIns="57126" bIns="28563" rtlCol="0" anchor="ctr"/>
          <a:lstStyle/>
          <a:p>
            <a:pPr algn="ctr" defTabSz="816005"/>
            <a:endParaRPr lang="en-US" sz="1650" dirty="0">
              <a:solidFill>
                <a:prstClr val="white"/>
              </a:solidFill>
            </a:endParaRPr>
          </a:p>
        </p:txBody>
      </p:sp>
      <p:sp>
        <p:nvSpPr>
          <p:cNvPr id="2" name="Title 1"/>
          <p:cNvSpPr>
            <a:spLocks noGrp="1"/>
          </p:cNvSpPr>
          <p:nvPr>
            <p:ph type="title"/>
            <p:custDataLst>
              <p:tags r:id="rId4"/>
            </p:custDataLst>
          </p:nvPr>
        </p:nvSpPr>
        <p:spPr>
          <a:xfrm>
            <a:off x="2382" y="141024"/>
            <a:ext cx="8798629" cy="484531"/>
          </a:xfrm>
          <a:prstGeom prst="rect">
            <a:avLst/>
          </a:prstGeom>
          <a:solidFill>
            <a:schemeClr val="bg1">
              <a:lumMod val="95000"/>
            </a:schemeClr>
          </a:solidFill>
        </p:spPr>
        <p:txBody>
          <a:bodyPr lIns="457200">
            <a:noAutofit/>
          </a:bodyPr>
          <a:lstStyle>
            <a:lvl1pPr>
              <a:defRPr b="0">
                <a:latin typeface="Segoe UI Semibold"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3" hasCustomPrompt="1"/>
            <p:custDataLst>
              <p:tags r:id="rId5"/>
            </p:custDataLst>
          </p:nvPr>
        </p:nvSpPr>
        <p:spPr>
          <a:xfrm>
            <a:off x="349849" y="624530"/>
            <a:ext cx="8451161" cy="279797"/>
          </a:xfrm>
          <a:prstGeom prst="rect">
            <a:avLst/>
          </a:prstGeom>
        </p:spPr>
        <p:txBody>
          <a:bodyPr lIns="0" tIns="0" rIns="0" bIns="0">
            <a:noAutofit/>
          </a:bodyPr>
          <a:lstStyle>
            <a:lvl1pPr marL="0" indent="0">
              <a:buNone/>
              <a:defRPr sz="2100">
                <a:latin typeface="Segoe UI Light" pitchFamily="34" charset="0"/>
              </a:defRPr>
            </a:lvl1pPr>
            <a:lvl2pPr marL="211236" indent="0">
              <a:buNone/>
              <a:defRPr/>
            </a:lvl2pPr>
            <a:lvl3pPr marL="441318" indent="0">
              <a:buNone/>
              <a:defRPr/>
            </a:lvl3pPr>
            <a:lvl4pPr marL="652554" indent="0">
              <a:buNone/>
              <a:defRPr/>
            </a:lvl4pPr>
            <a:lvl5pPr marL="829080" indent="0">
              <a:buNone/>
              <a:defRPr/>
            </a:lvl5pPr>
          </a:lstStyle>
          <a:p>
            <a:pPr lvl="0"/>
            <a:r>
              <a:rPr lang="en-US" dirty="0" smtClean="0"/>
              <a:t>Click to add subtitle</a:t>
            </a:r>
          </a:p>
        </p:txBody>
      </p:sp>
      <p:sp>
        <p:nvSpPr>
          <p:cNvPr id="9" name="Footer Placeholder 2"/>
          <p:cNvSpPr txBox="1">
            <a:spLocks/>
          </p:cNvSpPr>
          <p:nvPr userDrawn="1">
            <p:custDataLst>
              <p:tags r:id="rId6"/>
            </p:custDataLst>
          </p:nvPr>
        </p:nvSpPr>
        <p:spPr>
          <a:xfrm>
            <a:off x="1" y="4858941"/>
            <a:ext cx="1714500" cy="284560"/>
          </a:xfrm>
          <a:prstGeom prst="rect">
            <a:avLst/>
          </a:prstGeom>
        </p:spPr>
        <p:txBody>
          <a:bodyPr lIns="285630" tIns="28563" rIns="57126" bIns="28563"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r>
              <a:rPr lang="en-US" sz="600" dirty="0" smtClean="0">
                <a:solidFill>
                  <a:srgbClr val="505050"/>
                </a:solidFill>
                <a:ea typeface="Segoe UI" pitchFamily="34" charset="0"/>
                <a:cs typeface="Segoe UI" pitchFamily="34" charset="0"/>
              </a:rPr>
              <a:t>EPG | MICROSOFT CONFIDENTIAL</a:t>
            </a:r>
            <a:endParaRPr lang="en-US" sz="600" dirty="0">
              <a:solidFill>
                <a:srgbClr val="505050"/>
              </a:solidFill>
              <a:ea typeface="Segoe UI" pitchFamily="34" charset="0"/>
              <a:cs typeface="Segoe UI" pitchFamily="34" charset="0"/>
            </a:endParaRPr>
          </a:p>
        </p:txBody>
      </p:sp>
      <p:sp>
        <p:nvSpPr>
          <p:cNvPr id="19" name="Slide Number Placeholder 18"/>
          <p:cNvSpPr>
            <a:spLocks noGrp="1"/>
          </p:cNvSpPr>
          <p:nvPr>
            <p:ph type="sldNum" sz="quarter" idx="15"/>
            <p:custDataLst>
              <p:tags r:id="rId7"/>
            </p:custDataLst>
          </p:nvPr>
        </p:nvSpPr>
        <p:spPr>
          <a:xfrm>
            <a:off x="8572501" y="4858406"/>
            <a:ext cx="571499" cy="285094"/>
          </a:xfrm>
          <a:prstGeom prst="rect">
            <a:avLst/>
          </a:prstGeom>
        </p:spPr>
        <p:txBody>
          <a:bodyPr/>
          <a:lstStyle/>
          <a:p>
            <a:pPr defTabSz="816005"/>
            <a:fld id="{FAADACFB-7C71-4E89-89D2-7BBA40B7BFA9}" type="slidenum">
              <a:rPr lang="en-US" sz="1650" smtClean="0">
                <a:solidFill>
                  <a:srgbClr val="505050"/>
                </a:solidFill>
              </a:rPr>
              <a:pPr defTabSz="816005"/>
              <a:t>‹#›</a:t>
            </a:fld>
            <a:endParaRPr lang="en-US" sz="1650" dirty="0">
              <a:solidFill>
                <a:srgbClr val="505050"/>
              </a:solidFill>
            </a:endParaRPr>
          </a:p>
        </p:txBody>
      </p:sp>
      <p:sp>
        <p:nvSpPr>
          <p:cNvPr id="20" name="Footer Placeholder 19"/>
          <p:cNvSpPr>
            <a:spLocks noGrp="1"/>
          </p:cNvSpPr>
          <p:nvPr>
            <p:ph type="ftr" sz="quarter" idx="16"/>
            <p:custDataLst>
              <p:tags r:id="rId8"/>
            </p:custDataLst>
          </p:nvPr>
        </p:nvSpPr>
        <p:spPr>
          <a:xfrm>
            <a:off x="2286001" y="4858406"/>
            <a:ext cx="6286500" cy="285095"/>
          </a:xfrm>
          <a:prstGeom prst="rect">
            <a:avLst/>
          </a:prstGeom>
        </p:spPr>
        <p:txBody>
          <a:bodyPr/>
          <a:lstStyle/>
          <a:p>
            <a:endParaRPr lang="en-US" dirty="0">
              <a:solidFill>
                <a:srgbClr val="505050"/>
              </a:solidFill>
            </a:endParaRPr>
          </a:p>
        </p:txBody>
      </p:sp>
    </p:spTree>
    <p:extLst>
      <p:ext uri="{BB962C8B-B14F-4D97-AF65-F5344CB8AC3E}">
        <p14:creationId xmlns:p14="http://schemas.microsoft.com/office/powerpoint/2010/main" val="8283654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1"/>
            <a:ext cx="8363938" cy="457050"/>
          </a:xfrm>
          <a:prstGeom prst="rect">
            <a:avLst/>
          </a:prstGeo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7" y="1085851"/>
            <a:ext cx="8363938" cy="15163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tx1"/>
                </a:solidFill>
              </a:rPr>
              <a:t>‹#›</a:t>
            </a:fld>
            <a:endParaRPr lang="en-US" sz="1029" dirty="0" smtClean="0">
              <a:solidFill>
                <a:schemeClr val="tx1"/>
              </a:solidFill>
            </a:endParaRPr>
          </a:p>
        </p:txBody>
      </p:sp>
    </p:spTree>
    <p:extLst>
      <p:ext uri="{BB962C8B-B14F-4D97-AF65-F5344CB8AC3E}">
        <p14:creationId xmlns:p14="http://schemas.microsoft.com/office/powerpoint/2010/main" val="45271596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01930" y="217135"/>
            <a:ext cx="8741880" cy="674749"/>
          </a:xfrm>
          <a:prstGeom prst="rect">
            <a:avLst/>
          </a:prstGeom>
        </p:spPr>
        <p:txBody>
          <a:bodyPr/>
          <a:lstStyle>
            <a:lvl1pPr>
              <a:defRPr sz="3971"/>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1929" y="891883"/>
            <a:ext cx="8740142" cy="1454104"/>
          </a:xfrm>
          <a:prstGeom prst="rect">
            <a:avLst/>
          </a:prstGeom>
        </p:spPr>
        <p:txBody>
          <a:bodyPr/>
          <a:lstStyle>
            <a:lvl1pPr marL="0" indent="0">
              <a:buNone/>
              <a:defRPr>
                <a:gradFill>
                  <a:gsLst>
                    <a:gs pos="1250">
                      <a:schemeClr val="tx1"/>
                    </a:gs>
                    <a:gs pos="99000">
                      <a:schemeClr val="tx1"/>
                    </a:gs>
                  </a:gsLst>
                  <a:lin ang="5400000" scaled="0"/>
                </a:gradFill>
              </a:defRPr>
            </a:lvl1pPr>
            <a:lvl2pPr marL="0" indent="0">
              <a:buFontTx/>
              <a:buNone/>
              <a:defRPr sz="1397"/>
            </a:lvl2pPr>
            <a:lvl3pPr marL="168029" indent="0">
              <a:buNone/>
              <a:defRPr/>
            </a:lvl3pPr>
            <a:lvl4pPr marL="336056" indent="0">
              <a:buNone/>
              <a:defRPr/>
            </a:lvl4pPr>
            <a:lvl5pPr marL="50408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正方形/長方形 6"/>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 name="TextBox 2"/>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1804077292"/>
      </p:ext>
    </p:extLst>
  </p:cSld>
  <p:clrMapOvr>
    <a:masterClrMapping/>
  </p:clrMapOvr>
  <p:transition>
    <p:fade/>
  </p:transition>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297483109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1314815354"/>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1B6"/>
        </a:solidFill>
        <a:effectLst/>
      </p:bgPr>
    </p:bg>
    <p:spTree>
      <p:nvGrpSpPr>
        <p:cNvPr id="1" name=""/>
        <p:cNvGrpSpPr/>
        <p:nvPr/>
      </p:nvGrpSpPr>
      <p:grpSpPr>
        <a:xfrm>
          <a:off x="0" y="0"/>
          <a:ext cx="0" cy="0"/>
          <a:chOff x="0" y="0"/>
          <a:chExt cx="0" cy="0"/>
        </a:xfrm>
      </p:grpSpPr>
      <p:sp>
        <p:nvSpPr>
          <p:cNvPr id="6" name="Rectangle 5"/>
          <p:cNvSpPr/>
          <p:nvPr userDrawn="1"/>
        </p:nvSpPr>
        <p:spPr>
          <a:xfrm>
            <a:off x="7596336" y="4177442"/>
            <a:ext cx="1512168" cy="914588"/>
          </a:xfrm>
          <a:prstGeom prst="rect">
            <a:avLst/>
          </a:prstGeom>
          <a:solidFill>
            <a:srgbClr val="0071B6"/>
          </a:solidFill>
          <a:ln>
            <a:solidFill>
              <a:srgbClr val="007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1071552"/>
            <a:ext cx="7772400" cy="1102519"/>
          </a:xfrm>
          <a:prstGeom prst="rect">
            <a:avLst/>
          </a:prstGeom>
        </p:spPr>
        <p:txBody>
          <a:bodyPr anchor="b">
            <a:normAutofit/>
          </a:bodyPr>
          <a:lstStyle>
            <a:lvl1pPr algn="l">
              <a:defRPr sz="4000">
                <a:solidFill>
                  <a:schemeClr val="bg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685800" y="2250279"/>
            <a:ext cx="6400800" cy="1017992"/>
          </a:xfrm>
          <a:prstGeom prst="rect">
            <a:avLst/>
          </a:prstGeo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209270"/>
            <a:ext cx="1512168" cy="55624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260179"/>
            <a:ext cx="1916444" cy="461596"/>
          </a:xfrm>
          <a:prstGeom prst="rect">
            <a:avLst/>
          </a:prstGeom>
        </p:spPr>
      </p:pic>
      <p:sp>
        <p:nvSpPr>
          <p:cNvPr id="5" name="TextBox 4"/>
          <p:cNvSpPr txBox="1"/>
          <p:nvPr userDrawn="1"/>
        </p:nvSpPr>
        <p:spPr>
          <a:xfrm>
            <a:off x="107504" y="4659982"/>
            <a:ext cx="2950488" cy="338554"/>
          </a:xfrm>
          <a:prstGeom prst="rect">
            <a:avLst/>
          </a:prstGeom>
          <a:noFill/>
        </p:spPr>
        <p:txBody>
          <a:bodyPr wrap="none" rtlCol="0">
            <a:spAutoFit/>
          </a:bodyPr>
          <a:lstStyle/>
          <a:p>
            <a:r>
              <a:rPr lang="en-US" sz="1600" dirty="0" smtClean="0">
                <a:solidFill>
                  <a:schemeClr val="bg1"/>
                </a:solidFill>
              </a:rPr>
              <a:t>Windows Azure Conference 2014</a:t>
            </a:r>
            <a:endParaRPr lang="en-US" sz="1600" dirty="0">
              <a:solidFill>
                <a:schemeClr val="bg1"/>
              </a:solidFill>
            </a:endParaRPr>
          </a:p>
        </p:txBody>
      </p:sp>
      <p:pic>
        <p:nvPicPr>
          <p:cNvPr id="13" name="Picture 12"/>
          <p:cNvPicPr>
            <a:picLocks noChangeAspect="1"/>
          </p:cNvPicPr>
          <p:nvPr userDrawn="1"/>
        </p:nvPicPr>
        <p:blipFill>
          <a:blip r:embed="rId4"/>
          <a:stretch>
            <a:fillRect/>
          </a:stretch>
        </p:blipFill>
        <p:spPr>
          <a:xfrm>
            <a:off x="7596336" y="4105434"/>
            <a:ext cx="1414030" cy="92705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78366667"/>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16646691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106481038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123686034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371882552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112163000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128089582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322071025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1352297089"/>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27423053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5033"/>
            <a:ext cx="7772400" cy="642941"/>
          </a:xfrm>
          <a:prstGeom prst="rect">
            <a:avLst/>
          </a:prstGeom>
        </p:spPr>
        <p:txBody>
          <a:bodyPr anchor="t">
            <a:normAutofit/>
          </a:bodyPr>
          <a:lstStyle>
            <a:lvl1pPr algn="l">
              <a:defRPr sz="3200" b="1" cap="none" baseline="0">
                <a:solidFill>
                  <a:srgbClr val="0071B6"/>
                </a:solidFill>
                <a:latin typeface="Segoe UI" pitchFamily="34" charset="0"/>
                <a:ea typeface="Segoe UI" pitchFamily="34" charset="0"/>
                <a:cs typeface="Segoe UI" pitchFamily="34" charset="0"/>
              </a:defRPr>
            </a:lvl1pPr>
          </a:lstStyle>
          <a:p>
            <a:r>
              <a:rPr lang="en-US" dirty="0" smtClean="0"/>
              <a:t>Chapter title</a:t>
            </a:r>
            <a:endParaRPr lang="en-GB" dirty="0"/>
          </a:p>
        </p:txBody>
      </p:sp>
      <p:sp>
        <p:nvSpPr>
          <p:cNvPr id="3" name="Text Placeholder 2"/>
          <p:cNvSpPr>
            <a:spLocks noGrp="1"/>
          </p:cNvSpPr>
          <p:nvPr>
            <p:ph type="body" idx="1" hasCustomPrompt="1"/>
          </p:nvPr>
        </p:nvSpPr>
        <p:spPr>
          <a:xfrm>
            <a:off x="714348" y="1027633"/>
            <a:ext cx="7772400" cy="482206"/>
          </a:xfrm>
          <a:prstGeom prst="rect">
            <a:avLst/>
          </a:prstGeom>
        </p:spPr>
        <p:txBody>
          <a:bodyPr anchor="t"/>
          <a:lstStyle>
            <a:lvl1pPr marL="0" indent="0">
              <a:buNone/>
              <a:defRPr sz="2000">
                <a:solidFill>
                  <a:srgbClr val="0071B6"/>
                </a:solidFill>
                <a:latin typeface="Segoe UI"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sub-head</a:t>
            </a:r>
          </a:p>
        </p:txBody>
      </p:sp>
      <p:sp>
        <p:nvSpPr>
          <p:cNvPr id="6" name="Picture Placeholder 5"/>
          <p:cNvSpPr>
            <a:spLocks noGrp="1"/>
          </p:cNvSpPr>
          <p:nvPr>
            <p:ph type="pic" sz="quarter" idx="10"/>
          </p:nvPr>
        </p:nvSpPr>
        <p:spPr>
          <a:xfrm>
            <a:off x="1" y="1714500"/>
            <a:ext cx="9144000" cy="2643188"/>
          </a:xfrm>
          <a:prstGeom prst="rect">
            <a:avLst/>
          </a:prstGeom>
        </p:spPr>
        <p:txBody>
          <a:bodyPr/>
          <a:lstStyle>
            <a:lvl1pPr>
              <a:defRPr>
                <a:solidFill>
                  <a:srgbClr val="0071B6"/>
                </a:solidFill>
              </a:defRPr>
            </a:lvl1pPr>
          </a:lstStyle>
          <a:p>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bg1"/>
                </a:solidFill>
              </a:rPr>
              <a:t>‹#›</a:t>
            </a:fld>
            <a:endParaRPr lang="en-US" sz="1029" dirty="0" smtClean="0">
              <a:solidFill>
                <a:schemeClr val="bg1"/>
              </a:solidFill>
            </a:endParaRPr>
          </a:p>
        </p:txBody>
      </p:sp>
    </p:spTree>
    <p:extLst>
      <p:ext uri="{BB962C8B-B14F-4D97-AF65-F5344CB8AC3E}">
        <p14:creationId xmlns:p14="http://schemas.microsoft.com/office/powerpoint/2010/main" val="18604645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 y="1"/>
            <a:ext cx="9144000" cy="484532"/>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7" y="430207"/>
            <a:ext cx="9144000" cy="279797"/>
          </a:xfrm>
          <a:prstGeom prst="rect">
            <a:avLst/>
          </a:prstGeom>
        </p:spPr>
        <p:txBody>
          <a:bodyPr lIns="380706" tIns="53299" rIns="53299" bIns="53299">
            <a:noAutofit/>
          </a:bodyPr>
          <a:lstStyle>
            <a:lvl1pPr marL="0" indent="0">
              <a:buNone/>
              <a:defRPr sz="2100">
                <a:latin typeface="Segoe UI Light" pitchFamily="34" charset="0"/>
              </a:defRPr>
            </a:lvl1pPr>
            <a:lvl2pPr marL="211112" indent="0">
              <a:buNone/>
              <a:defRPr/>
            </a:lvl2pPr>
            <a:lvl3pPr marL="441056" indent="0">
              <a:buNone/>
              <a:defRPr/>
            </a:lvl3pPr>
            <a:lvl4pPr marL="652168" indent="0">
              <a:buNone/>
              <a:defRPr/>
            </a:lvl4pPr>
            <a:lvl5pPr marL="82859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571500" y="1143006"/>
            <a:ext cx="8001000" cy="3429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Footer Placeholder 19"/>
          <p:cNvSpPr>
            <a:spLocks noGrp="1"/>
          </p:cNvSpPr>
          <p:nvPr>
            <p:ph type="ftr" sz="quarter" idx="16"/>
          </p:nvPr>
        </p:nvSpPr>
        <p:spPr>
          <a:xfrm>
            <a:off x="2286003" y="4858408"/>
            <a:ext cx="6286499" cy="285095"/>
          </a:xfrm>
          <a:prstGeom prst="rect">
            <a:avLst/>
          </a:prstGeom>
        </p:spPr>
        <p:txBody>
          <a:bodyPr/>
          <a:lstStyle/>
          <a:p>
            <a:endParaRPr lang="en-US">
              <a:solidFill>
                <a:srgbClr val="505050"/>
              </a:solidFill>
            </a:endParaRPr>
          </a:p>
        </p:txBody>
      </p:sp>
      <p:sp>
        <p:nvSpPr>
          <p:cNvPr id="3" name="TextBox 2"/>
          <p:cNvSpPr txBox="1"/>
          <p:nvPr userDrawn="1"/>
        </p:nvSpPr>
        <p:spPr>
          <a:xfrm>
            <a:off x="8572505" y="1255"/>
            <a:ext cx="571502" cy="269455"/>
          </a:xfrm>
          <a:prstGeom prst="rect">
            <a:avLst/>
          </a:prstGeom>
        </p:spPr>
        <p:txBody>
          <a:bodyPr vert="horz" wrap="square" lIns="68580" tIns="68580" rIns="68580" bIns="68580" rtlCol="0" anchor="t">
            <a:noAutofit/>
          </a:bodyPr>
          <a:lstStyle/>
          <a:p>
            <a:pPr marL="0" indent="0" algn="ctr">
              <a:buFont typeface="Wingdings" pitchFamily="2" charset="2"/>
              <a:buNone/>
            </a:pPr>
            <a:fld id="{A4EC95EE-D144-47B6-89AE-A9A623CAF3C8}" type="slidenum">
              <a:rPr lang="en-US" sz="1200" smtClean="0">
                <a:latin typeface="Segoe UI" pitchFamily="34" charset="0"/>
                <a:ea typeface="Segoe UI" pitchFamily="34" charset="0"/>
                <a:cs typeface="Segoe UI" pitchFamily="34" charset="0"/>
              </a:rPr>
              <a:pPr marL="0" indent="0" algn="ctr">
                <a:buFont typeface="Wingdings" pitchFamily="2" charset="2"/>
                <a:buNone/>
              </a:pPr>
              <a:t>‹#›</a:t>
            </a:fld>
            <a:endParaRPr lang="en-US" sz="1200" dirty="0" err="1"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8459118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 y="1"/>
            <a:ext cx="9144000" cy="484532"/>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7" y="430207"/>
            <a:ext cx="9144000" cy="279797"/>
          </a:xfrm>
          <a:prstGeom prst="rect">
            <a:avLst/>
          </a:prstGeom>
        </p:spPr>
        <p:txBody>
          <a:bodyPr lIns="380706" tIns="53299" rIns="53299" bIns="53299">
            <a:noAutofit/>
          </a:bodyPr>
          <a:lstStyle>
            <a:lvl1pPr marL="0" indent="0">
              <a:buNone/>
              <a:defRPr sz="2100">
                <a:latin typeface="Segoe UI Light" pitchFamily="34" charset="0"/>
              </a:defRPr>
            </a:lvl1pPr>
            <a:lvl2pPr marL="211112" indent="0">
              <a:buNone/>
              <a:defRPr/>
            </a:lvl2pPr>
            <a:lvl3pPr marL="441056" indent="0">
              <a:buNone/>
              <a:defRPr/>
            </a:lvl3pPr>
            <a:lvl4pPr marL="652168" indent="0">
              <a:buNone/>
              <a:defRPr/>
            </a:lvl4pPr>
            <a:lvl5pPr marL="82859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571500" y="1143006"/>
            <a:ext cx="8001000" cy="3429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Footer Placeholder 19"/>
          <p:cNvSpPr>
            <a:spLocks noGrp="1"/>
          </p:cNvSpPr>
          <p:nvPr>
            <p:ph type="ftr" sz="quarter" idx="16"/>
          </p:nvPr>
        </p:nvSpPr>
        <p:spPr>
          <a:xfrm>
            <a:off x="2286003" y="4858408"/>
            <a:ext cx="6286499" cy="285095"/>
          </a:xfrm>
          <a:prstGeom prst="rect">
            <a:avLst/>
          </a:prstGeom>
        </p:spPr>
        <p:txBody>
          <a:bodyPr/>
          <a:lstStyle/>
          <a:p>
            <a:endParaRPr lang="en-US">
              <a:solidFill>
                <a:srgbClr val="505050"/>
              </a:solidFill>
            </a:endParaRPr>
          </a:p>
        </p:txBody>
      </p:sp>
      <p:sp>
        <p:nvSpPr>
          <p:cNvPr id="3" name="TextBox 2"/>
          <p:cNvSpPr txBox="1"/>
          <p:nvPr userDrawn="1"/>
        </p:nvSpPr>
        <p:spPr>
          <a:xfrm>
            <a:off x="8572505" y="1255"/>
            <a:ext cx="571502" cy="269455"/>
          </a:xfrm>
          <a:prstGeom prst="rect">
            <a:avLst/>
          </a:prstGeom>
        </p:spPr>
        <p:txBody>
          <a:bodyPr vert="horz" wrap="square" lIns="68580" tIns="68580" rIns="68580" bIns="68580" rtlCol="0" anchor="t">
            <a:noAutofit/>
          </a:bodyPr>
          <a:lstStyle/>
          <a:p>
            <a:pPr marL="0" indent="0" algn="ctr">
              <a:buFont typeface="Wingdings" pitchFamily="2" charset="2"/>
              <a:buNone/>
            </a:pPr>
            <a:fld id="{A4EC95EE-D144-47B6-89AE-A9A623CAF3C8}" type="slidenum">
              <a:rPr lang="en-US" sz="1200" smtClean="0">
                <a:latin typeface="Segoe UI" pitchFamily="34" charset="0"/>
                <a:ea typeface="Segoe UI" pitchFamily="34" charset="0"/>
                <a:cs typeface="Segoe UI" pitchFamily="34" charset="0"/>
              </a:rPr>
              <a:pPr marL="0" indent="0" algn="ctr">
                <a:buFont typeface="Wingdings" pitchFamily="2" charset="2"/>
                <a:buNone/>
              </a:pPr>
              <a:t>‹#›</a:t>
            </a:fld>
            <a:endParaRPr lang="en-US" sz="1200" dirty="0" err="1" smtClean="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6774021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5" y="3257552"/>
            <a:ext cx="7680340" cy="346249"/>
          </a:xfrm>
          <a:prstGeom prst="rect">
            <a:avLst/>
          </a:prstGeom>
        </p:spPr>
        <p:txBody>
          <a:bodyPr>
            <a:noAutofit/>
          </a:bodyPr>
          <a:lstStyle>
            <a:lvl1pPr marL="0" indent="0" algn="l">
              <a:lnSpc>
                <a:spcPct val="90000"/>
              </a:lnSpc>
              <a:spcBef>
                <a:spcPts val="0"/>
              </a:spcBef>
              <a:buNone/>
              <a:defRPr lang="en-US" sz="2025" kern="1200" spc="-40" baseline="0" dirty="0">
                <a:gradFill>
                  <a:gsLst>
                    <a:gs pos="2083">
                      <a:schemeClr val="bg2"/>
                    </a:gs>
                    <a:gs pos="99000">
                      <a:schemeClr val="bg2"/>
                    </a:gs>
                  </a:gsLst>
                  <a:lin ang="5400000" scaled="0"/>
                </a:gradFill>
                <a:latin typeface="+mj-lt"/>
                <a:ea typeface="+mn-ea"/>
                <a:cs typeface="+mn-cs"/>
              </a:defRPr>
            </a:lvl1pPr>
            <a:lvl2pPr marL="256764" indent="0" algn="ctr">
              <a:buNone/>
              <a:defRPr>
                <a:solidFill>
                  <a:schemeClr val="tx1">
                    <a:tint val="75000"/>
                  </a:schemeClr>
                </a:solidFill>
              </a:defRPr>
            </a:lvl2pPr>
            <a:lvl3pPr marL="513529" indent="0" algn="ctr">
              <a:buNone/>
              <a:defRPr>
                <a:solidFill>
                  <a:schemeClr val="tx1">
                    <a:tint val="75000"/>
                  </a:schemeClr>
                </a:solidFill>
              </a:defRPr>
            </a:lvl3pPr>
            <a:lvl4pPr marL="770293" indent="0" algn="ctr">
              <a:buNone/>
              <a:defRPr>
                <a:solidFill>
                  <a:schemeClr val="tx1">
                    <a:tint val="75000"/>
                  </a:schemeClr>
                </a:solidFill>
              </a:defRPr>
            </a:lvl4pPr>
            <a:lvl5pPr marL="1027057" indent="0" algn="ctr">
              <a:buNone/>
              <a:defRPr>
                <a:solidFill>
                  <a:schemeClr val="tx1">
                    <a:tint val="75000"/>
                  </a:schemeClr>
                </a:solidFill>
              </a:defRPr>
            </a:lvl5pPr>
            <a:lvl6pPr marL="1283821" indent="0" algn="ctr">
              <a:buNone/>
              <a:defRPr>
                <a:solidFill>
                  <a:schemeClr val="tx1">
                    <a:tint val="75000"/>
                  </a:schemeClr>
                </a:solidFill>
              </a:defRPr>
            </a:lvl6pPr>
            <a:lvl7pPr marL="1540587" indent="0" algn="ctr">
              <a:buNone/>
              <a:defRPr>
                <a:solidFill>
                  <a:schemeClr val="tx1">
                    <a:tint val="75000"/>
                  </a:schemeClr>
                </a:solidFill>
              </a:defRPr>
            </a:lvl7pPr>
            <a:lvl8pPr marL="1797351" indent="0" algn="ctr">
              <a:buNone/>
              <a:defRPr>
                <a:solidFill>
                  <a:schemeClr val="tx1">
                    <a:tint val="75000"/>
                  </a:schemeClr>
                </a:solidFill>
              </a:defRPr>
            </a:lvl8pPr>
            <a:lvl9pPr marL="2054115" indent="0" algn="ctr">
              <a:buNone/>
              <a:defRPr>
                <a:solidFill>
                  <a:schemeClr val="tx1">
                    <a:tint val="75000"/>
                  </a:schemeClr>
                </a:solidFill>
              </a:defRPr>
            </a:lvl9pPr>
          </a:lstStyle>
          <a:p>
            <a:pPr marL="0" marR="0" lvl="0" indent="0" algn="l" defTabSz="51352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2054760"/>
            <a:ext cx="7686296" cy="1033983"/>
          </a:xfrm>
          <a:prstGeom prst="rect">
            <a:avLst/>
          </a:prstGeo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399" b="0" kern="1200" cap="none" spc="-224"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30045" y="1085850"/>
            <a:ext cx="7680340" cy="685572"/>
          </a:xfrm>
          <a:prstGeom prst="rect">
            <a:avLst/>
          </a:prstGeom>
        </p:spPr>
        <p:txBody>
          <a:bodyPr wrap="square" anchor="b">
            <a:noAutofit/>
          </a:bodyPr>
          <a:lstStyle>
            <a:lvl1pPr marL="0" indent="0">
              <a:buNone/>
              <a:defRPr sz="3768" spc="-85"/>
            </a:lvl1pPr>
          </a:lstStyle>
          <a:p>
            <a:pPr lvl="0"/>
            <a:r>
              <a:rPr lang="en-US" smtClean="0"/>
              <a:t>Click to edit Master text styles</a:t>
            </a: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schemeClr val="tx1"/>
                </a:solidFill>
              </a:rPr>
              <a:t>‹#›</a:t>
            </a:fld>
            <a:endParaRPr lang="en-US" sz="1029" dirty="0" smtClean="0">
              <a:solidFill>
                <a:schemeClr val="tx1"/>
              </a:solidFill>
            </a:endParaRPr>
          </a:p>
        </p:txBody>
      </p:sp>
    </p:spTree>
    <p:extLst>
      <p:ext uri="{BB962C8B-B14F-4D97-AF65-F5344CB8AC3E}">
        <p14:creationId xmlns:p14="http://schemas.microsoft.com/office/powerpoint/2010/main" val="32838844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932" y="0"/>
            <a:ext cx="8022138" cy="1076325"/>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8" y="1268015"/>
            <a:ext cx="8656646" cy="1179554"/>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9480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43000"/>
            <a:ext cx="8496000" cy="567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268015"/>
            <a:ext cx="8494713" cy="329327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5969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43000"/>
            <a:ext cx="8496000" cy="567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268015"/>
            <a:ext cx="8494713" cy="329327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7455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43000"/>
            <a:ext cx="8496000" cy="567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268015"/>
            <a:ext cx="8494713" cy="329327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39139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0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43000"/>
            <a:ext cx="8496000" cy="567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268015"/>
            <a:ext cx="8494713" cy="329327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0136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43000"/>
            <a:ext cx="8496000" cy="567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268015"/>
            <a:ext cx="8494713" cy="329327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347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48200" y="1285857"/>
            <a:ext cx="4210080" cy="3161154"/>
          </a:xfrm>
          <a:prstGeom prst="rect">
            <a:avLst/>
          </a:prstGeom>
        </p:spPr>
        <p:txBody>
          <a:bodyPr/>
          <a:lstStyle>
            <a:lvl1pPr>
              <a:defRPr sz="2800">
                <a:solidFill>
                  <a:srgbClr val="0071B6"/>
                </a:solidFill>
              </a:defRPr>
            </a:lvl1pPr>
            <a:lvl2pPr>
              <a:defRPr sz="2400">
                <a:solidFill>
                  <a:srgbClr val="0071B6"/>
                </a:solidFill>
              </a:defRPr>
            </a:lvl2pPr>
            <a:lvl3pPr>
              <a:defRPr sz="2000">
                <a:solidFill>
                  <a:srgbClr val="0071B6"/>
                </a:solidFill>
              </a:defRPr>
            </a:lvl3pPr>
            <a:lvl4pPr>
              <a:defRPr sz="1800">
                <a:solidFill>
                  <a:srgbClr val="0071B6"/>
                </a:solidFill>
              </a:defRPr>
            </a:lvl4pPr>
            <a:lvl5pPr>
              <a:defRPr sz="1800">
                <a:solidFill>
                  <a:srgbClr val="0071B6"/>
                </a:solidFill>
              </a:defRPr>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hart Placeholder 8"/>
          <p:cNvSpPr>
            <a:spLocks noGrp="1"/>
          </p:cNvSpPr>
          <p:nvPr>
            <p:ph type="chart" sz="quarter" idx="10"/>
          </p:nvPr>
        </p:nvSpPr>
        <p:spPr>
          <a:xfrm>
            <a:off x="500034" y="1285866"/>
            <a:ext cx="3929090" cy="3161132"/>
          </a:xfrm>
          <a:prstGeom prst="rect">
            <a:avLst/>
          </a:prstGeom>
          <a:effectLst>
            <a:reflection blurRad="6350" stA="50000" endA="300" endPos="55500" dist="50800" dir="5400000" sy="-100000" algn="bl" rotWithShape="0"/>
          </a:effectLst>
        </p:spPr>
        <p:txBody>
          <a:bodyPr/>
          <a:lstStyle>
            <a:lvl1pPr>
              <a:defRPr>
                <a:solidFill>
                  <a:srgbClr val="0071B6"/>
                </a:solidFill>
              </a:defRPr>
            </a:lvl1pPr>
          </a:lstStyle>
          <a:p>
            <a:endParaRPr lang="en-GB"/>
          </a:p>
        </p:txBody>
      </p:sp>
      <p:sp>
        <p:nvSpPr>
          <p:cNvPr id="5" name="Content Placeholder 15"/>
          <p:cNvSpPr>
            <a:spLocks noGrp="1"/>
          </p:cNvSpPr>
          <p:nvPr>
            <p:ph sz="quarter" idx="22"/>
          </p:nvPr>
        </p:nvSpPr>
        <p:spPr>
          <a:xfrm>
            <a:off x="214313" y="214313"/>
            <a:ext cx="8643937" cy="1000125"/>
          </a:xfrm>
          <a:prstGeom prst="rect">
            <a:avLst/>
          </a:prstGeom>
        </p:spPr>
        <p:txBody>
          <a:bodyPr/>
          <a:lstStyle>
            <a:lvl1pPr>
              <a:buNone/>
              <a:defRPr sz="3600" b="1">
                <a:solidFill>
                  <a:srgbClr val="0071B6"/>
                </a:solidFill>
              </a:defRPr>
            </a:lvl1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2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243000"/>
            <a:ext cx="8496000" cy="567000"/>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1" y="1268015"/>
            <a:ext cx="8494713" cy="3293270"/>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3876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5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0932" y="0"/>
            <a:ext cx="8022138" cy="1076325"/>
          </a:xfrm>
          <a:prstGeom prst="rect">
            <a:avLst/>
          </a:prstGeo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242938" y="1268015"/>
            <a:ext cx="8656646" cy="1179554"/>
          </a:xfrm>
          <a:prstGeom prst="rect">
            <a:avLst/>
          </a:prstGeo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59504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72C6"/>
        </a:solidFill>
        <a:effectLst/>
      </p:bgPr>
    </p:bg>
    <p:spTree>
      <p:nvGrpSpPr>
        <p:cNvPr id="1" name=""/>
        <p:cNvGrpSpPr/>
        <p:nvPr/>
      </p:nvGrpSpPr>
      <p:grpSpPr>
        <a:xfrm>
          <a:off x="0" y="0"/>
          <a:ext cx="0" cy="0"/>
          <a:chOff x="0" y="0"/>
          <a:chExt cx="0" cy="0"/>
        </a:xfrm>
      </p:grpSpPr>
      <p:sp>
        <p:nvSpPr>
          <p:cNvPr id="7" name="Rectangle 6"/>
          <p:cNvSpPr/>
          <p:nvPr userDrawn="1"/>
        </p:nvSpPr>
        <p:spPr>
          <a:xfrm>
            <a:off x="114300" y="4645820"/>
            <a:ext cx="1714500" cy="395289"/>
          </a:xfrm>
          <a:prstGeom prst="rect">
            <a:avLst/>
          </a:prstGeom>
          <a:solidFill>
            <a:srgbClr val="0072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Text Placeholder 4"/>
          <p:cNvSpPr>
            <a:spLocks noGrp="1"/>
          </p:cNvSpPr>
          <p:nvPr>
            <p:ph type="body" sz="quarter" idx="12" hasCustomPrompt="1"/>
          </p:nvPr>
        </p:nvSpPr>
        <p:spPr>
          <a:xfrm>
            <a:off x="4492728" y="3298715"/>
            <a:ext cx="3508273" cy="373949"/>
          </a:xfrm>
          <a:prstGeom prst="rect">
            <a:avLst/>
          </a:prstGeom>
        </p:spPr>
        <p:txBody>
          <a:bodyPr>
            <a:noAutofit/>
          </a:bodyPr>
          <a:lstStyle>
            <a:lvl1pPr marL="0" indent="0">
              <a:spcBef>
                <a:spcPts val="0"/>
              </a:spcBef>
              <a:buNone/>
              <a:defRPr sz="2400" spc="-53" baseline="0">
                <a:gradFill>
                  <a:gsLst>
                    <a:gs pos="0">
                      <a:schemeClr val="bg1"/>
                    </a:gs>
                    <a:gs pos="100000">
                      <a:schemeClr val="bg1"/>
                    </a:gs>
                  </a:gsLst>
                  <a:lin ang="5400000" scaled="0"/>
                </a:gradFill>
                <a:latin typeface="Segoe UI Semibold" panose="020B0702040204020203" pitchFamily="34" charset="0"/>
                <a:cs typeface="Segoe UI Semibold" panose="020B0702040204020203" pitchFamily="34" charset="0"/>
              </a:defRPr>
            </a:lvl1pPr>
          </a:lstStyle>
          <a:p>
            <a:pPr lvl="0"/>
            <a:r>
              <a:rPr lang="en-US" dirty="0" smtClean="0"/>
              <a:t>Speaker Title</a:t>
            </a:r>
            <a:endParaRPr lang="en-US"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8576" y="15041"/>
            <a:ext cx="2765425" cy="49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8576" y="4299942"/>
            <a:ext cx="2765425" cy="843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5"/>
          <p:cNvSpPr>
            <a:spLocks noGrp="1"/>
          </p:cNvSpPr>
          <p:nvPr>
            <p:ph type="title"/>
          </p:nvPr>
        </p:nvSpPr>
        <p:spPr>
          <a:xfrm>
            <a:off x="4514850" y="1929128"/>
            <a:ext cx="4066748" cy="857250"/>
          </a:xfrm>
          <a:prstGeom prst="rect">
            <a:avLst/>
          </a:prstGeom>
        </p:spPr>
        <p:txBody>
          <a:bodyPr/>
          <a:lstStyle>
            <a:lvl1pPr>
              <a:defRPr sz="2800">
                <a:solidFill>
                  <a:schemeClr val="bg1"/>
                </a:solidFill>
                <a:latin typeface="Segoe UI Light" panose="020B0502040204020203" pitchFamily="34" charset="0"/>
                <a:cs typeface="Segoe UI Light" panose="020B0502040204020203" pitchFamily="34" charset="0"/>
              </a:defRPr>
            </a:lvl1pPr>
          </a:lstStyle>
          <a:p>
            <a:r>
              <a:rPr lang="en-US" dirty="0" smtClean="0"/>
              <a:t>Click to edit Master title style</a:t>
            </a:r>
            <a:endParaRPr lang="en-US" dirty="0"/>
          </a:p>
        </p:txBody>
      </p:sp>
      <p:sp>
        <p:nvSpPr>
          <p:cNvPr id="15" name="Rectangle 14"/>
          <p:cNvSpPr/>
          <p:nvPr userDrawn="1"/>
        </p:nvSpPr>
        <p:spPr bwMode="auto">
          <a:xfrm>
            <a:off x="457200" y="1820559"/>
            <a:ext cx="2686050" cy="223709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t" anchorCtr="0" forceAA="0" compatLnSpc="1">
            <a:prstTxWarp prst="textNoShape">
              <a:avLst/>
            </a:prstTxWarp>
            <a:noAutofit/>
          </a:bodyPr>
          <a:lstStyle/>
          <a:p>
            <a:pPr marL="132160" defTabSz="685574" fontAlgn="base">
              <a:spcBef>
                <a:spcPct val="0"/>
              </a:spcBef>
              <a:spcAft>
                <a:spcPct val="0"/>
              </a:spcAft>
            </a:pPr>
            <a:r>
              <a:rPr lang="en-US" sz="2250" spc="-75" dirty="0" smtClean="0">
                <a:solidFill>
                  <a:srgbClr val="0066C1"/>
                </a:solidFill>
                <a:latin typeface="Segoe UI" pitchFamily="34" charset="0"/>
                <a:ea typeface="Segoe UI" pitchFamily="34" charset="0"/>
                <a:cs typeface="Segoe UI" pitchFamily="34" charset="0"/>
              </a:rPr>
              <a:t>Windows Azure Conference 2014</a:t>
            </a:r>
            <a:endParaRPr lang="en-US" sz="2250" spc="-75" dirty="0" smtClean="0">
              <a:solidFill>
                <a:srgbClr val="0066C1"/>
              </a:solidFill>
              <a:latin typeface="Segoe UI Light" panose="020B0502040204020203" pitchFamily="34" charset="0"/>
              <a:ea typeface="Segoe UI" pitchFamily="34" charset="0"/>
              <a:cs typeface="Segoe UI Light" panose="020B0502040204020203" pitchFamily="34" charset="0"/>
            </a:endParaRPr>
          </a:p>
        </p:txBody>
      </p:sp>
      <p:sp>
        <p:nvSpPr>
          <p:cNvPr id="5" name="Rounded Rectangle 4"/>
          <p:cNvSpPr/>
          <p:nvPr userDrawn="1"/>
        </p:nvSpPr>
        <p:spPr>
          <a:xfrm>
            <a:off x="8001000" y="15040"/>
            <a:ext cx="1009526" cy="1413710"/>
          </a:xfrm>
          <a:prstGeom prst="roundRect">
            <a:avLst/>
          </a:prstGeom>
          <a:solidFill>
            <a:srgbClr val="0072C6"/>
          </a:solidFill>
          <a:ln>
            <a:solidFill>
              <a:srgbClr val="0072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17" name="Picture 16"/>
          <p:cNvPicPr>
            <a:picLocks noChangeAspect="1"/>
          </p:cNvPicPr>
          <p:nvPr userDrawn="1"/>
        </p:nvPicPr>
        <p:blipFill>
          <a:blip r:embed="rId3"/>
          <a:stretch>
            <a:fillRect/>
          </a:stretch>
        </p:blipFill>
        <p:spPr>
          <a:xfrm>
            <a:off x="611560" y="2605277"/>
            <a:ext cx="2115390" cy="1386876"/>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9512" y="209270"/>
            <a:ext cx="1512168" cy="556240"/>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86600" y="260179"/>
            <a:ext cx="1916444" cy="461596"/>
          </a:xfrm>
          <a:prstGeom prst="rect">
            <a:avLst/>
          </a:prstGeom>
        </p:spPr>
      </p:pic>
    </p:spTree>
    <p:extLst>
      <p:ext uri="{BB962C8B-B14F-4D97-AF65-F5344CB8AC3E}">
        <p14:creationId xmlns:p14="http://schemas.microsoft.com/office/powerpoint/2010/main" val="355822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71B6"/>
        </a:solidFill>
        <a:effectLst/>
      </p:bgPr>
    </p:bg>
    <p:spTree>
      <p:nvGrpSpPr>
        <p:cNvPr id="1" name=""/>
        <p:cNvGrpSpPr/>
        <p:nvPr/>
      </p:nvGrpSpPr>
      <p:grpSpPr>
        <a:xfrm>
          <a:off x="0" y="0"/>
          <a:ext cx="0" cy="0"/>
          <a:chOff x="0" y="0"/>
          <a:chExt cx="0" cy="0"/>
        </a:xfrm>
      </p:grpSpPr>
      <p:sp>
        <p:nvSpPr>
          <p:cNvPr id="6" name="Rectangle 5"/>
          <p:cNvSpPr/>
          <p:nvPr userDrawn="1"/>
        </p:nvSpPr>
        <p:spPr>
          <a:xfrm>
            <a:off x="7596336" y="4177442"/>
            <a:ext cx="1512168" cy="914588"/>
          </a:xfrm>
          <a:prstGeom prst="rect">
            <a:avLst/>
          </a:prstGeom>
          <a:solidFill>
            <a:srgbClr val="0071B6"/>
          </a:solidFill>
          <a:ln>
            <a:solidFill>
              <a:srgbClr val="007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hasCustomPrompt="1"/>
          </p:nvPr>
        </p:nvSpPr>
        <p:spPr>
          <a:xfrm>
            <a:off x="685800" y="1071552"/>
            <a:ext cx="7772400" cy="1102519"/>
          </a:xfrm>
          <a:prstGeom prst="rect">
            <a:avLst/>
          </a:prstGeom>
        </p:spPr>
        <p:txBody>
          <a:bodyPr anchor="b">
            <a:normAutofit/>
          </a:bodyPr>
          <a:lstStyle>
            <a:lvl1pPr algn="l">
              <a:defRPr sz="4000">
                <a:solidFill>
                  <a:schemeClr val="bg1"/>
                </a:solidFill>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685800" y="2250279"/>
            <a:ext cx="6400800" cy="1017992"/>
          </a:xfrm>
          <a:prstGeom prst="rect">
            <a:avLst/>
          </a:prstGeo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209270"/>
            <a:ext cx="1512168" cy="556240"/>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260179"/>
            <a:ext cx="1916444" cy="461596"/>
          </a:xfrm>
          <a:prstGeom prst="rect">
            <a:avLst/>
          </a:prstGeom>
        </p:spPr>
      </p:pic>
      <p:sp>
        <p:nvSpPr>
          <p:cNvPr id="5" name="TextBox 4"/>
          <p:cNvSpPr txBox="1"/>
          <p:nvPr userDrawn="1"/>
        </p:nvSpPr>
        <p:spPr>
          <a:xfrm>
            <a:off x="107504" y="4659982"/>
            <a:ext cx="2950488" cy="338554"/>
          </a:xfrm>
          <a:prstGeom prst="rect">
            <a:avLst/>
          </a:prstGeom>
          <a:noFill/>
        </p:spPr>
        <p:txBody>
          <a:bodyPr wrap="none" rtlCol="0">
            <a:spAutoFit/>
          </a:bodyPr>
          <a:lstStyle/>
          <a:p>
            <a:r>
              <a:rPr lang="en-US" sz="1600" dirty="0" smtClean="0">
                <a:solidFill>
                  <a:prstClr val="white"/>
                </a:solidFill>
              </a:rPr>
              <a:t>Windows Azure Conference 2014</a:t>
            </a:r>
            <a:endParaRPr lang="en-US" sz="1600" dirty="0">
              <a:solidFill>
                <a:prstClr val="white"/>
              </a:solidFill>
            </a:endParaRPr>
          </a:p>
        </p:txBody>
      </p:sp>
      <p:pic>
        <p:nvPicPr>
          <p:cNvPr id="13" name="Picture 12"/>
          <p:cNvPicPr>
            <a:picLocks noChangeAspect="1"/>
          </p:cNvPicPr>
          <p:nvPr userDrawn="1"/>
        </p:nvPicPr>
        <p:blipFill>
          <a:blip r:embed="rId4"/>
          <a:stretch>
            <a:fillRect/>
          </a:stretch>
        </p:blipFill>
        <p:spPr>
          <a:xfrm>
            <a:off x="7596336" y="4105434"/>
            <a:ext cx="1414030" cy="927055"/>
          </a:xfrm>
          <a:prstGeom prst="rect">
            <a:avLst/>
          </a:prstGeom>
        </p:spPr>
      </p:pic>
    </p:spTree>
    <p:extLst>
      <p:ext uri="{BB962C8B-B14F-4D97-AF65-F5344CB8AC3E}">
        <p14:creationId xmlns:p14="http://schemas.microsoft.com/office/powerpoint/2010/main" val="2649583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5033"/>
            <a:ext cx="7772400" cy="642941"/>
          </a:xfrm>
          <a:prstGeom prst="rect">
            <a:avLst/>
          </a:prstGeom>
        </p:spPr>
        <p:txBody>
          <a:bodyPr anchor="t">
            <a:normAutofit/>
          </a:bodyPr>
          <a:lstStyle>
            <a:lvl1pPr algn="l">
              <a:defRPr sz="3200" b="1" cap="none" baseline="0">
                <a:solidFill>
                  <a:srgbClr val="0071B6"/>
                </a:solidFill>
                <a:latin typeface="Segoe UI" pitchFamily="34" charset="0"/>
                <a:ea typeface="Segoe UI" pitchFamily="34" charset="0"/>
                <a:cs typeface="Segoe UI" pitchFamily="34" charset="0"/>
              </a:defRPr>
            </a:lvl1pPr>
          </a:lstStyle>
          <a:p>
            <a:r>
              <a:rPr lang="en-US" dirty="0" smtClean="0"/>
              <a:t>Chapter title</a:t>
            </a:r>
            <a:endParaRPr lang="en-GB" dirty="0"/>
          </a:p>
        </p:txBody>
      </p:sp>
      <p:sp>
        <p:nvSpPr>
          <p:cNvPr id="3" name="Text Placeholder 2"/>
          <p:cNvSpPr>
            <a:spLocks noGrp="1"/>
          </p:cNvSpPr>
          <p:nvPr>
            <p:ph type="body" idx="1" hasCustomPrompt="1"/>
          </p:nvPr>
        </p:nvSpPr>
        <p:spPr>
          <a:xfrm>
            <a:off x="714348" y="1027633"/>
            <a:ext cx="7772400" cy="482206"/>
          </a:xfrm>
          <a:prstGeom prst="rect">
            <a:avLst/>
          </a:prstGeom>
        </p:spPr>
        <p:txBody>
          <a:bodyPr anchor="t"/>
          <a:lstStyle>
            <a:lvl1pPr marL="0" indent="0">
              <a:buNone/>
              <a:defRPr sz="2000">
                <a:solidFill>
                  <a:srgbClr val="0071B6"/>
                </a:solidFill>
                <a:latin typeface="Segoe UI"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Chapter sub-head</a:t>
            </a:r>
          </a:p>
        </p:txBody>
      </p:sp>
      <p:sp>
        <p:nvSpPr>
          <p:cNvPr id="6" name="Picture Placeholder 5"/>
          <p:cNvSpPr>
            <a:spLocks noGrp="1"/>
          </p:cNvSpPr>
          <p:nvPr>
            <p:ph type="pic" sz="quarter" idx="10"/>
          </p:nvPr>
        </p:nvSpPr>
        <p:spPr>
          <a:xfrm>
            <a:off x="1" y="1714500"/>
            <a:ext cx="9144000" cy="2643188"/>
          </a:xfrm>
          <a:prstGeom prst="rect">
            <a:avLst/>
          </a:prstGeom>
        </p:spPr>
        <p:txBody>
          <a:bodyPr/>
          <a:lstStyle>
            <a:lvl1pPr>
              <a:defRPr>
                <a:solidFill>
                  <a:srgbClr val="0071B6"/>
                </a:solidFill>
              </a:defRPr>
            </a:lvl1pPr>
          </a:lstStyle>
          <a:p>
            <a:endParaRPr lang="en-GB"/>
          </a:p>
        </p:txBody>
      </p:sp>
    </p:spTree>
    <p:extLst>
      <p:ext uri="{BB962C8B-B14F-4D97-AF65-F5344CB8AC3E}">
        <p14:creationId xmlns:p14="http://schemas.microsoft.com/office/powerpoint/2010/main" val="40444078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648200" y="1285857"/>
            <a:ext cx="4210080" cy="3161154"/>
          </a:xfrm>
          <a:prstGeom prst="rect">
            <a:avLst/>
          </a:prstGeom>
        </p:spPr>
        <p:txBody>
          <a:bodyPr/>
          <a:lstStyle>
            <a:lvl1pPr>
              <a:defRPr sz="2800">
                <a:solidFill>
                  <a:srgbClr val="0071B6"/>
                </a:solidFill>
              </a:defRPr>
            </a:lvl1pPr>
            <a:lvl2pPr>
              <a:defRPr sz="2400">
                <a:solidFill>
                  <a:srgbClr val="0071B6"/>
                </a:solidFill>
              </a:defRPr>
            </a:lvl2pPr>
            <a:lvl3pPr>
              <a:defRPr sz="2000">
                <a:solidFill>
                  <a:srgbClr val="0071B6"/>
                </a:solidFill>
              </a:defRPr>
            </a:lvl3pPr>
            <a:lvl4pPr>
              <a:defRPr sz="1800">
                <a:solidFill>
                  <a:srgbClr val="0071B6"/>
                </a:solidFill>
              </a:defRPr>
            </a:lvl4pPr>
            <a:lvl5pPr>
              <a:defRPr sz="1800">
                <a:solidFill>
                  <a:srgbClr val="0071B6"/>
                </a:solidFill>
              </a:defRPr>
            </a:lvl5pPr>
            <a:lvl6pPr>
              <a:defRPr sz="1800"/>
            </a:lvl6pPr>
            <a:lvl7pPr>
              <a:defRPr sz="1800"/>
            </a:lvl7pPr>
            <a:lvl8pPr>
              <a:defRPr sz="1800"/>
            </a:lvl8pPr>
            <a:lvl9pPr>
              <a:defRPr sz="1800"/>
            </a:lvl9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hart Placeholder 8"/>
          <p:cNvSpPr>
            <a:spLocks noGrp="1"/>
          </p:cNvSpPr>
          <p:nvPr>
            <p:ph type="chart" sz="quarter" idx="10"/>
          </p:nvPr>
        </p:nvSpPr>
        <p:spPr>
          <a:xfrm>
            <a:off x="500034" y="1285866"/>
            <a:ext cx="3929090" cy="3161132"/>
          </a:xfrm>
          <a:prstGeom prst="rect">
            <a:avLst/>
          </a:prstGeom>
          <a:effectLst>
            <a:reflection blurRad="6350" stA="50000" endA="300" endPos="55500" dist="50800" dir="5400000" sy="-100000" algn="bl" rotWithShape="0"/>
          </a:effectLst>
        </p:spPr>
        <p:txBody>
          <a:bodyPr/>
          <a:lstStyle>
            <a:lvl1pPr>
              <a:defRPr>
                <a:solidFill>
                  <a:srgbClr val="0071B6"/>
                </a:solidFill>
              </a:defRPr>
            </a:lvl1pPr>
          </a:lstStyle>
          <a:p>
            <a:endParaRPr lang="en-GB"/>
          </a:p>
        </p:txBody>
      </p:sp>
      <p:sp>
        <p:nvSpPr>
          <p:cNvPr id="5" name="Content Placeholder 15"/>
          <p:cNvSpPr>
            <a:spLocks noGrp="1"/>
          </p:cNvSpPr>
          <p:nvPr>
            <p:ph sz="quarter" idx="22"/>
          </p:nvPr>
        </p:nvSpPr>
        <p:spPr>
          <a:xfrm>
            <a:off x="214313" y="214313"/>
            <a:ext cx="8643937" cy="1000125"/>
          </a:xfrm>
          <a:prstGeom prst="rect">
            <a:avLst/>
          </a:prstGeom>
        </p:spPr>
        <p:txBody>
          <a:bodyPr/>
          <a:lstStyle>
            <a:lvl1pPr>
              <a:buNone/>
              <a:defRPr sz="3600" b="1">
                <a:solidFill>
                  <a:srgbClr val="0071B6"/>
                </a:solidFill>
              </a:defRPr>
            </a:lvl1pPr>
          </a:lstStyle>
          <a:p>
            <a:pPr lvl="0"/>
            <a:r>
              <a:rPr lang="en-US" dirty="0" smtClean="0"/>
              <a:t>Click to edit Master text styles</a:t>
            </a:r>
          </a:p>
        </p:txBody>
      </p:sp>
    </p:spTree>
    <p:extLst>
      <p:ext uri="{BB962C8B-B14F-4D97-AF65-F5344CB8AC3E}">
        <p14:creationId xmlns:p14="http://schemas.microsoft.com/office/powerpoint/2010/main" val="311840890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Picture Placeholder 17"/>
          <p:cNvSpPr>
            <a:spLocks noGrp="1"/>
          </p:cNvSpPr>
          <p:nvPr>
            <p:ph type="pic" sz="quarter" idx="18"/>
          </p:nvPr>
        </p:nvSpPr>
        <p:spPr>
          <a:xfrm>
            <a:off x="219045" y="1389394"/>
            <a:ext cx="1174750" cy="881063"/>
          </a:xfrm>
          <a:prstGeom prst="rect">
            <a:avLst/>
          </a:prstGeom>
        </p:spPr>
        <p:txBody>
          <a:bodyPr vert="horz"/>
          <a:lstStyle>
            <a:lvl1pPr>
              <a:buNone/>
              <a:defRPr sz="1000">
                <a:latin typeface="Segoe UI"/>
                <a:cs typeface="Segoe UI"/>
              </a:defRPr>
            </a:lvl1pPr>
          </a:lstStyle>
          <a:p>
            <a:endParaRPr lang="en-US"/>
          </a:p>
        </p:txBody>
      </p:sp>
      <p:sp>
        <p:nvSpPr>
          <p:cNvPr id="6" name="Picture Placeholder 19"/>
          <p:cNvSpPr>
            <a:spLocks noGrp="1"/>
          </p:cNvSpPr>
          <p:nvPr>
            <p:ph type="pic" sz="quarter" idx="19"/>
          </p:nvPr>
        </p:nvSpPr>
        <p:spPr>
          <a:xfrm>
            <a:off x="219045" y="2680827"/>
            <a:ext cx="1189038" cy="892969"/>
          </a:xfrm>
          <a:prstGeom prst="rect">
            <a:avLst/>
          </a:prstGeom>
        </p:spPr>
        <p:txBody>
          <a:bodyPr vert="horz"/>
          <a:lstStyle>
            <a:lvl1pPr>
              <a:buNone/>
              <a:defRPr sz="1000">
                <a:latin typeface="Segoe UI"/>
                <a:cs typeface="Segoe UI"/>
              </a:defRPr>
            </a:lvl1pPr>
          </a:lstStyle>
          <a:p>
            <a:endParaRPr lang="en-US"/>
          </a:p>
        </p:txBody>
      </p:sp>
      <p:sp>
        <p:nvSpPr>
          <p:cNvPr id="7" name="Picture Placeholder 21"/>
          <p:cNvSpPr>
            <a:spLocks noGrp="1"/>
          </p:cNvSpPr>
          <p:nvPr>
            <p:ph type="pic" sz="quarter" idx="20"/>
          </p:nvPr>
        </p:nvSpPr>
        <p:spPr>
          <a:xfrm>
            <a:off x="4597409" y="1389394"/>
            <a:ext cx="1174750" cy="881063"/>
          </a:xfrm>
          <a:prstGeom prst="rect">
            <a:avLst/>
          </a:prstGeom>
        </p:spPr>
        <p:txBody>
          <a:bodyPr vert="horz"/>
          <a:lstStyle>
            <a:lvl1pPr>
              <a:buNone/>
              <a:defRPr sz="1000">
                <a:latin typeface="Segoe UI"/>
                <a:cs typeface="Segoe UI"/>
              </a:defRPr>
            </a:lvl1pPr>
          </a:lstStyle>
          <a:p>
            <a:endParaRPr lang="en-US"/>
          </a:p>
        </p:txBody>
      </p:sp>
      <p:sp>
        <p:nvSpPr>
          <p:cNvPr id="8" name="Picture Placeholder 23"/>
          <p:cNvSpPr>
            <a:spLocks noGrp="1"/>
          </p:cNvSpPr>
          <p:nvPr>
            <p:ph type="pic" sz="quarter" idx="21"/>
          </p:nvPr>
        </p:nvSpPr>
        <p:spPr>
          <a:xfrm>
            <a:off x="4597410" y="2680827"/>
            <a:ext cx="1189037" cy="892969"/>
          </a:xfrm>
          <a:prstGeom prst="rect">
            <a:avLst/>
          </a:prstGeom>
        </p:spPr>
        <p:txBody>
          <a:bodyPr vert="horz"/>
          <a:lstStyle>
            <a:lvl1pPr>
              <a:buNone/>
              <a:defRPr sz="1000">
                <a:latin typeface="Segoe UI"/>
                <a:cs typeface="Segoe UI"/>
              </a:defRPr>
            </a:lvl1pPr>
          </a:lstStyle>
          <a:p>
            <a:endParaRPr lang="en-US"/>
          </a:p>
        </p:txBody>
      </p:sp>
      <p:sp>
        <p:nvSpPr>
          <p:cNvPr id="10" name="Text Placeholder 18"/>
          <p:cNvSpPr>
            <a:spLocks noGrp="1"/>
          </p:cNvSpPr>
          <p:nvPr>
            <p:ph type="body" sz="quarter" idx="14" hasCustomPrompt="1"/>
          </p:nvPr>
        </p:nvSpPr>
        <p:spPr>
          <a:xfrm>
            <a:off x="1508543" y="1389394"/>
            <a:ext cx="2849143" cy="1069651"/>
          </a:xfrm>
          <a:prstGeom prst="rect">
            <a:avLst/>
          </a:prstGeom>
        </p:spPr>
        <p:txBody>
          <a:bodyPr vert="horz" wrap="square" lIns="0" tIns="0" rIns="0" bIns="0">
            <a:noAutofit/>
          </a:bodyPr>
          <a:lstStyle>
            <a:lvl1pPr marL="0" indent="0">
              <a:spcBef>
                <a:spcPts val="0"/>
              </a:spcBef>
              <a:buFontTx/>
              <a:buNone/>
              <a:defRPr sz="1400" b="1" i="0">
                <a:solidFill>
                  <a:srgbClr val="0071B6"/>
                </a:solidFill>
                <a:latin typeface="Segoe Ui"/>
                <a:cs typeface="Segoe Ui"/>
              </a:defRPr>
            </a:lvl1pPr>
            <a:lvl2pPr marL="0" indent="0">
              <a:spcBef>
                <a:spcPts val="0"/>
              </a:spcBef>
              <a:buFontTx/>
              <a:buNone/>
              <a:defRPr sz="1400" baseline="0">
                <a:solidFill>
                  <a:srgbClr val="0071B6"/>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2" name="Text Placeholder 18"/>
          <p:cNvSpPr>
            <a:spLocks noGrp="1"/>
          </p:cNvSpPr>
          <p:nvPr>
            <p:ph type="body" sz="quarter" idx="15" hasCustomPrompt="1"/>
          </p:nvPr>
        </p:nvSpPr>
        <p:spPr>
          <a:xfrm>
            <a:off x="5857884" y="1389394"/>
            <a:ext cx="2928958" cy="1069651"/>
          </a:xfrm>
          <a:prstGeom prst="rect">
            <a:avLst/>
          </a:prstGeom>
        </p:spPr>
        <p:txBody>
          <a:bodyPr vert="horz" wrap="square" lIns="0" tIns="0" rIns="0" bIns="0">
            <a:noAutofit/>
          </a:bodyPr>
          <a:lstStyle>
            <a:lvl1pPr marL="0" indent="0">
              <a:spcBef>
                <a:spcPts val="0"/>
              </a:spcBef>
              <a:buFontTx/>
              <a:buNone/>
              <a:defRPr sz="1400" b="1" i="0">
                <a:solidFill>
                  <a:srgbClr val="0071B6"/>
                </a:solidFill>
                <a:latin typeface="Segoe Ui"/>
                <a:cs typeface="Segoe Ui"/>
              </a:defRPr>
            </a:lvl1pPr>
            <a:lvl2pPr marL="0" indent="0">
              <a:spcBef>
                <a:spcPts val="0"/>
              </a:spcBef>
              <a:buFontTx/>
              <a:buNone/>
              <a:defRPr sz="1400" baseline="0">
                <a:solidFill>
                  <a:srgbClr val="0071B6"/>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3" name="Text Placeholder 18"/>
          <p:cNvSpPr>
            <a:spLocks noGrp="1"/>
          </p:cNvSpPr>
          <p:nvPr>
            <p:ph type="body" sz="quarter" idx="16" hasCustomPrompt="1"/>
          </p:nvPr>
        </p:nvSpPr>
        <p:spPr>
          <a:xfrm>
            <a:off x="1508543" y="2680827"/>
            <a:ext cx="2849143" cy="1069651"/>
          </a:xfrm>
          <a:prstGeom prst="rect">
            <a:avLst/>
          </a:prstGeom>
        </p:spPr>
        <p:txBody>
          <a:bodyPr vert="horz" wrap="square" lIns="0" tIns="0" rIns="0" bIns="0">
            <a:noAutofit/>
          </a:bodyPr>
          <a:lstStyle>
            <a:lvl1pPr marL="0" indent="0">
              <a:spcBef>
                <a:spcPts val="0"/>
              </a:spcBef>
              <a:buFontTx/>
              <a:buNone/>
              <a:defRPr sz="1400" b="1" i="0">
                <a:solidFill>
                  <a:srgbClr val="0071B6"/>
                </a:solidFill>
                <a:latin typeface="Segoe Ui"/>
                <a:cs typeface="Segoe Ui"/>
              </a:defRPr>
            </a:lvl1pPr>
            <a:lvl2pPr marL="0" indent="0">
              <a:spcBef>
                <a:spcPts val="0"/>
              </a:spcBef>
              <a:buFontTx/>
              <a:buNone/>
              <a:defRPr sz="1400" baseline="0">
                <a:solidFill>
                  <a:srgbClr val="0071B6"/>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4" name="Text Placeholder 18"/>
          <p:cNvSpPr>
            <a:spLocks noGrp="1"/>
          </p:cNvSpPr>
          <p:nvPr>
            <p:ph type="body" sz="quarter" idx="17" hasCustomPrompt="1"/>
          </p:nvPr>
        </p:nvSpPr>
        <p:spPr>
          <a:xfrm>
            <a:off x="5857884" y="2680827"/>
            <a:ext cx="2928958" cy="1069651"/>
          </a:xfrm>
          <a:prstGeom prst="rect">
            <a:avLst/>
          </a:prstGeom>
        </p:spPr>
        <p:txBody>
          <a:bodyPr vert="horz" wrap="square" lIns="0" tIns="0" rIns="0" bIns="0">
            <a:noAutofit/>
          </a:bodyPr>
          <a:lstStyle>
            <a:lvl1pPr marL="0" indent="0">
              <a:spcBef>
                <a:spcPts val="0"/>
              </a:spcBef>
              <a:buFontTx/>
              <a:buNone/>
              <a:defRPr sz="1400" b="1" i="0">
                <a:solidFill>
                  <a:srgbClr val="0071B6"/>
                </a:solidFill>
                <a:latin typeface="Segoe Ui"/>
                <a:cs typeface="Segoe Ui"/>
              </a:defRPr>
            </a:lvl1pPr>
            <a:lvl2pPr marL="0" indent="0">
              <a:spcBef>
                <a:spcPts val="0"/>
              </a:spcBef>
              <a:buFontTx/>
              <a:buNone/>
              <a:defRPr sz="1400" baseline="0">
                <a:solidFill>
                  <a:srgbClr val="0071B6"/>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6" name="Content Placeholder 15"/>
          <p:cNvSpPr>
            <a:spLocks noGrp="1"/>
          </p:cNvSpPr>
          <p:nvPr>
            <p:ph sz="quarter" idx="22"/>
          </p:nvPr>
        </p:nvSpPr>
        <p:spPr>
          <a:xfrm>
            <a:off x="214313" y="214313"/>
            <a:ext cx="8643937" cy="1000125"/>
          </a:xfrm>
          <a:prstGeom prst="rect">
            <a:avLst/>
          </a:prstGeom>
        </p:spPr>
        <p:txBody>
          <a:bodyPr/>
          <a:lstStyle>
            <a:lvl1pPr>
              <a:buNone/>
              <a:defRPr sz="3600" b="1">
                <a:solidFill>
                  <a:srgbClr val="0071B6"/>
                </a:solidFill>
              </a:defRPr>
            </a:lvl1pPr>
          </a:lstStyle>
          <a:p>
            <a:pPr lvl="0"/>
            <a:r>
              <a:rPr lang="en-US" dirty="0" smtClean="0"/>
              <a:t>Click to edit Master text styles</a:t>
            </a:r>
          </a:p>
        </p:txBody>
      </p:sp>
    </p:spTree>
    <p:extLst>
      <p:ext uri="{BB962C8B-B14F-4D97-AF65-F5344CB8AC3E}">
        <p14:creationId xmlns:p14="http://schemas.microsoft.com/office/powerpoint/2010/main" val="354349347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Picture Placeholder 17"/>
          <p:cNvSpPr>
            <a:spLocks noGrp="1"/>
          </p:cNvSpPr>
          <p:nvPr>
            <p:ph type="pic" sz="quarter" idx="18"/>
          </p:nvPr>
        </p:nvSpPr>
        <p:spPr>
          <a:xfrm>
            <a:off x="219045" y="1389394"/>
            <a:ext cx="1174750" cy="881063"/>
          </a:xfrm>
          <a:prstGeom prst="rect">
            <a:avLst/>
          </a:prstGeom>
        </p:spPr>
        <p:txBody>
          <a:bodyPr vert="horz"/>
          <a:lstStyle>
            <a:lvl1pPr>
              <a:buNone/>
              <a:defRPr sz="1000">
                <a:latin typeface="Segoe UI"/>
                <a:cs typeface="Segoe UI"/>
              </a:defRPr>
            </a:lvl1pPr>
          </a:lstStyle>
          <a:p>
            <a:endParaRPr lang="en-US"/>
          </a:p>
        </p:txBody>
      </p:sp>
      <p:sp>
        <p:nvSpPr>
          <p:cNvPr id="6" name="Picture Placeholder 19"/>
          <p:cNvSpPr>
            <a:spLocks noGrp="1"/>
          </p:cNvSpPr>
          <p:nvPr>
            <p:ph type="pic" sz="quarter" idx="19"/>
          </p:nvPr>
        </p:nvSpPr>
        <p:spPr>
          <a:xfrm>
            <a:off x="219045" y="2680827"/>
            <a:ext cx="1189038" cy="892969"/>
          </a:xfrm>
          <a:prstGeom prst="rect">
            <a:avLst/>
          </a:prstGeom>
        </p:spPr>
        <p:txBody>
          <a:bodyPr vert="horz"/>
          <a:lstStyle>
            <a:lvl1pPr>
              <a:buNone/>
              <a:defRPr sz="1000">
                <a:latin typeface="Segoe UI"/>
                <a:cs typeface="Segoe UI"/>
              </a:defRPr>
            </a:lvl1pPr>
          </a:lstStyle>
          <a:p>
            <a:endParaRPr lang="en-US"/>
          </a:p>
        </p:txBody>
      </p:sp>
      <p:sp>
        <p:nvSpPr>
          <p:cNvPr id="7" name="Picture Placeholder 21"/>
          <p:cNvSpPr>
            <a:spLocks noGrp="1"/>
          </p:cNvSpPr>
          <p:nvPr>
            <p:ph type="pic" sz="quarter" idx="20"/>
          </p:nvPr>
        </p:nvSpPr>
        <p:spPr>
          <a:xfrm>
            <a:off x="4597409" y="1389394"/>
            <a:ext cx="1174750" cy="881063"/>
          </a:xfrm>
          <a:prstGeom prst="rect">
            <a:avLst/>
          </a:prstGeom>
        </p:spPr>
        <p:txBody>
          <a:bodyPr vert="horz"/>
          <a:lstStyle>
            <a:lvl1pPr>
              <a:buNone/>
              <a:defRPr sz="1000">
                <a:latin typeface="Segoe UI"/>
                <a:cs typeface="Segoe UI"/>
              </a:defRPr>
            </a:lvl1pPr>
          </a:lstStyle>
          <a:p>
            <a:endParaRPr lang="en-US"/>
          </a:p>
        </p:txBody>
      </p:sp>
      <p:sp>
        <p:nvSpPr>
          <p:cNvPr id="8" name="Picture Placeholder 23"/>
          <p:cNvSpPr>
            <a:spLocks noGrp="1"/>
          </p:cNvSpPr>
          <p:nvPr>
            <p:ph type="pic" sz="quarter" idx="21"/>
          </p:nvPr>
        </p:nvSpPr>
        <p:spPr>
          <a:xfrm>
            <a:off x="4597410" y="2680827"/>
            <a:ext cx="1189037" cy="892969"/>
          </a:xfrm>
          <a:prstGeom prst="rect">
            <a:avLst/>
          </a:prstGeom>
        </p:spPr>
        <p:txBody>
          <a:bodyPr vert="horz"/>
          <a:lstStyle>
            <a:lvl1pPr>
              <a:buNone/>
              <a:defRPr sz="1000">
                <a:latin typeface="Segoe UI"/>
                <a:cs typeface="Segoe UI"/>
              </a:defRPr>
            </a:lvl1pPr>
          </a:lstStyle>
          <a:p>
            <a:endParaRPr lang="en-US"/>
          </a:p>
        </p:txBody>
      </p:sp>
      <p:sp>
        <p:nvSpPr>
          <p:cNvPr id="10" name="Text Placeholder 18"/>
          <p:cNvSpPr>
            <a:spLocks noGrp="1"/>
          </p:cNvSpPr>
          <p:nvPr>
            <p:ph type="body" sz="quarter" idx="14" hasCustomPrompt="1"/>
          </p:nvPr>
        </p:nvSpPr>
        <p:spPr>
          <a:xfrm>
            <a:off x="1508543" y="1389394"/>
            <a:ext cx="2849143" cy="1069651"/>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3" name="Text Placeholder 18"/>
          <p:cNvSpPr>
            <a:spLocks noGrp="1"/>
          </p:cNvSpPr>
          <p:nvPr>
            <p:ph type="body" sz="quarter" idx="16" hasCustomPrompt="1"/>
          </p:nvPr>
        </p:nvSpPr>
        <p:spPr>
          <a:xfrm>
            <a:off x="1508543" y="2680827"/>
            <a:ext cx="2849143" cy="1069651"/>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5" name="Text Placeholder 18"/>
          <p:cNvSpPr>
            <a:spLocks noGrp="1"/>
          </p:cNvSpPr>
          <p:nvPr>
            <p:ph type="body" sz="quarter" idx="22" hasCustomPrompt="1"/>
          </p:nvPr>
        </p:nvSpPr>
        <p:spPr>
          <a:xfrm>
            <a:off x="5929323" y="1387475"/>
            <a:ext cx="2849143" cy="1069651"/>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6" name="Text Placeholder 18"/>
          <p:cNvSpPr>
            <a:spLocks noGrp="1"/>
          </p:cNvSpPr>
          <p:nvPr>
            <p:ph type="body" sz="quarter" idx="23" hasCustomPrompt="1"/>
          </p:nvPr>
        </p:nvSpPr>
        <p:spPr>
          <a:xfrm>
            <a:off x="5929323" y="2678907"/>
            <a:ext cx="2849143" cy="1069651"/>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2" name="Content Placeholder 15"/>
          <p:cNvSpPr>
            <a:spLocks noGrp="1"/>
          </p:cNvSpPr>
          <p:nvPr>
            <p:ph sz="quarter" idx="24"/>
          </p:nvPr>
        </p:nvSpPr>
        <p:spPr>
          <a:xfrm>
            <a:off x="214313" y="214313"/>
            <a:ext cx="8643937" cy="1000125"/>
          </a:xfrm>
          <a:prstGeom prst="rect">
            <a:avLst/>
          </a:prstGeom>
        </p:spPr>
        <p:txBody>
          <a:bodyPr/>
          <a:lstStyle>
            <a:lvl1pPr>
              <a:buNone/>
              <a:defRPr sz="3600" b="1">
                <a:solidFill>
                  <a:srgbClr val="0071B6"/>
                </a:solidFill>
              </a:defRPr>
            </a:lvl1pPr>
          </a:lstStyle>
          <a:p>
            <a:pPr lvl="0"/>
            <a:r>
              <a:rPr lang="en-US" dirty="0" smtClean="0"/>
              <a:t>Click to edit Master text styles</a:t>
            </a:r>
          </a:p>
        </p:txBody>
      </p:sp>
    </p:spTree>
    <p:extLst>
      <p:ext uri="{BB962C8B-B14F-4D97-AF65-F5344CB8AC3E}">
        <p14:creationId xmlns:p14="http://schemas.microsoft.com/office/powerpoint/2010/main" val="254143199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05978"/>
            <a:ext cx="8258204" cy="857250"/>
          </a:xfrm>
          <a:prstGeom prst="rect">
            <a:avLst/>
          </a:prstGeom>
        </p:spPr>
        <p:txBody>
          <a:bodyPr anchor="t"/>
          <a:lstStyle>
            <a:lvl1pPr>
              <a:defRPr>
                <a:solidFill>
                  <a:srgbClr val="0071B6"/>
                </a:solidFill>
              </a:defRPr>
            </a:lvl1pPr>
          </a:lstStyle>
          <a:p>
            <a:r>
              <a:rPr lang="en-US" dirty="0" smtClean="0"/>
              <a:t>Click to edit title style</a:t>
            </a:r>
            <a:endParaRPr lang="en-GB" dirty="0"/>
          </a:p>
        </p:txBody>
      </p:sp>
      <p:sp>
        <p:nvSpPr>
          <p:cNvPr id="11" name="Picture Placeholder 10"/>
          <p:cNvSpPr>
            <a:spLocks noGrp="1"/>
          </p:cNvSpPr>
          <p:nvPr>
            <p:ph type="pic" sz="quarter" idx="10"/>
          </p:nvPr>
        </p:nvSpPr>
        <p:spPr>
          <a:xfrm>
            <a:off x="428597" y="1125132"/>
            <a:ext cx="3357586" cy="3321844"/>
          </a:xfrm>
          <a:prstGeom prst="rect">
            <a:avLst/>
          </a:prstGeom>
          <a:effectLst/>
        </p:spPr>
        <p:txBody>
          <a:bodyPr/>
          <a:lstStyle/>
          <a:p>
            <a:endParaRPr lang="en-GB" dirty="0"/>
          </a:p>
        </p:txBody>
      </p:sp>
      <p:sp>
        <p:nvSpPr>
          <p:cNvPr id="17" name="Content Placeholder 16"/>
          <p:cNvSpPr>
            <a:spLocks noGrp="1"/>
          </p:cNvSpPr>
          <p:nvPr>
            <p:ph sz="quarter" idx="11" hasCustomPrompt="1"/>
          </p:nvPr>
        </p:nvSpPr>
        <p:spPr>
          <a:xfrm>
            <a:off x="3929058" y="1125131"/>
            <a:ext cx="4786346" cy="3321867"/>
          </a:xfrm>
          <a:prstGeom prst="rect">
            <a:avLst/>
          </a:prstGeom>
          <a:solidFill>
            <a:srgbClr val="00B0F0"/>
          </a:solidFill>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783340857"/>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t"/>
          <a:lstStyle>
            <a:lvl1pPr>
              <a:defRPr>
                <a:solidFill>
                  <a:srgbClr val="0071B6"/>
                </a:solidFill>
              </a:defRPr>
            </a:lvl1pPr>
          </a:lstStyle>
          <a:p>
            <a:r>
              <a:rPr lang="en-US" smtClean="0"/>
              <a:t>Click to edit Master title style</a:t>
            </a:r>
            <a:endParaRPr lang="en-GB"/>
          </a:p>
        </p:txBody>
      </p:sp>
      <p:sp>
        <p:nvSpPr>
          <p:cNvPr id="129" name="Text Placeholder 128"/>
          <p:cNvSpPr>
            <a:spLocks noGrp="1"/>
          </p:cNvSpPr>
          <p:nvPr>
            <p:ph type="body" sz="quarter" idx="10"/>
          </p:nvPr>
        </p:nvSpPr>
        <p:spPr>
          <a:xfrm>
            <a:off x="785860" y="1232297"/>
            <a:ext cx="2357438" cy="803672"/>
          </a:xfrm>
          <a:prstGeom prst="rect">
            <a:avLst/>
          </a:prstGeom>
          <a:solidFill>
            <a:srgbClr val="92D050"/>
          </a:solidFill>
          <a:ln>
            <a:solidFill>
              <a:srgbClr val="92D050"/>
            </a:solidFill>
          </a:ln>
        </p:spPr>
        <p:txBody>
          <a:bodyPr anchor="ctr"/>
          <a:lstStyle>
            <a:lvl1pPr algn="ctr">
              <a:buNone/>
              <a:defRPr sz="2000" b="1"/>
            </a:lvl1pPr>
            <a:lvl2pPr>
              <a:defRPr sz="1600"/>
            </a:lvl2pPr>
            <a:lvl3pPr>
              <a:defRPr sz="1400"/>
            </a:lvl3pPr>
            <a:lvl4pPr>
              <a:defRPr sz="1200"/>
            </a:lvl4pPr>
            <a:lvl5pPr>
              <a:defRPr sz="1200"/>
            </a:lvl5pPr>
          </a:lstStyle>
          <a:p>
            <a:pPr lvl="0"/>
            <a:r>
              <a:rPr lang="en-US" dirty="0" smtClean="0"/>
              <a:t>Click to edit</a:t>
            </a:r>
          </a:p>
        </p:txBody>
      </p:sp>
      <p:sp>
        <p:nvSpPr>
          <p:cNvPr id="131" name="Text Placeholder 128"/>
          <p:cNvSpPr>
            <a:spLocks noGrp="1"/>
          </p:cNvSpPr>
          <p:nvPr>
            <p:ph type="body" sz="quarter" idx="11"/>
          </p:nvPr>
        </p:nvSpPr>
        <p:spPr>
          <a:xfrm>
            <a:off x="3357599" y="1232287"/>
            <a:ext cx="2357438" cy="803672"/>
          </a:xfrm>
          <a:prstGeom prst="rect">
            <a:avLst/>
          </a:prstGeom>
          <a:solidFill>
            <a:srgbClr val="92D050"/>
          </a:solidFill>
          <a:ln>
            <a:solidFill>
              <a:srgbClr val="92D050"/>
            </a:solidFill>
          </a:ln>
        </p:spPr>
        <p:txBody>
          <a:bodyPr anchor="ctr"/>
          <a:lstStyle>
            <a:lvl1pPr algn="ctr">
              <a:buNone/>
              <a:defRPr sz="2000" b="1"/>
            </a:lvl1pPr>
            <a:lvl2pPr>
              <a:defRPr sz="1600"/>
            </a:lvl2pPr>
            <a:lvl3pPr>
              <a:defRPr sz="1400"/>
            </a:lvl3pPr>
            <a:lvl4pPr>
              <a:defRPr sz="1200"/>
            </a:lvl4pPr>
            <a:lvl5pPr>
              <a:defRPr sz="1200"/>
            </a:lvl5pPr>
          </a:lstStyle>
          <a:p>
            <a:pPr lvl="0"/>
            <a:r>
              <a:rPr lang="en-US" dirty="0" smtClean="0"/>
              <a:t>Click to edit</a:t>
            </a:r>
          </a:p>
        </p:txBody>
      </p:sp>
      <p:sp>
        <p:nvSpPr>
          <p:cNvPr id="132" name="Text Placeholder 128"/>
          <p:cNvSpPr>
            <a:spLocks noGrp="1"/>
          </p:cNvSpPr>
          <p:nvPr>
            <p:ph type="body" sz="quarter" idx="12"/>
          </p:nvPr>
        </p:nvSpPr>
        <p:spPr>
          <a:xfrm>
            <a:off x="5929338" y="1232278"/>
            <a:ext cx="2357438" cy="803672"/>
          </a:xfrm>
          <a:prstGeom prst="rect">
            <a:avLst/>
          </a:prstGeom>
          <a:solidFill>
            <a:srgbClr val="92D050"/>
          </a:solidFill>
          <a:ln>
            <a:solidFill>
              <a:srgbClr val="92D050"/>
            </a:solidFill>
          </a:ln>
        </p:spPr>
        <p:txBody>
          <a:bodyPr anchor="ctr"/>
          <a:lstStyle>
            <a:lvl1pPr algn="ctr">
              <a:buNone/>
              <a:defRPr sz="2000" b="1"/>
            </a:lvl1pPr>
            <a:lvl2pPr>
              <a:defRPr sz="1600"/>
            </a:lvl2pPr>
            <a:lvl3pPr>
              <a:defRPr sz="1400"/>
            </a:lvl3pPr>
            <a:lvl4pPr>
              <a:defRPr sz="1200"/>
            </a:lvl4pPr>
            <a:lvl5pPr>
              <a:defRPr sz="1200"/>
            </a:lvl5pPr>
          </a:lstStyle>
          <a:p>
            <a:pPr lvl="0"/>
            <a:r>
              <a:rPr lang="en-US" dirty="0" smtClean="0"/>
              <a:t>Click to edit</a:t>
            </a:r>
          </a:p>
        </p:txBody>
      </p:sp>
      <p:sp>
        <p:nvSpPr>
          <p:cNvPr id="133" name="Text Placeholder 128"/>
          <p:cNvSpPr>
            <a:spLocks noGrp="1"/>
          </p:cNvSpPr>
          <p:nvPr>
            <p:ph type="body" sz="quarter" idx="13"/>
          </p:nvPr>
        </p:nvSpPr>
        <p:spPr>
          <a:xfrm>
            <a:off x="785844" y="2143141"/>
            <a:ext cx="2357438" cy="2357444"/>
          </a:xfrm>
          <a:prstGeom prst="rect">
            <a:avLst/>
          </a:prstGeom>
          <a:solidFill>
            <a:srgbClr val="92D050"/>
          </a:solidFill>
          <a:ln>
            <a:solidFill>
              <a:srgbClr val="92D050"/>
            </a:solidFill>
          </a:ln>
        </p:spPr>
        <p:txBody>
          <a:bodyPr anchor="t"/>
          <a:lstStyle>
            <a:lvl1pPr algn="l">
              <a:buNone/>
              <a:defRPr sz="1800" b="0"/>
            </a:lvl1pPr>
            <a:lvl2pPr>
              <a:defRPr sz="1600"/>
            </a:lvl2pPr>
            <a:lvl3pPr>
              <a:defRPr sz="1400"/>
            </a:lvl3pPr>
            <a:lvl4pPr>
              <a:defRPr sz="1200"/>
            </a:lvl4pPr>
            <a:lvl5pPr>
              <a:defRPr sz="1200"/>
            </a:lvl5pPr>
          </a:lstStyle>
          <a:p>
            <a:pPr lvl="0"/>
            <a:r>
              <a:rPr lang="en-US" dirty="0" smtClean="0"/>
              <a:t>Click to edit</a:t>
            </a:r>
          </a:p>
        </p:txBody>
      </p:sp>
      <p:sp>
        <p:nvSpPr>
          <p:cNvPr id="134" name="Text Placeholder 128"/>
          <p:cNvSpPr>
            <a:spLocks noGrp="1"/>
          </p:cNvSpPr>
          <p:nvPr>
            <p:ph type="body" sz="quarter" idx="14"/>
          </p:nvPr>
        </p:nvSpPr>
        <p:spPr>
          <a:xfrm>
            <a:off x="3357583" y="2143132"/>
            <a:ext cx="2357438" cy="2357444"/>
          </a:xfrm>
          <a:prstGeom prst="rect">
            <a:avLst/>
          </a:prstGeom>
          <a:solidFill>
            <a:srgbClr val="92D050"/>
          </a:solidFill>
          <a:ln>
            <a:solidFill>
              <a:srgbClr val="92D050"/>
            </a:solidFill>
          </a:ln>
        </p:spPr>
        <p:txBody>
          <a:bodyPr anchor="t"/>
          <a:lstStyle>
            <a:lvl1pPr algn="l">
              <a:buNone/>
              <a:defRPr sz="1800" b="0"/>
            </a:lvl1pPr>
            <a:lvl2pPr>
              <a:defRPr sz="1600"/>
            </a:lvl2pPr>
            <a:lvl3pPr>
              <a:defRPr sz="1400"/>
            </a:lvl3pPr>
            <a:lvl4pPr>
              <a:defRPr sz="1200"/>
            </a:lvl4pPr>
            <a:lvl5pPr>
              <a:defRPr sz="1200"/>
            </a:lvl5pPr>
          </a:lstStyle>
          <a:p>
            <a:pPr lvl="0"/>
            <a:r>
              <a:rPr lang="en-US" dirty="0" smtClean="0"/>
              <a:t>Click to edit</a:t>
            </a:r>
          </a:p>
        </p:txBody>
      </p:sp>
      <p:sp>
        <p:nvSpPr>
          <p:cNvPr id="135" name="Text Placeholder 128"/>
          <p:cNvSpPr>
            <a:spLocks noGrp="1"/>
          </p:cNvSpPr>
          <p:nvPr>
            <p:ph type="body" sz="quarter" idx="15"/>
          </p:nvPr>
        </p:nvSpPr>
        <p:spPr>
          <a:xfrm>
            <a:off x="5929322" y="2143122"/>
            <a:ext cx="2357438" cy="2357444"/>
          </a:xfrm>
          <a:prstGeom prst="rect">
            <a:avLst/>
          </a:prstGeom>
          <a:solidFill>
            <a:srgbClr val="92D050"/>
          </a:solidFill>
          <a:ln>
            <a:solidFill>
              <a:srgbClr val="92D050"/>
            </a:solidFill>
          </a:ln>
        </p:spPr>
        <p:txBody>
          <a:bodyPr anchor="t"/>
          <a:lstStyle>
            <a:lvl1pPr algn="l">
              <a:buNone/>
              <a:defRPr sz="1800" b="0"/>
            </a:lvl1pPr>
            <a:lvl2pPr>
              <a:defRPr sz="1600"/>
            </a:lvl2pPr>
            <a:lvl3pPr>
              <a:defRPr sz="1400"/>
            </a:lvl3pPr>
            <a:lvl4pPr>
              <a:defRPr sz="1200"/>
            </a:lvl4pPr>
            <a:lvl5pPr>
              <a:defRPr sz="1200"/>
            </a:lvl5pPr>
          </a:lstStyle>
          <a:p>
            <a:pPr lvl="0"/>
            <a:r>
              <a:rPr lang="en-US" dirty="0" smtClean="0"/>
              <a:t>Click to edit</a:t>
            </a:r>
          </a:p>
        </p:txBody>
      </p:sp>
    </p:spTree>
    <p:extLst>
      <p:ext uri="{BB962C8B-B14F-4D97-AF65-F5344CB8AC3E}">
        <p14:creationId xmlns:p14="http://schemas.microsoft.com/office/powerpoint/2010/main" val="347895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Picture Placeholder 17"/>
          <p:cNvSpPr>
            <a:spLocks noGrp="1"/>
          </p:cNvSpPr>
          <p:nvPr>
            <p:ph type="pic" sz="quarter" idx="18"/>
          </p:nvPr>
        </p:nvSpPr>
        <p:spPr>
          <a:xfrm>
            <a:off x="219045" y="1389394"/>
            <a:ext cx="1174750" cy="881063"/>
          </a:xfrm>
          <a:prstGeom prst="rect">
            <a:avLst/>
          </a:prstGeom>
        </p:spPr>
        <p:txBody>
          <a:bodyPr vert="horz"/>
          <a:lstStyle>
            <a:lvl1pPr>
              <a:buNone/>
              <a:defRPr sz="1000">
                <a:latin typeface="Segoe UI"/>
                <a:cs typeface="Segoe UI"/>
              </a:defRPr>
            </a:lvl1pPr>
          </a:lstStyle>
          <a:p>
            <a:endParaRPr lang="en-US"/>
          </a:p>
        </p:txBody>
      </p:sp>
      <p:sp>
        <p:nvSpPr>
          <p:cNvPr id="6" name="Picture Placeholder 19"/>
          <p:cNvSpPr>
            <a:spLocks noGrp="1"/>
          </p:cNvSpPr>
          <p:nvPr>
            <p:ph type="pic" sz="quarter" idx="19"/>
          </p:nvPr>
        </p:nvSpPr>
        <p:spPr>
          <a:xfrm>
            <a:off x="219045" y="2680827"/>
            <a:ext cx="1189038" cy="892969"/>
          </a:xfrm>
          <a:prstGeom prst="rect">
            <a:avLst/>
          </a:prstGeom>
        </p:spPr>
        <p:txBody>
          <a:bodyPr vert="horz"/>
          <a:lstStyle>
            <a:lvl1pPr>
              <a:buNone/>
              <a:defRPr sz="1000">
                <a:latin typeface="Segoe UI"/>
                <a:cs typeface="Segoe UI"/>
              </a:defRPr>
            </a:lvl1pPr>
          </a:lstStyle>
          <a:p>
            <a:endParaRPr lang="en-US"/>
          </a:p>
        </p:txBody>
      </p:sp>
      <p:sp>
        <p:nvSpPr>
          <p:cNvPr id="7" name="Picture Placeholder 21"/>
          <p:cNvSpPr>
            <a:spLocks noGrp="1"/>
          </p:cNvSpPr>
          <p:nvPr>
            <p:ph type="pic" sz="quarter" idx="20"/>
          </p:nvPr>
        </p:nvSpPr>
        <p:spPr>
          <a:xfrm>
            <a:off x="4597409" y="1389394"/>
            <a:ext cx="1174750" cy="881063"/>
          </a:xfrm>
          <a:prstGeom prst="rect">
            <a:avLst/>
          </a:prstGeom>
        </p:spPr>
        <p:txBody>
          <a:bodyPr vert="horz"/>
          <a:lstStyle>
            <a:lvl1pPr>
              <a:buNone/>
              <a:defRPr sz="1000">
                <a:latin typeface="Segoe UI"/>
                <a:cs typeface="Segoe UI"/>
              </a:defRPr>
            </a:lvl1pPr>
          </a:lstStyle>
          <a:p>
            <a:endParaRPr lang="en-US"/>
          </a:p>
        </p:txBody>
      </p:sp>
      <p:sp>
        <p:nvSpPr>
          <p:cNvPr id="8" name="Picture Placeholder 23"/>
          <p:cNvSpPr>
            <a:spLocks noGrp="1"/>
          </p:cNvSpPr>
          <p:nvPr>
            <p:ph type="pic" sz="quarter" idx="21"/>
          </p:nvPr>
        </p:nvSpPr>
        <p:spPr>
          <a:xfrm>
            <a:off x="4597410" y="2680827"/>
            <a:ext cx="1189037" cy="892969"/>
          </a:xfrm>
          <a:prstGeom prst="rect">
            <a:avLst/>
          </a:prstGeom>
        </p:spPr>
        <p:txBody>
          <a:bodyPr vert="horz"/>
          <a:lstStyle>
            <a:lvl1pPr>
              <a:buNone/>
              <a:defRPr sz="1000">
                <a:latin typeface="Segoe UI"/>
                <a:cs typeface="Segoe UI"/>
              </a:defRPr>
            </a:lvl1pPr>
          </a:lstStyle>
          <a:p>
            <a:endParaRPr lang="en-US"/>
          </a:p>
        </p:txBody>
      </p:sp>
      <p:sp>
        <p:nvSpPr>
          <p:cNvPr id="10" name="Text Placeholder 18"/>
          <p:cNvSpPr>
            <a:spLocks noGrp="1"/>
          </p:cNvSpPr>
          <p:nvPr>
            <p:ph type="body" sz="quarter" idx="14" hasCustomPrompt="1"/>
          </p:nvPr>
        </p:nvSpPr>
        <p:spPr>
          <a:xfrm>
            <a:off x="1508543" y="1389394"/>
            <a:ext cx="2849143" cy="1069651"/>
          </a:xfrm>
          <a:prstGeom prst="rect">
            <a:avLst/>
          </a:prstGeom>
        </p:spPr>
        <p:txBody>
          <a:bodyPr vert="horz" wrap="square" lIns="0" tIns="0" rIns="0" bIns="0">
            <a:noAutofit/>
          </a:bodyPr>
          <a:lstStyle>
            <a:lvl1pPr marL="0" indent="0">
              <a:spcBef>
                <a:spcPts val="0"/>
              </a:spcBef>
              <a:buFontTx/>
              <a:buNone/>
              <a:defRPr sz="1400" b="1" i="0">
                <a:solidFill>
                  <a:srgbClr val="0071B6"/>
                </a:solidFill>
                <a:latin typeface="Segoe Ui"/>
                <a:cs typeface="Segoe Ui"/>
              </a:defRPr>
            </a:lvl1pPr>
            <a:lvl2pPr marL="0" indent="0">
              <a:spcBef>
                <a:spcPts val="0"/>
              </a:spcBef>
              <a:buFontTx/>
              <a:buNone/>
              <a:defRPr sz="1400" baseline="0">
                <a:solidFill>
                  <a:srgbClr val="0071B6"/>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2" name="Text Placeholder 18"/>
          <p:cNvSpPr>
            <a:spLocks noGrp="1"/>
          </p:cNvSpPr>
          <p:nvPr>
            <p:ph type="body" sz="quarter" idx="15" hasCustomPrompt="1"/>
          </p:nvPr>
        </p:nvSpPr>
        <p:spPr>
          <a:xfrm>
            <a:off x="5857884" y="1389394"/>
            <a:ext cx="2928958" cy="1069651"/>
          </a:xfrm>
          <a:prstGeom prst="rect">
            <a:avLst/>
          </a:prstGeom>
        </p:spPr>
        <p:txBody>
          <a:bodyPr vert="horz" wrap="square" lIns="0" tIns="0" rIns="0" bIns="0">
            <a:noAutofit/>
          </a:bodyPr>
          <a:lstStyle>
            <a:lvl1pPr marL="0" indent="0">
              <a:spcBef>
                <a:spcPts val="0"/>
              </a:spcBef>
              <a:buFontTx/>
              <a:buNone/>
              <a:defRPr sz="1400" b="1" i="0">
                <a:solidFill>
                  <a:srgbClr val="0071B6"/>
                </a:solidFill>
                <a:latin typeface="Segoe Ui"/>
                <a:cs typeface="Segoe Ui"/>
              </a:defRPr>
            </a:lvl1pPr>
            <a:lvl2pPr marL="0" indent="0">
              <a:spcBef>
                <a:spcPts val="0"/>
              </a:spcBef>
              <a:buFontTx/>
              <a:buNone/>
              <a:defRPr sz="1400" baseline="0">
                <a:solidFill>
                  <a:srgbClr val="0071B6"/>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3" name="Text Placeholder 18"/>
          <p:cNvSpPr>
            <a:spLocks noGrp="1"/>
          </p:cNvSpPr>
          <p:nvPr>
            <p:ph type="body" sz="quarter" idx="16" hasCustomPrompt="1"/>
          </p:nvPr>
        </p:nvSpPr>
        <p:spPr>
          <a:xfrm>
            <a:off x="1508543" y="2680827"/>
            <a:ext cx="2849143" cy="1069651"/>
          </a:xfrm>
          <a:prstGeom prst="rect">
            <a:avLst/>
          </a:prstGeom>
        </p:spPr>
        <p:txBody>
          <a:bodyPr vert="horz" wrap="square" lIns="0" tIns="0" rIns="0" bIns="0">
            <a:noAutofit/>
          </a:bodyPr>
          <a:lstStyle>
            <a:lvl1pPr marL="0" indent="0">
              <a:spcBef>
                <a:spcPts val="0"/>
              </a:spcBef>
              <a:buFontTx/>
              <a:buNone/>
              <a:defRPr sz="1400" b="1" i="0">
                <a:solidFill>
                  <a:srgbClr val="0071B6"/>
                </a:solidFill>
                <a:latin typeface="Segoe Ui"/>
                <a:cs typeface="Segoe Ui"/>
              </a:defRPr>
            </a:lvl1pPr>
            <a:lvl2pPr marL="0" indent="0">
              <a:spcBef>
                <a:spcPts val="0"/>
              </a:spcBef>
              <a:buFontTx/>
              <a:buNone/>
              <a:defRPr sz="1400" baseline="0">
                <a:solidFill>
                  <a:srgbClr val="0071B6"/>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4" name="Text Placeholder 18"/>
          <p:cNvSpPr>
            <a:spLocks noGrp="1"/>
          </p:cNvSpPr>
          <p:nvPr>
            <p:ph type="body" sz="quarter" idx="17" hasCustomPrompt="1"/>
          </p:nvPr>
        </p:nvSpPr>
        <p:spPr>
          <a:xfrm>
            <a:off x="5857884" y="2680827"/>
            <a:ext cx="2928958" cy="1069651"/>
          </a:xfrm>
          <a:prstGeom prst="rect">
            <a:avLst/>
          </a:prstGeom>
        </p:spPr>
        <p:txBody>
          <a:bodyPr vert="horz" wrap="square" lIns="0" tIns="0" rIns="0" bIns="0">
            <a:noAutofit/>
          </a:bodyPr>
          <a:lstStyle>
            <a:lvl1pPr marL="0" indent="0">
              <a:spcBef>
                <a:spcPts val="0"/>
              </a:spcBef>
              <a:buFontTx/>
              <a:buNone/>
              <a:defRPr sz="1400" b="1" i="0">
                <a:solidFill>
                  <a:srgbClr val="0071B6"/>
                </a:solidFill>
                <a:latin typeface="Segoe Ui"/>
                <a:cs typeface="Segoe Ui"/>
              </a:defRPr>
            </a:lvl1pPr>
            <a:lvl2pPr marL="0" indent="0">
              <a:spcBef>
                <a:spcPts val="0"/>
              </a:spcBef>
              <a:buFontTx/>
              <a:buNone/>
              <a:defRPr sz="1400" baseline="0">
                <a:solidFill>
                  <a:srgbClr val="0071B6"/>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6" name="Content Placeholder 15"/>
          <p:cNvSpPr>
            <a:spLocks noGrp="1"/>
          </p:cNvSpPr>
          <p:nvPr>
            <p:ph sz="quarter" idx="22"/>
          </p:nvPr>
        </p:nvSpPr>
        <p:spPr>
          <a:xfrm>
            <a:off x="214313" y="214313"/>
            <a:ext cx="8643937" cy="1000125"/>
          </a:xfrm>
          <a:prstGeom prst="rect">
            <a:avLst/>
          </a:prstGeom>
        </p:spPr>
        <p:txBody>
          <a:bodyPr/>
          <a:lstStyle>
            <a:lvl1pPr>
              <a:buNone/>
              <a:defRPr sz="3600" b="1">
                <a:solidFill>
                  <a:srgbClr val="0071B6"/>
                </a:solidFill>
              </a:defRPr>
            </a:lvl1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205978"/>
            <a:ext cx="8572560" cy="857250"/>
          </a:xfrm>
          <a:prstGeom prst="rect">
            <a:avLst/>
          </a:prstGeom>
        </p:spPr>
        <p:txBody>
          <a:bodyPr anchor="t"/>
          <a:lstStyle>
            <a:lvl1pPr>
              <a:defRPr>
                <a:solidFill>
                  <a:srgbClr val="0071B6"/>
                </a:solidFill>
              </a:defRPr>
            </a:lvl1pPr>
          </a:lstStyle>
          <a:p>
            <a:r>
              <a:rPr lang="en-US" smtClean="0"/>
              <a:t>Click to edit Master title style</a:t>
            </a:r>
            <a:endParaRPr lang="en-GB"/>
          </a:p>
        </p:txBody>
      </p:sp>
      <p:sp>
        <p:nvSpPr>
          <p:cNvPr id="4" name="Text Placeholder 3"/>
          <p:cNvSpPr>
            <a:spLocks noGrp="1"/>
          </p:cNvSpPr>
          <p:nvPr>
            <p:ph type="body" sz="quarter" idx="10"/>
          </p:nvPr>
        </p:nvSpPr>
        <p:spPr>
          <a:xfrm>
            <a:off x="285720" y="1125141"/>
            <a:ext cx="2714644" cy="3321844"/>
          </a:xfrm>
          <a:prstGeom prst="rect">
            <a:avLst/>
          </a:prstGeom>
          <a:solidFill>
            <a:srgbClr val="00B0F0"/>
          </a:solidFill>
        </p:spPr>
        <p:txBody>
          <a:bodyPr>
            <a:no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3"/>
          <p:cNvSpPr>
            <a:spLocks noGrp="1"/>
          </p:cNvSpPr>
          <p:nvPr>
            <p:ph type="body" sz="quarter" idx="11"/>
          </p:nvPr>
        </p:nvSpPr>
        <p:spPr>
          <a:xfrm>
            <a:off x="3214649" y="1125131"/>
            <a:ext cx="2714644" cy="3321844"/>
          </a:xfrm>
          <a:prstGeom prst="rect">
            <a:avLst/>
          </a:prstGeom>
          <a:solidFill>
            <a:srgbClr val="00B0F0"/>
          </a:solidFill>
        </p:spPr>
        <p:txBody>
          <a:bodyPr>
            <a:no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 Placeholder 3"/>
          <p:cNvSpPr>
            <a:spLocks noGrp="1"/>
          </p:cNvSpPr>
          <p:nvPr>
            <p:ph type="body" sz="quarter" idx="12"/>
          </p:nvPr>
        </p:nvSpPr>
        <p:spPr>
          <a:xfrm>
            <a:off x="6143607" y="1125131"/>
            <a:ext cx="2714644" cy="3321844"/>
          </a:xfrm>
          <a:prstGeom prst="rect">
            <a:avLst/>
          </a:prstGeom>
          <a:solidFill>
            <a:srgbClr val="00B0F0"/>
          </a:solidFill>
        </p:spPr>
        <p:txBody>
          <a:bodyPr>
            <a:no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901380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352896" y="1394206"/>
            <a:ext cx="1965325" cy="1171985"/>
          </a:xfrm>
          <a:prstGeom prst="rect">
            <a:avLst/>
          </a:prstGeom>
        </p:spPr>
        <p:txBody>
          <a:bodyPr vert="horz"/>
          <a:lstStyle>
            <a:lvl1pPr>
              <a:buNone/>
              <a:defRPr sz="1000">
                <a:latin typeface="Segoe UI"/>
                <a:cs typeface="Segoe UI"/>
              </a:defRPr>
            </a:lvl1pPr>
          </a:lstStyle>
          <a:p>
            <a:endParaRPr lang="en-US"/>
          </a:p>
        </p:txBody>
      </p:sp>
      <p:sp>
        <p:nvSpPr>
          <p:cNvPr id="6" name="Picture Placeholder 11"/>
          <p:cNvSpPr>
            <a:spLocks noGrp="1"/>
          </p:cNvSpPr>
          <p:nvPr>
            <p:ph type="pic" sz="quarter" idx="16"/>
          </p:nvPr>
        </p:nvSpPr>
        <p:spPr>
          <a:xfrm>
            <a:off x="4352896" y="2637226"/>
            <a:ext cx="1965325" cy="1756193"/>
          </a:xfrm>
          <a:prstGeom prst="rect">
            <a:avLst/>
          </a:prstGeom>
        </p:spPr>
        <p:txBody>
          <a:bodyPr vert="horz"/>
          <a:lstStyle>
            <a:lvl1pPr>
              <a:buNone/>
              <a:defRPr sz="1000">
                <a:latin typeface="Segoe UI"/>
                <a:cs typeface="Segoe UI"/>
              </a:defRPr>
            </a:lvl1pPr>
          </a:lstStyle>
          <a:p>
            <a:endParaRPr lang="en-US"/>
          </a:p>
        </p:txBody>
      </p:sp>
      <p:sp>
        <p:nvSpPr>
          <p:cNvPr id="7" name="Text Placeholder 18"/>
          <p:cNvSpPr>
            <a:spLocks noGrp="1"/>
          </p:cNvSpPr>
          <p:nvPr>
            <p:ph type="body" sz="quarter" idx="14" hasCustomPrompt="1"/>
          </p:nvPr>
        </p:nvSpPr>
        <p:spPr>
          <a:xfrm>
            <a:off x="147445" y="1393023"/>
            <a:ext cx="4037815" cy="3000396"/>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8" name="Text Placeholder 9"/>
          <p:cNvSpPr>
            <a:spLocks noGrp="1"/>
          </p:cNvSpPr>
          <p:nvPr>
            <p:ph type="body" sz="quarter" idx="13" hasCustomPrompt="1"/>
          </p:nvPr>
        </p:nvSpPr>
        <p:spPr>
          <a:xfrm>
            <a:off x="142844" y="160718"/>
            <a:ext cx="8715436" cy="1053866"/>
          </a:xfrm>
          <a:prstGeom prst="rect">
            <a:avLst/>
          </a:prstGeom>
        </p:spPr>
        <p:txBody>
          <a:bodyPr vert="horz" wrap="square" lIns="0" tIns="0" rIns="0" bIns="0">
            <a:noAutofit/>
          </a:bodyPr>
          <a:lstStyle>
            <a:lvl1pPr marL="0" indent="0" algn="l">
              <a:lnSpc>
                <a:spcPts val="4200"/>
              </a:lnSpc>
              <a:spcBef>
                <a:spcPts val="0"/>
              </a:spcBef>
              <a:buNone/>
              <a:defRPr sz="4800" b="1" baseline="0">
                <a:solidFill>
                  <a:srgbClr val="0071B6"/>
                </a:solidFill>
                <a:latin typeface="Segoe UI Bold"/>
                <a:cs typeface="Segoe UI Bold"/>
              </a:defRPr>
            </a:lvl1pPr>
            <a:lvl2pPr>
              <a:defRPr>
                <a:latin typeface="Segoe UI Bold"/>
                <a:cs typeface="Segoe UI Bold"/>
              </a:defRPr>
            </a:lvl2pPr>
            <a:lvl3pPr>
              <a:defRPr>
                <a:latin typeface="Segoe UI Bold"/>
                <a:cs typeface="Segoe UI Bold"/>
              </a:defRPr>
            </a:lvl3pPr>
            <a:lvl4pPr>
              <a:defRPr>
                <a:latin typeface="Segoe UI Bold"/>
                <a:cs typeface="Segoe UI Bold"/>
              </a:defRPr>
            </a:lvl4pPr>
            <a:lvl5pPr>
              <a:defRPr>
                <a:latin typeface="Segoe UI Bold"/>
                <a:cs typeface="Segoe UI Bold"/>
              </a:defRPr>
            </a:lvl5pPr>
          </a:lstStyle>
          <a:p>
            <a:pPr lvl="0"/>
            <a:r>
              <a:rPr lang="en-US" dirty="0" smtClean="0"/>
              <a:t>This is a typical page with multiple photos.</a:t>
            </a:r>
            <a:endParaRPr lang="en-US" dirty="0"/>
          </a:p>
        </p:txBody>
      </p:sp>
      <p:sp>
        <p:nvSpPr>
          <p:cNvPr id="10" name="Picture Placeholder 13"/>
          <p:cNvSpPr>
            <a:spLocks noGrp="1"/>
          </p:cNvSpPr>
          <p:nvPr>
            <p:ph type="pic" sz="quarter" idx="17"/>
          </p:nvPr>
        </p:nvSpPr>
        <p:spPr>
          <a:xfrm>
            <a:off x="6410296" y="1394206"/>
            <a:ext cx="2420936" cy="2999146"/>
          </a:xfrm>
          <a:prstGeom prst="rect">
            <a:avLst/>
          </a:prstGeom>
        </p:spPr>
        <p:txBody>
          <a:bodyPr vert="horz"/>
          <a:lstStyle>
            <a:lvl1pPr>
              <a:buNone/>
              <a:defRPr sz="1000">
                <a:latin typeface="Segoe UI"/>
                <a:cs typeface="Segoe UI"/>
              </a:defRPr>
            </a:lvl1pPr>
          </a:lstStyle>
          <a:p>
            <a:endParaRPr lang="en-US"/>
          </a:p>
        </p:txBody>
      </p:sp>
    </p:spTree>
    <p:extLst>
      <p:ext uri="{BB962C8B-B14F-4D97-AF65-F5344CB8AC3E}">
        <p14:creationId xmlns:p14="http://schemas.microsoft.com/office/powerpoint/2010/main" val="3769673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a:solidFill>
            <a:srgbClr val="00B050"/>
          </a:solidFill>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9"/>
            <a:ext cx="5111750" cy="4152912"/>
          </a:xfrm>
          <a:prstGeom prst="rect">
            <a:avLst/>
          </a:prstGeom>
        </p:spPr>
        <p:txBody>
          <a:bodyPr/>
          <a:lstStyle>
            <a:lvl1pPr>
              <a:defRPr sz="2400">
                <a:solidFill>
                  <a:srgbClr val="0071B6"/>
                </a:solidFill>
              </a:defRPr>
            </a:lvl1pPr>
            <a:lvl2pPr>
              <a:defRPr sz="2000">
                <a:solidFill>
                  <a:srgbClr val="0071B6"/>
                </a:solidFill>
              </a:defRPr>
            </a:lvl2pPr>
            <a:lvl3pPr>
              <a:defRPr sz="1800">
                <a:solidFill>
                  <a:srgbClr val="0071B6"/>
                </a:solidFill>
              </a:defRPr>
            </a:lvl3pPr>
            <a:lvl4pPr>
              <a:defRPr sz="1600">
                <a:solidFill>
                  <a:srgbClr val="0071B6"/>
                </a:solidFill>
              </a:defRPr>
            </a:lvl4pPr>
            <a:lvl5pPr>
              <a:defRPr sz="1600">
                <a:solidFill>
                  <a:srgbClr val="0071B6"/>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1" y="1076327"/>
            <a:ext cx="3008313" cy="332841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86356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71604" y="3600450"/>
            <a:ext cx="5929354" cy="425054"/>
          </a:xfrm>
          <a:prstGeom prst="rect">
            <a:avLst/>
          </a:prstGeom>
        </p:spPr>
        <p:txBody>
          <a:bodyPr anchor="b"/>
          <a:lstStyle>
            <a:lvl1pPr algn="l">
              <a:defRPr sz="2000" b="1" baseline="0">
                <a:solidFill>
                  <a:srgbClr val="0071B6"/>
                </a:solidFill>
              </a:defRPr>
            </a:lvl1pPr>
          </a:lstStyle>
          <a:p>
            <a:r>
              <a:rPr lang="en-US" dirty="0" smtClean="0"/>
              <a:t>Click to edit Media title style</a:t>
            </a:r>
            <a:endParaRPr lang="en-GB" dirty="0"/>
          </a:p>
        </p:txBody>
      </p:sp>
      <p:sp>
        <p:nvSpPr>
          <p:cNvPr id="4" name="Text Placeholder 3"/>
          <p:cNvSpPr>
            <a:spLocks noGrp="1"/>
          </p:cNvSpPr>
          <p:nvPr>
            <p:ph type="body" sz="half" idx="2"/>
          </p:nvPr>
        </p:nvSpPr>
        <p:spPr>
          <a:xfrm>
            <a:off x="1571604" y="4025503"/>
            <a:ext cx="5929354" cy="603647"/>
          </a:xfrm>
          <a:prstGeom prst="rect">
            <a:avLst/>
          </a:prstGeom>
        </p:spPr>
        <p:txBody>
          <a:bodyPr/>
          <a:lstStyle>
            <a:lvl1pPr marL="0" indent="0">
              <a:buNone/>
              <a:defRPr sz="1400">
                <a:solidFill>
                  <a:srgbClr val="0071B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Media Placeholder 8"/>
          <p:cNvSpPr>
            <a:spLocks noGrp="1"/>
          </p:cNvSpPr>
          <p:nvPr>
            <p:ph type="media" sz="quarter" idx="10"/>
          </p:nvPr>
        </p:nvSpPr>
        <p:spPr>
          <a:xfrm>
            <a:off x="1571626" y="535781"/>
            <a:ext cx="5929313" cy="3000375"/>
          </a:xfrm>
          <a:prstGeom prst="rect">
            <a:avLst/>
          </a:prstGeom>
        </p:spPr>
        <p:txBody>
          <a:bodyPr/>
          <a:lstStyle/>
          <a:p>
            <a:endParaRPr lang="en-GB"/>
          </a:p>
        </p:txBody>
      </p:sp>
    </p:spTree>
    <p:extLst>
      <p:ext uri="{BB962C8B-B14F-4D97-AF65-F5344CB8AC3E}">
        <p14:creationId xmlns:p14="http://schemas.microsoft.com/office/powerpoint/2010/main" val="3008686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solidFill>
                  <a:srgbClr val="0071B6"/>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200151"/>
            <a:ext cx="8258204" cy="3228987"/>
          </a:xfrm>
          <a:prstGeom prst="rect">
            <a:avLst/>
          </a:prstGeom>
        </p:spPr>
        <p:txBody>
          <a:bodyPr>
            <a:normAutofit/>
          </a:bodyPr>
          <a:lstStyle>
            <a:lvl1pPr>
              <a:defRPr sz="2400">
                <a:solidFill>
                  <a:srgbClr val="0071B6"/>
                </a:solidFill>
              </a:defRPr>
            </a:lvl1pPr>
            <a:lvl2pPr>
              <a:defRPr sz="2000">
                <a:solidFill>
                  <a:srgbClr val="0071B6"/>
                </a:solidFill>
              </a:defRPr>
            </a:lvl2pPr>
            <a:lvl3pPr>
              <a:defRPr sz="1800">
                <a:solidFill>
                  <a:srgbClr val="0071B6"/>
                </a:solidFill>
              </a:defRPr>
            </a:lvl3pPr>
            <a:lvl4pPr>
              <a:defRPr sz="1600">
                <a:solidFill>
                  <a:srgbClr val="0071B6"/>
                </a:solidFill>
              </a:defRPr>
            </a:lvl4pPr>
            <a:lvl5pPr>
              <a:defRPr sz="1600">
                <a:solidFill>
                  <a:srgbClr val="0071B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16957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826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192" y="1192"/>
          <a:ext cx="1190" cy="1191"/>
        </p:xfrm>
        <a:graphic>
          <a:graphicData uri="http://schemas.openxmlformats.org/presentationml/2006/ole">
            <mc:AlternateContent xmlns:mc="http://schemas.openxmlformats.org/markup-compatibility/2006">
              <mc:Choice xmlns:v="urn:schemas-microsoft-com:vml" Requires="v">
                <p:oleObj spid="_x0000_s2062"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192" y="1192"/>
                        <a:ext cx="1190" cy="1191"/>
                      </a:xfrm>
                      <a:prstGeom prst="rect">
                        <a:avLst/>
                      </a:prstGeom>
                    </p:spPr>
                  </p:pic>
                </p:oleObj>
              </mc:Fallback>
            </mc:AlternateContent>
          </a:graphicData>
        </a:graphic>
      </p:graphicFrame>
      <p:sp>
        <p:nvSpPr>
          <p:cNvPr id="21" name="Rectangle 20"/>
          <p:cNvSpPr/>
          <p:nvPr userDrawn="1">
            <p:custDataLst>
              <p:tags r:id="rId3"/>
            </p:custDataLst>
          </p:nvPr>
        </p:nvSpPr>
        <p:spPr>
          <a:xfrm>
            <a:off x="2" y="4858941"/>
            <a:ext cx="9143999" cy="284560"/>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lIns="57126" tIns="28563" rIns="57126" bIns="28563" rtlCol="0" anchor="ctr"/>
          <a:lstStyle/>
          <a:p>
            <a:pPr algn="ctr" defTabSz="816005"/>
            <a:endParaRPr lang="en-US" sz="1650" dirty="0">
              <a:solidFill>
                <a:prstClr val="white"/>
              </a:solidFill>
            </a:endParaRPr>
          </a:p>
        </p:txBody>
      </p:sp>
      <p:sp>
        <p:nvSpPr>
          <p:cNvPr id="2" name="Title 1"/>
          <p:cNvSpPr>
            <a:spLocks noGrp="1"/>
          </p:cNvSpPr>
          <p:nvPr>
            <p:ph type="title"/>
            <p:custDataLst>
              <p:tags r:id="rId4"/>
            </p:custDataLst>
          </p:nvPr>
        </p:nvSpPr>
        <p:spPr>
          <a:xfrm>
            <a:off x="2382" y="141024"/>
            <a:ext cx="8798629" cy="484531"/>
          </a:xfrm>
          <a:prstGeom prst="rect">
            <a:avLst/>
          </a:prstGeom>
          <a:solidFill>
            <a:schemeClr val="bg1">
              <a:lumMod val="95000"/>
            </a:schemeClr>
          </a:solidFill>
        </p:spPr>
        <p:txBody>
          <a:bodyPr lIns="457200">
            <a:noAutofit/>
          </a:bodyPr>
          <a:lstStyle>
            <a:lvl1pPr>
              <a:defRPr b="0">
                <a:latin typeface="Segoe UI Semibold"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3" hasCustomPrompt="1"/>
            <p:custDataLst>
              <p:tags r:id="rId5"/>
            </p:custDataLst>
          </p:nvPr>
        </p:nvSpPr>
        <p:spPr>
          <a:xfrm>
            <a:off x="349849" y="624530"/>
            <a:ext cx="8451161" cy="279797"/>
          </a:xfrm>
          <a:prstGeom prst="rect">
            <a:avLst/>
          </a:prstGeom>
        </p:spPr>
        <p:txBody>
          <a:bodyPr lIns="0" tIns="0" rIns="0" bIns="0">
            <a:noAutofit/>
          </a:bodyPr>
          <a:lstStyle>
            <a:lvl1pPr marL="0" indent="0">
              <a:buNone/>
              <a:defRPr sz="2100">
                <a:latin typeface="Segoe UI Light" pitchFamily="34" charset="0"/>
              </a:defRPr>
            </a:lvl1pPr>
            <a:lvl2pPr marL="211236" indent="0">
              <a:buNone/>
              <a:defRPr/>
            </a:lvl2pPr>
            <a:lvl3pPr marL="441318" indent="0">
              <a:buNone/>
              <a:defRPr/>
            </a:lvl3pPr>
            <a:lvl4pPr marL="652554" indent="0">
              <a:buNone/>
              <a:defRPr/>
            </a:lvl4pPr>
            <a:lvl5pPr marL="829080" indent="0">
              <a:buNone/>
              <a:defRPr/>
            </a:lvl5pPr>
          </a:lstStyle>
          <a:p>
            <a:pPr lvl="0"/>
            <a:r>
              <a:rPr lang="en-US" dirty="0" smtClean="0"/>
              <a:t>Click to add subtitle</a:t>
            </a:r>
          </a:p>
        </p:txBody>
      </p:sp>
      <p:sp>
        <p:nvSpPr>
          <p:cNvPr id="9" name="Footer Placeholder 2"/>
          <p:cNvSpPr txBox="1">
            <a:spLocks/>
          </p:cNvSpPr>
          <p:nvPr userDrawn="1">
            <p:custDataLst>
              <p:tags r:id="rId6"/>
            </p:custDataLst>
          </p:nvPr>
        </p:nvSpPr>
        <p:spPr>
          <a:xfrm>
            <a:off x="1" y="4858941"/>
            <a:ext cx="1714500" cy="284560"/>
          </a:xfrm>
          <a:prstGeom prst="rect">
            <a:avLst/>
          </a:prstGeom>
        </p:spPr>
        <p:txBody>
          <a:bodyPr lIns="285630" tIns="28563" rIns="57126" bIns="28563" anchor="ctr">
            <a:noAutofit/>
          </a:bodyPr>
          <a:lstStyle>
            <a:defPPr>
              <a:defRPr lang="en-US"/>
            </a:defPPr>
            <a:lvl1pPr marL="0" algn="l" defTabSz="1306092" rtl="0" eaLnBrk="1" latinLnBrk="0" hangingPunct="1">
              <a:defRPr sz="2600" kern="1200">
                <a:solidFill>
                  <a:schemeClr val="tx1"/>
                </a:solidFill>
                <a:latin typeface="+mn-lt"/>
                <a:ea typeface="+mn-ea"/>
                <a:cs typeface="+mn-cs"/>
              </a:defRPr>
            </a:lvl1pPr>
            <a:lvl2pPr marL="653046" algn="l" defTabSz="1306092" rtl="0" eaLnBrk="1" latinLnBrk="0" hangingPunct="1">
              <a:defRPr sz="2600" kern="1200">
                <a:solidFill>
                  <a:schemeClr val="tx1"/>
                </a:solidFill>
                <a:latin typeface="+mn-lt"/>
                <a:ea typeface="+mn-ea"/>
                <a:cs typeface="+mn-cs"/>
              </a:defRPr>
            </a:lvl2pPr>
            <a:lvl3pPr marL="1306092" algn="l" defTabSz="1306092" rtl="0" eaLnBrk="1" latinLnBrk="0" hangingPunct="1">
              <a:defRPr sz="2600" kern="1200">
                <a:solidFill>
                  <a:schemeClr val="tx1"/>
                </a:solidFill>
                <a:latin typeface="+mn-lt"/>
                <a:ea typeface="+mn-ea"/>
                <a:cs typeface="+mn-cs"/>
              </a:defRPr>
            </a:lvl3pPr>
            <a:lvl4pPr marL="1959139" algn="l" defTabSz="1306092" rtl="0" eaLnBrk="1" latinLnBrk="0" hangingPunct="1">
              <a:defRPr sz="2600" kern="1200">
                <a:solidFill>
                  <a:schemeClr val="tx1"/>
                </a:solidFill>
                <a:latin typeface="+mn-lt"/>
                <a:ea typeface="+mn-ea"/>
                <a:cs typeface="+mn-cs"/>
              </a:defRPr>
            </a:lvl4pPr>
            <a:lvl5pPr marL="2612185" algn="l" defTabSz="1306092" rtl="0" eaLnBrk="1" latinLnBrk="0" hangingPunct="1">
              <a:defRPr sz="2600" kern="1200">
                <a:solidFill>
                  <a:schemeClr val="tx1"/>
                </a:solidFill>
                <a:latin typeface="+mn-lt"/>
                <a:ea typeface="+mn-ea"/>
                <a:cs typeface="+mn-cs"/>
              </a:defRPr>
            </a:lvl5pPr>
            <a:lvl6pPr marL="3265231" algn="l" defTabSz="1306092" rtl="0" eaLnBrk="1" latinLnBrk="0" hangingPunct="1">
              <a:defRPr sz="2600" kern="1200">
                <a:solidFill>
                  <a:schemeClr val="tx1"/>
                </a:solidFill>
                <a:latin typeface="+mn-lt"/>
                <a:ea typeface="+mn-ea"/>
                <a:cs typeface="+mn-cs"/>
              </a:defRPr>
            </a:lvl6pPr>
            <a:lvl7pPr marL="3918276" algn="l" defTabSz="1306092" rtl="0" eaLnBrk="1" latinLnBrk="0" hangingPunct="1">
              <a:defRPr sz="2600" kern="1200">
                <a:solidFill>
                  <a:schemeClr val="tx1"/>
                </a:solidFill>
                <a:latin typeface="+mn-lt"/>
                <a:ea typeface="+mn-ea"/>
                <a:cs typeface="+mn-cs"/>
              </a:defRPr>
            </a:lvl7pPr>
            <a:lvl8pPr marL="4571323" algn="l" defTabSz="1306092" rtl="0" eaLnBrk="1" latinLnBrk="0" hangingPunct="1">
              <a:defRPr sz="2600" kern="1200">
                <a:solidFill>
                  <a:schemeClr val="tx1"/>
                </a:solidFill>
                <a:latin typeface="+mn-lt"/>
                <a:ea typeface="+mn-ea"/>
                <a:cs typeface="+mn-cs"/>
              </a:defRPr>
            </a:lvl8pPr>
            <a:lvl9pPr marL="5224369" algn="l" defTabSz="1306092" rtl="0" eaLnBrk="1" latinLnBrk="0" hangingPunct="1">
              <a:defRPr sz="2600" kern="1200">
                <a:solidFill>
                  <a:schemeClr val="tx1"/>
                </a:solidFill>
                <a:latin typeface="+mn-lt"/>
                <a:ea typeface="+mn-ea"/>
                <a:cs typeface="+mn-cs"/>
              </a:defRPr>
            </a:lvl9pPr>
          </a:lstStyle>
          <a:p>
            <a:r>
              <a:rPr lang="en-US" sz="600" dirty="0" smtClean="0">
                <a:solidFill>
                  <a:srgbClr val="505050"/>
                </a:solidFill>
                <a:ea typeface="Segoe UI" pitchFamily="34" charset="0"/>
                <a:cs typeface="Segoe UI" pitchFamily="34" charset="0"/>
              </a:rPr>
              <a:t>EPG | MICROSOFT CONFIDENTIAL</a:t>
            </a:r>
            <a:endParaRPr lang="en-US" sz="600" dirty="0">
              <a:solidFill>
                <a:srgbClr val="505050"/>
              </a:solidFill>
              <a:ea typeface="Segoe UI" pitchFamily="34" charset="0"/>
              <a:cs typeface="Segoe UI" pitchFamily="34" charset="0"/>
            </a:endParaRPr>
          </a:p>
        </p:txBody>
      </p:sp>
      <p:sp>
        <p:nvSpPr>
          <p:cNvPr id="19" name="Slide Number Placeholder 18"/>
          <p:cNvSpPr>
            <a:spLocks noGrp="1"/>
          </p:cNvSpPr>
          <p:nvPr>
            <p:ph type="sldNum" sz="quarter" idx="15"/>
            <p:custDataLst>
              <p:tags r:id="rId7"/>
            </p:custDataLst>
          </p:nvPr>
        </p:nvSpPr>
        <p:spPr>
          <a:xfrm>
            <a:off x="8572501" y="4858406"/>
            <a:ext cx="571499" cy="285094"/>
          </a:xfrm>
          <a:prstGeom prst="rect">
            <a:avLst/>
          </a:prstGeom>
        </p:spPr>
        <p:txBody>
          <a:bodyPr/>
          <a:lstStyle/>
          <a:p>
            <a:pPr defTabSz="816005"/>
            <a:fld id="{FAADACFB-7C71-4E89-89D2-7BBA40B7BFA9}" type="slidenum">
              <a:rPr lang="en-US" sz="1650" smtClean="0">
                <a:solidFill>
                  <a:srgbClr val="505050"/>
                </a:solidFill>
              </a:rPr>
              <a:pPr defTabSz="816005"/>
              <a:t>‹#›</a:t>
            </a:fld>
            <a:endParaRPr lang="en-US" sz="1650" dirty="0">
              <a:solidFill>
                <a:srgbClr val="505050"/>
              </a:solidFill>
            </a:endParaRPr>
          </a:p>
        </p:txBody>
      </p:sp>
      <p:sp>
        <p:nvSpPr>
          <p:cNvPr id="20" name="Footer Placeholder 19"/>
          <p:cNvSpPr>
            <a:spLocks noGrp="1"/>
          </p:cNvSpPr>
          <p:nvPr>
            <p:ph type="ftr" sz="quarter" idx="16"/>
            <p:custDataLst>
              <p:tags r:id="rId8"/>
            </p:custDataLst>
          </p:nvPr>
        </p:nvSpPr>
        <p:spPr>
          <a:xfrm>
            <a:off x="2286001" y="4858406"/>
            <a:ext cx="6286500" cy="285095"/>
          </a:xfrm>
          <a:prstGeom prst="rect">
            <a:avLst/>
          </a:prstGeom>
        </p:spPr>
        <p:txBody>
          <a:bodyPr/>
          <a:lstStyle/>
          <a:p>
            <a:endParaRPr lang="en-US" dirty="0">
              <a:solidFill>
                <a:srgbClr val="505050"/>
              </a:solidFill>
            </a:endParaRPr>
          </a:p>
        </p:txBody>
      </p:sp>
    </p:spTree>
    <p:extLst>
      <p:ext uri="{BB962C8B-B14F-4D97-AF65-F5344CB8AC3E}">
        <p14:creationId xmlns:p14="http://schemas.microsoft.com/office/powerpoint/2010/main" val="384571565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91201478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175840288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281481429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5" name="Picture Placeholder 17"/>
          <p:cNvSpPr>
            <a:spLocks noGrp="1"/>
          </p:cNvSpPr>
          <p:nvPr>
            <p:ph type="pic" sz="quarter" idx="18"/>
          </p:nvPr>
        </p:nvSpPr>
        <p:spPr>
          <a:xfrm>
            <a:off x="219045" y="1389394"/>
            <a:ext cx="1174750" cy="881063"/>
          </a:xfrm>
          <a:prstGeom prst="rect">
            <a:avLst/>
          </a:prstGeom>
        </p:spPr>
        <p:txBody>
          <a:bodyPr vert="horz"/>
          <a:lstStyle>
            <a:lvl1pPr>
              <a:buNone/>
              <a:defRPr sz="1000">
                <a:latin typeface="Segoe UI"/>
                <a:cs typeface="Segoe UI"/>
              </a:defRPr>
            </a:lvl1pPr>
          </a:lstStyle>
          <a:p>
            <a:endParaRPr lang="en-US"/>
          </a:p>
        </p:txBody>
      </p:sp>
      <p:sp>
        <p:nvSpPr>
          <p:cNvPr id="6" name="Picture Placeholder 19"/>
          <p:cNvSpPr>
            <a:spLocks noGrp="1"/>
          </p:cNvSpPr>
          <p:nvPr>
            <p:ph type="pic" sz="quarter" idx="19"/>
          </p:nvPr>
        </p:nvSpPr>
        <p:spPr>
          <a:xfrm>
            <a:off x="219045" y="2680827"/>
            <a:ext cx="1189038" cy="892969"/>
          </a:xfrm>
          <a:prstGeom prst="rect">
            <a:avLst/>
          </a:prstGeom>
        </p:spPr>
        <p:txBody>
          <a:bodyPr vert="horz"/>
          <a:lstStyle>
            <a:lvl1pPr>
              <a:buNone/>
              <a:defRPr sz="1000">
                <a:latin typeface="Segoe UI"/>
                <a:cs typeface="Segoe UI"/>
              </a:defRPr>
            </a:lvl1pPr>
          </a:lstStyle>
          <a:p>
            <a:endParaRPr lang="en-US"/>
          </a:p>
        </p:txBody>
      </p:sp>
      <p:sp>
        <p:nvSpPr>
          <p:cNvPr id="7" name="Picture Placeholder 21"/>
          <p:cNvSpPr>
            <a:spLocks noGrp="1"/>
          </p:cNvSpPr>
          <p:nvPr>
            <p:ph type="pic" sz="quarter" idx="20"/>
          </p:nvPr>
        </p:nvSpPr>
        <p:spPr>
          <a:xfrm>
            <a:off x="4597409" y="1389394"/>
            <a:ext cx="1174750" cy="881063"/>
          </a:xfrm>
          <a:prstGeom prst="rect">
            <a:avLst/>
          </a:prstGeom>
        </p:spPr>
        <p:txBody>
          <a:bodyPr vert="horz"/>
          <a:lstStyle>
            <a:lvl1pPr>
              <a:buNone/>
              <a:defRPr sz="1000">
                <a:latin typeface="Segoe UI"/>
                <a:cs typeface="Segoe UI"/>
              </a:defRPr>
            </a:lvl1pPr>
          </a:lstStyle>
          <a:p>
            <a:endParaRPr lang="en-US"/>
          </a:p>
        </p:txBody>
      </p:sp>
      <p:sp>
        <p:nvSpPr>
          <p:cNvPr id="8" name="Picture Placeholder 23"/>
          <p:cNvSpPr>
            <a:spLocks noGrp="1"/>
          </p:cNvSpPr>
          <p:nvPr>
            <p:ph type="pic" sz="quarter" idx="21"/>
          </p:nvPr>
        </p:nvSpPr>
        <p:spPr>
          <a:xfrm>
            <a:off x="4597410" y="2680827"/>
            <a:ext cx="1189037" cy="892969"/>
          </a:xfrm>
          <a:prstGeom prst="rect">
            <a:avLst/>
          </a:prstGeom>
        </p:spPr>
        <p:txBody>
          <a:bodyPr vert="horz"/>
          <a:lstStyle>
            <a:lvl1pPr>
              <a:buNone/>
              <a:defRPr sz="1000">
                <a:latin typeface="Segoe UI"/>
                <a:cs typeface="Segoe UI"/>
              </a:defRPr>
            </a:lvl1pPr>
          </a:lstStyle>
          <a:p>
            <a:endParaRPr lang="en-US"/>
          </a:p>
        </p:txBody>
      </p:sp>
      <p:sp>
        <p:nvSpPr>
          <p:cNvPr id="10" name="Text Placeholder 18"/>
          <p:cNvSpPr>
            <a:spLocks noGrp="1"/>
          </p:cNvSpPr>
          <p:nvPr>
            <p:ph type="body" sz="quarter" idx="14" hasCustomPrompt="1"/>
          </p:nvPr>
        </p:nvSpPr>
        <p:spPr>
          <a:xfrm>
            <a:off x="1508543" y="1389394"/>
            <a:ext cx="2849143" cy="1069651"/>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3" name="Text Placeholder 18"/>
          <p:cNvSpPr>
            <a:spLocks noGrp="1"/>
          </p:cNvSpPr>
          <p:nvPr>
            <p:ph type="body" sz="quarter" idx="16" hasCustomPrompt="1"/>
          </p:nvPr>
        </p:nvSpPr>
        <p:spPr>
          <a:xfrm>
            <a:off x="1508543" y="2680827"/>
            <a:ext cx="2849143" cy="1069651"/>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5" name="Text Placeholder 18"/>
          <p:cNvSpPr>
            <a:spLocks noGrp="1"/>
          </p:cNvSpPr>
          <p:nvPr>
            <p:ph type="body" sz="quarter" idx="22" hasCustomPrompt="1"/>
          </p:nvPr>
        </p:nvSpPr>
        <p:spPr>
          <a:xfrm>
            <a:off x="5929323" y="1387475"/>
            <a:ext cx="2849143" cy="1069651"/>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6" name="Text Placeholder 18"/>
          <p:cNvSpPr>
            <a:spLocks noGrp="1"/>
          </p:cNvSpPr>
          <p:nvPr>
            <p:ph type="body" sz="quarter" idx="23" hasCustomPrompt="1"/>
          </p:nvPr>
        </p:nvSpPr>
        <p:spPr>
          <a:xfrm>
            <a:off x="5929323" y="2678907"/>
            <a:ext cx="2849143" cy="1069651"/>
          </a:xfrm>
          <a:prstGeom prst="rect">
            <a:avLst/>
          </a:prstGeom>
          <a:solidFill>
            <a:srgbClr val="00B050"/>
          </a:solidFill>
        </p:spPr>
        <p:txBody>
          <a:bodyPr vert="horz" wrap="square" lIns="108000" tIns="108000" rIns="108000" bIns="108000">
            <a:noAutofit/>
          </a:bodyPr>
          <a:lstStyle>
            <a:lvl1pPr marL="0" indent="0">
              <a:spcBef>
                <a:spcPts val="0"/>
              </a:spcBef>
              <a:buFontTx/>
              <a:buNone/>
              <a:defRPr sz="1400" b="1" i="0">
                <a:solidFill>
                  <a:srgbClr val="FFFFFF"/>
                </a:solidFill>
                <a:latin typeface="Segoe Ui"/>
                <a:cs typeface="Segoe Ui"/>
              </a:defRPr>
            </a:lvl1pPr>
            <a:lvl2pPr marL="0" indent="0">
              <a:spcBef>
                <a:spcPts val="0"/>
              </a:spcBef>
              <a:buFontTx/>
              <a:buNone/>
              <a:defRPr sz="1400" baseline="0">
                <a:solidFill>
                  <a:srgbClr val="FFFFFF">
                    <a:alpha val="60000"/>
                  </a:srgbClr>
                </a:solidFill>
                <a:latin typeface="Segoe Ui"/>
                <a:cs typeface="Segoe Ui"/>
              </a:defRPr>
            </a:lvl2pPr>
            <a:lvl3pPr>
              <a:defRPr>
                <a:latin typeface="Segoe Ui"/>
                <a:cs typeface="Segoe Ui"/>
              </a:defRPr>
            </a:lvl3pPr>
            <a:lvl4pPr>
              <a:defRPr>
                <a:latin typeface="Segoe Ui"/>
                <a:cs typeface="Segoe Ui"/>
              </a:defRPr>
            </a:lvl4pPr>
            <a:lvl5pPr>
              <a:defRPr>
                <a:latin typeface="Segoe Ui"/>
                <a:cs typeface="Segoe Ui"/>
              </a:defRPr>
            </a:lvl5pPr>
          </a:lstStyle>
          <a:p>
            <a:r>
              <a:rPr lang="en-US" dirty="0" smtClean="0"/>
              <a:t>White 14pt Segoe UI bold subhead</a:t>
            </a:r>
          </a:p>
          <a:p>
            <a:pPr lvl="1"/>
            <a:r>
              <a:rPr lang="en-US" dirty="0" smtClean="0"/>
              <a:t>14pt </a:t>
            </a:r>
            <a:r>
              <a:rPr lang="en-US" dirty="0" err="1" smtClean="0"/>
              <a:t>Segoe</a:t>
            </a:r>
            <a:r>
              <a:rPr lang="en-US" dirty="0" smtClean="0"/>
              <a:t> UI body copy in a color that’s forty percent transparency of white.</a:t>
            </a:r>
            <a:endParaRPr lang="en-US" dirty="0"/>
          </a:p>
        </p:txBody>
      </p:sp>
      <p:sp>
        <p:nvSpPr>
          <p:cNvPr id="12" name="Content Placeholder 15"/>
          <p:cNvSpPr>
            <a:spLocks noGrp="1"/>
          </p:cNvSpPr>
          <p:nvPr>
            <p:ph sz="quarter" idx="24"/>
          </p:nvPr>
        </p:nvSpPr>
        <p:spPr>
          <a:xfrm>
            <a:off x="214313" y="214313"/>
            <a:ext cx="8643937" cy="1000125"/>
          </a:xfrm>
          <a:prstGeom prst="rect">
            <a:avLst/>
          </a:prstGeom>
        </p:spPr>
        <p:txBody>
          <a:bodyPr/>
          <a:lstStyle>
            <a:lvl1pPr>
              <a:buNone/>
              <a:defRPr sz="3600" b="1">
                <a:solidFill>
                  <a:srgbClr val="0071B6"/>
                </a:solidFill>
              </a:defRPr>
            </a:lvl1pPr>
          </a:lstStyle>
          <a:p>
            <a:pPr lvl="0"/>
            <a:r>
              <a:rPr lang="en-US" dirty="0" smtClean="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7" y="171451"/>
            <a:ext cx="8363938" cy="457050"/>
          </a:xfrm>
          <a:prstGeom prst="rect">
            <a:avLst/>
          </a:prstGeo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7" y="1085851"/>
            <a:ext cx="8363938" cy="15163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black"/>
                </a:solidFill>
              </a:rPr>
              <a:pPr>
                <a:lnSpc>
                  <a:spcPct val="90000"/>
                </a:lnSpc>
              </a:pPr>
              <a:t>‹#›</a:t>
            </a:fld>
            <a:endParaRPr lang="en-US" sz="1029" dirty="0" smtClean="0">
              <a:solidFill>
                <a:prstClr val="black"/>
              </a:solidFill>
            </a:endParaRPr>
          </a:p>
        </p:txBody>
      </p:sp>
    </p:spTree>
    <p:extLst>
      <p:ext uri="{BB962C8B-B14F-4D97-AF65-F5344CB8AC3E}">
        <p14:creationId xmlns:p14="http://schemas.microsoft.com/office/powerpoint/2010/main" val="53172406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201930" y="217135"/>
            <a:ext cx="8741880" cy="674749"/>
          </a:xfrm>
          <a:prstGeom prst="rect">
            <a:avLst/>
          </a:prstGeom>
        </p:spPr>
        <p:txBody>
          <a:bodyPr/>
          <a:lstStyle>
            <a:lvl1pPr>
              <a:defRPr sz="3971"/>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01929" y="891883"/>
            <a:ext cx="8740142" cy="1454104"/>
          </a:xfrm>
          <a:prstGeom prst="rect">
            <a:avLst/>
          </a:prstGeom>
        </p:spPr>
        <p:txBody>
          <a:bodyPr/>
          <a:lstStyle>
            <a:lvl1pPr marL="0" indent="0">
              <a:buNone/>
              <a:defRPr>
                <a:gradFill>
                  <a:gsLst>
                    <a:gs pos="1250">
                      <a:schemeClr val="tx1"/>
                    </a:gs>
                    <a:gs pos="99000">
                      <a:schemeClr val="tx1"/>
                    </a:gs>
                  </a:gsLst>
                  <a:lin ang="5400000" scaled="0"/>
                </a:gradFill>
              </a:defRPr>
            </a:lvl1pPr>
            <a:lvl2pPr marL="0" indent="0">
              <a:buFontTx/>
              <a:buNone/>
              <a:defRPr sz="1397"/>
            </a:lvl2pPr>
            <a:lvl3pPr marL="168029" indent="0">
              <a:buNone/>
              <a:defRPr/>
            </a:lvl3pPr>
            <a:lvl4pPr marL="336056" indent="0">
              <a:buNone/>
              <a:defRPr/>
            </a:lvl4pPr>
            <a:lvl5pPr marL="504086"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正方形/長方形 6"/>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 name="TextBox 2"/>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3325115342"/>
      </p:ext>
    </p:extLst>
  </p:cSld>
  <p:clrMapOvr>
    <a:masterClrMapping/>
  </p:clrMapOvr>
  <p:transition>
    <p:fade/>
  </p:transition>
  <p:timing>
    <p:tnLst>
      <p:par>
        <p:cTn id="1" dur="indefinite" restart="never" nodeType="tmRoot"/>
      </p:par>
    </p:tnLst>
  </p:timing>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1604374216"/>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340227011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204276009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208347690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6275706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208895610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305011044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245881747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596" y="205978"/>
            <a:ext cx="8258204" cy="857250"/>
          </a:xfrm>
          <a:prstGeom prst="rect">
            <a:avLst/>
          </a:prstGeom>
        </p:spPr>
        <p:txBody>
          <a:bodyPr anchor="t"/>
          <a:lstStyle>
            <a:lvl1pPr>
              <a:defRPr>
                <a:solidFill>
                  <a:srgbClr val="0071B6"/>
                </a:solidFill>
              </a:defRPr>
            </a:lvl1pPr>
          </a:lstStyle>
          <a:p>
            <a:r>
              <a:rPr lang="en-US" dirty="0" smtClean="0"/>
              <a:t>Click to edit title style</a:t>
            </a:r>
            <a:endParaRPr lang="en-GB" dirty="0"/>
          </a:p>
        </p:txBody>
      </p:sp>
      <p:sp>
        <p:nvSpPr>
          <p:cNvPr id="11" name="Picture Placeholder 10"/>
          <p:cNvSpPr>
            <a:spLocks noGrp="1"/>
          </p:cNvSpPr>
          <p:nvPr>
            <p:ph type="pic" sz="quarter" idx="10"/>
          </p:nvPr>
        </p:nvSpPr>
        <p:spPr>
          <a:xfrm>
            <a:off x="428597" y="1125132"/>
            <a:ext cx="3357586" cy="3321844"/>
          </a:xfrm>
          <a:prstGeom prst="rect">
            <a:avLst/>
          </a:prstGeom>
          <a:effectLst/>
        </p:spPr>
        <p:txBody>
          <a:bodyPr/>
          <a:lstStyle/>
          <a:p>
            <a:endParaRPr lang="en-GB" dirty="0"/>
          </a:p>
        </p:txBody>
      </p:sp>
      <p:sp>
        <p:nvSpPr>
          <p:cNvPr id="17" name="Content Placeholder 16"/>
          <p:cNvSpPr>
            <a:spLocks noGrp="1"/>
          </p:cNvSpPr>
          <p:nvPr>
            <p:ph sz="quarter" idx="11" hasCustomPrompt="1"/>
          </p:nvPr>
        </p:nvSpPr>
        <p:spPr>
          <a:xfrm>
            <a:off x="3929058" y="1125131"/>
            <a:ext cx="4786346" cy="3321867"/>
          </a:xfrm>
          <a:prstGeom prst="rect">
            <a:avLst/>
          </a:prstGeom>
          <a:solidFill>
            <a:srgbClr val="00B0F0"/>
          </a:solidFill>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116966383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18203346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1738607166"/>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2820281505"/>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29" y="891881"/>
            <a:ext cx="8740142" cy="2283702"/>
          </a:xfrm>
          <a:prstGeom prst="rect">
            <a:avLst/>
          </a:prstGeo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正方形/長方形 4"/>
          <p:cNvSpPr/>
          <p:nvPr userDrawn="1"/>
        </p:nvSpPr>
        <p:spPr bwMode="auto">
          <a:xfrm>
            <a:off x="8856866" y="4856324"/>
            <a:ext cx="287135" cy="2871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white"/>
                </a:solidFill>
              </a:rPr>
              <a:pPr>
                <a:lnSpc>
                  <a:spcPct val="90000"/>
                </a:lnSpc>
              </a:pPr>
              <a:t>‹#›</a:t>
            </a:fld>
            <a:endParaRPr lang="en-US" sz="1029" dirty="0" smtClean="0">
              <a:solidFill>
                <a:prstClr val="white"/>
              </a:solidFill>
            </a:endParaRPr>
          </a:p>
        </p:txBody>
      </p:sp>
    </p:spTree>
    <p:extLst>
      <p:ext uri="{BB962C8B-B14F-4D97-AF65-F5344CB8AC3E}">
        <p14:creationId xmlns:p14="http://schemas.microsoft.com/office/powerpoint/2010/main" val="26120613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 y="1"/>
            <a:ext cx="9144000" cy="484532"/>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7" y="430207"/>
            <a:ext cx="9144000" cy="279797"/>
          </a:xfrm>
          <a:prstGeom prst="rect">
            <a:avLst/>
          </a:prstGeom>
        </p:spPr>
        <p:txBody>
          <a:bodyPr lIns="380706" tIns="53299" rIns="53299" bIns="53299">
            <a:noAutofit/>
          </a:bodyPr>
          <a:lstStyle>
            <a:lvl1pPr marL="0" indent="0">
              <a:buNone/>
              <a:defRPr sz="2100">
                <a:latin typeface="Segoe UI Light" pitchFamily="34" charset="0"/>
              </a:defRPr>
            </a:lvl1pPr>
            <a:lvl2pPr marL="211112" indent="0">
              <a:buNone/>
              <a:defRPr/>
            </a:lvl2pPr>
            <a:lvl3pPr marL="441056" indent="0">
              <a:buNone/>
              <a:defRPr/>
            </a:lvl3pPr>
            <a:lvl4pPr marL="652168" indent="0">
              <a:buNone/>
              <a:defRPr/>
            </a:lvl4pPr>
            <a:lvl5pPr marL="82859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571500" y="1143006"/>
            <a:ext cx="8001000" cy="3429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Footer Placeholder 19"/>
          <p:cNvSpPr>
            <a:spLocks noGrp="1"/>
          </p:cNvSpPr>
          <p:nvPr>
            <p:ph type="ftr" sz="quarter" idx="16"/>
          </p:nvPr>
        </p:nvSpPr>
        <p:spPr>
          <a:xfrm>
            <a:off x="2286003" y="4858408"/>
            <a:ext cx="6286499" cy="285095"/>
          </a:xfrm>
          <a:prstGeom prst="rect">
            <a:avLst/>
          </a:prstGeom>
        </p:spPr>
        <p:txBody>
          <a:bodyPr/>
          <a:lstStyle/>
          <a:p>
            <a:endParaRPr lang="en-US">
              <a:solidFill>
                <a:srgbClr val="505050"/>
              </a:solidFill>
            </a:endParaRPr>
          </a:p>
        </p:txBody>
      </p:sp>
      <p:sp>
        <p:nvSpPr>
          <p:cNvPr id="3" name="TextBox 2"/>
          <p:cNvSpPr txBox="1"/>
          <p:nvPr userDrawn="1"/>
        </p:nvSpPr>
        <p:spPr>
          <a:xfrm>
            <a:off x="8572505" y="1255"/>
            <a:ext cx="571502" cy="269455"/>
          </a:xfrm>
          <a:prstGeom prst="rect">
            <a:avLst/>
          </a:prstGeom>
        </p:spPr>
        <p:txBody>
          <a:bodyPr vert="horz" wrap="square" lIns="68580" tIns="68580" rIns="68580" bIns="68580" rtlCol="0" anchor="t">
            <a:noAutofit/>
          </a:bodyPr>
          <a:lstStyle/>
          <a:p>
            <a:pPr algn="ctr">
              <a:buFont typeface="Wingdings" pitchFamily="2" charset="2"/>
              <a:buNone/>
            </a:pPr>
            <a:fld id="{A4EC95EE-D144-47B6-89AE-A9A623CAF3C8}" type="slidenum">
              <a:rPr lang="en-US" sz="1200" smtClean="0">
                <a:solidFill>
                  <a:prstClr val="black"/>
                </a:solidFill>
                <a:latin typeface="Segoe UI" pitchFamily="34" charset="0"/>
                <a:ea typeface="Segoe UI" pitchFamily="34" charset="0"/>
                <a:cs typeface="Segoe UI" pitchFamily="34" charset="0"/>
              </a:rPr>
              <a:pPr algn="ctr">
                <a:buFont typeface="Wingdings" pitchFamily="2" charset="2"/>
                <a:buNone/>
              </a:pPr>
              <a:t>‹#›</a:t>
            </a:fld>
            <a:endParaRPr lang="en-US" sz="1200" dirty="0" err="1" smtClean="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58298370"/>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 y="1"/>
            <a:ext cx="9144000" cy="484532"/>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7" y="430207"/>
            <a:ext cx="9144000" cy="279797"/>
          </a:xfrm>
          <a:prstGeom prst="rect">
            <a:avLst/>
          </a:prstGeom>
        </p:spPr>
        <p:txBody>
          <a:bodyPr lIns="380706" tIns="53299" rIns="53299" bIns="53299">
            <a:noAutofit/>
          </a:bodyPr>
          <a:lstStyle>
            <a:lvl1pPr marL="0" indent="0">
              <a:buNone/>
              <a:defRPr sz="2100">
                <a:latin typeface="Segoe UI Light" pitchFamily="34" charset="0"/>
              </a:defRPr>
            </a:lvl1pPr>
            <a:lvl2pPr marL="211112" indent="0">
              <a:buNone/>
              <a:defRPr/>
            </a:lvl2pPr>
            <a:lvl3pPr marL="441056" indent="0">
              <a:buNone/>
              <a:defRPr/>
            </a:lvl3pPr>
            <a:lvl4pPr marL="652168" indent="0">
              <a:buNone/>
              <a:defRPr/>
            </a:lvl4pPr>
            <a:lvl5pPr marL="82859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571500" y="1143006"/>
            <a:ext cx="8001000" cy="3429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Footer Placeholder 19"/>
          <p:cNvSpPr>
            <a:spLocks noGrp="1"/>
          </p:cNvSpPr>
          <p:nvPr>
            <p:ph type="ftr" sz="quarter" idx="16"/>
          </p:nvPr>
        </p:nvSpPr>
        <p:spPr>
          <a:xfrm>
            <a:off x="2286003" y="4858408"/>
            <a:ext cx="6286499" cy="285095"/>
          </a:xfrm>
          <a:prstGeom prst="rect">
            <a:avLst/>
          </a:prstGeom>
        </p:spPr>
        <p:txBody>
          <a:bodyPr/>
          <a:lstStyle/>
          <a:p>
            <a:endParaRPr lang="en-US">
              <a:solidFill>
                <a:srgbClr val="505050"/>
              </a:solidFill>
            </a:endParaRPr>
          </a:p>
        </p:txBody>
      </p:sp>
      <p:sp>
        <p:nvSpPr>
          <p:cNvPr id="3" name="TextBox 2"/>
          <p:cNvSpPr txBox="1"/>
          <p:nvPr userDrawn="1"/>
        </p:nvSpPr>
        <p:spPr>
          <a:xfrm>
            <a:off x="8572505" y="1255"/>
            <a:ext cx="571502" cy="269455"/>
          </a:xfrm>
          <a:prstGeom prst="rect">
            <a:avLst/>
          </a:prstGeom>
        </p:spPr>
        <p:txBody>
          <a:bodyPr vert="horz" wrap="square" lIns="68580" tIns="68580" rIns="68580" bIns="68580" rtlCol="0" anchor="t">
            <a:noAutofit/>
          </a:bodyPr>
          <a:lstStyle/>
          <a:p>
            <a:pPr algn="ctr">
              <a:buFont typeface="Wingdings" pitchFamily="2" charset="2"/>
              <a:buNone/>
            </a:pPr>
            <a:fld id="{A4EC95EE-D144-47B6-89AE-A9A623CAF3C8}" type="slidenum">
              <a:rPr lang="en-US" sz="1200" smtClean="0">
                <a:solidFill>
                  <a:prstClr val="black"/>
                </a:solidFill>
                <a:latin typeface="Segoe UI" pitchFamily="34" charset="0"/>
                <a:ea typeface="Segoe UI" pitchFamily="34" charset="0"/>
                <a:cs typeface="Segoe UI" pitchFamily="34" charset="0"/>
              </a:rPr>
              <a:pPr algn="ctr">
                <a:buFont typeface="Wingdings" pitchFamily="2" charset="2"/>
                <a:buNone/>
              </a:pPr>
              <a:t>‹#›</a:t>
            </a:fld>
            <a:endParaRPr lang="en-US" sz="1200" dirty="0" err="1" smtClean="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70867910"/>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5" y="3257552"/>
            <a:ext cx="7680340" cy="346249"/>
          </a:xfrm>
          <a:prstGeom prst="rect">
            <a:avLst/>
          </a:prstGeom>
        </p:spPr>
        <p:txBody>
          <a:bodyPr>
            <a:noAutofit/>
          </a:bodyPr>
          <a:lstStyle>
            <a:lvl1pPr marL="0" indent="0" algn="l">
              <a:lnSpc>
                <a:spcPct val="90000"/>
              </a:lnSpc>
              <a:spcBef>
                <a:spcPts val="0"/>
              </a:spcBef>
              <a:buNone/>
              <a:defRPr lang="en-US" sz="2025" kern="1200" spc="-40" baseline="0" dirty="0">
                <a:gradFill>
                  <a:gsLst>
                    <a:gs pos="2083">
                      <a:schemeClr val="bg2"/>
                    </a:gs>
                    <a:gs pos="99000">
                      <a:schemeClr val="bg2"/>
                    </a:gs>
                  </a:gsLst>
                  <a:lin ang="5400000" scaled="0"/>
                </a:gradFill>
                <a:latin typeface="+mj-lt"/>
                <a:ea typeface="+mn-ea"/>
                <a:cs typeface="+mn-cs"/>
              </a:defRPr>
            </a:lvl1pPr>
            <a:lvl2pPr marL="256764" indent="0" algn="ctr">
              <a:buNone/>
              <a:defRPr>
                <a:solidFill>
                  <a:schemeClr val="tx1">
                    <a:tint val="75000"/>
                  </a:schemeClr>
                </a:solidFill>
              </a:defRPr>
            </a:lvl2pPr>
            <a:lvl3pPr marL="513529" indent="0" algn="ctr">
              <a:buNone/>
              <a:defRPr>
                <a:solidFill>
                  <a:schemeClr val="tx1">
                    <a:tint val="75000"/>
                  </a:schemeClr>
                </a:solidFill>
              </a:defRPr>
            </a:lvl3pPr>
            <a:lvl4pPr marL="770293" indent="0" algn="ctr">
              <a:buNone/>
              <a:defRPr>
                <a:solidFill>
                  <a:schemeClr val="tx1">
                    <a:tint val="75000"/>
                  </a:schemeClr>
                </a:solidFill>
              </a:defRPr>
            </a:lvl4pPr>
            <a:lvl5pPr marL="1027057" indent="0" algn="ctr">
              <a:buNone/>
              <a:defRPr>
                <a:solidFill>
                  <a:schemeClr val="tx1">
                    <a:tint val="75000"/>
                  </a:schemeClr>
                </a:solidFill>
              </a:defRPr>
            </a:lvl5pPr>
            <a:lvl6pPr marL="1283821" indent="0" algn="ctr">
              <a:buNone/>
              <a:defRPr>
                <a:solidFill>
                  <a:schemeClr val="tx1">
                    <a:tint val="75000"/>
                  </a:schemeClr>
                </a:solidFill>
              </a:defRPr>
            </a:lvl6pPr>
            <a:lvl7pPr marL="1540587" indent="0" algn="ctr">
              <a:buNone/>
              <a:defRPr>
                <a:solidFill>
                  <a:schemeClr val="tx1">
                    <a:tint val="75000"/>
                  </a:schemeClr>
                </a:solidFill>
              </a:defRPr>
            </a:lvl7pPr>
            <a:lvl8pPr marL="1797351" indent="0" algn="ctr">
              <a:buNone/>
              <a:defRPr>
                <a:solidFill>
                  <a:schemeClr val="tx1">
                    <a:tint val="75000"/>
                  </a:schemeClr>
                </a:solidFill>
              </a:defRPr>
            </a:lvl8pPr>
            <a:lvl9pPr marL="2054115" indent="0" algn="ctr">
              <a:buNone/>
              <a:defRPr>
                <a:solidFill>
                  <a:schemeClr val="tx1">
                    <a:tint val="75000"/>
                  </a:schemeClr>
                </a:solidFill>
              </a:defRPr>
            </a:lvl9pPr>
          </a:lstStyle>
          <a:p>
            <a:pPr marL="0" marR="0" lvl="0" indent="0" algn="l" defTabSz="513529"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730044" y="2054760"/>
            <a:ext cx="7686296" cy="1033983"/>
          </a:xfrm>
          <a:prstGeom prst="rect">
            <a:avLst/>
          </a:prstGeo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399" b="0" kern="1200" cap="none" spc="-224"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730045" y="1085850"/>
            <a:ext cx="7680340" cy="685572"/>
          </a:xfrm>
          <a:prstGeom prst="rect">
            <a:avLst/>
          </a:prstGeom>
        </p:spPr>
        <p:txBody>
          <a:bodyPr wrap="square" anchor="b">
            <a:noAutofit/>
          </a:bodyPr>
          <a:lstStyle>
            <a:lvl1pPr marL="0" indent="0">
              <a:buNone/>
              <a:defRPr sz="3768" spc="-85"/>
            </a:lvl1pPr>
          </a:lstStyle>
          <a:p>
            <a:pPr lvl="0"/>
            <a:r>
              <a:rPr lang="en-US" smtClean="0"/>
              <a:t>Click to edit Master text styles</a:t>
            </a:r>
          </a:p>
        </p:txBody>
      </p:sp>
      <p:sp>
        <p:nvSpPr>
          <p:cNvPr id="6" name="TextBox 5"/>
          <p:cNvSpPr txBox="1"/>
          <p:nvPr userDrawn="1"/>
        </p:nvSpPr>
        <p:spPr>
          <a:xfrm>
            <a:off x="8796657" y="4826215"/>
            <a:ext cx="433962" cy="359783"/>
          </a:xfrm>
          <a:prstGeom prst="rect">
            <a:avLst/>
          </a:prstGeom>
          <a:noFill/>
        </p:spPr>
        <p:txBody>
          <a:bodyPr wrap="square" lIns="134464" tIns="107571" rIns="134464" bIns="107571" rtlCol="0">
            <a:spAutoFit/>
          </a:bodyPr>
          <a:lstStyle/>
          <a:p>
            <a:pPr>
              <a:lnSpc>
                <a:spcPct val="90000"/>
              </a:lnSpc>
            </a:pPr>
            <a:fld id="{D0A318CA-DACC-4D2D-8E56-841171343F56}" type="slidenum">
              <a:rPr lang="en-US" sz="1029" smtClean="0">
                <a:solidFill>
                  <a:prstClr val="black"/>
                </a:solidFill>
              </a:rPr>
              <a:pPr>
                <a:lnSpc>
                  <a:spcPct val="90000"/>
                </a:lnSpc>
              </a:pPr>
              <a:t>‹#›</a:t>
            </a:fld>
            <a:endParaRPr lang="en-US" sz="1029" dirty="0" smtClean="0">
              <a:solidFill>
                <a:prstClr val="black"/>
              </a:solidFill>
            </a:endParaRPr>
          </a:p>
        </p:txBody>
      </p:sp>
    </p:spTree>
    <p:extLst>
      <p:ext uri="{BB962C8B-B14F-4D97-AF65-F5344CB8AC3E}">
        <p14:creationId xmlns:p14="http://schemas.microsoft.com/office/powerpoint/2010/main" val="751535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1"/>
            <a:ext cx="8363938" cy="457049"/>
          </a:xfrm>
          <a:prstGeom prst="rect">
            <a:avLst/>
          </a:prstGeo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1"/>
            <a:ext cx="8363938" cy="1500411"/>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liennummernplatzhalter 3"/>
          <p:cNvSpPr>
            <a:spLocks noGrp="1"/>
          </p:cNvSpPr>
          <p:nvPr>
            <p:ph type="sldNum" sz="quarter" idx="12"/>
          </p:nvPr>
        </p:nvSpPr>
        <p:spPr>
          <a:xfrm>
            <a:off x="8686802" y="4831293"/>
            <a:ext cx="371717" cy="273844"/>
          </a:xfrm>
          <a:prstGeom prst="rect">
            <a:avLst/>
          </a:prstGeom>
        </p:spPr>
        <p:txBody>
          <a:bodyPr/>
          <a:lstStyle/>
          <a:p>
            <a:fld id="{BD271169-D5A2-4E26-9D3F-58E320BF9E89}" type="slidenum">
              <a:rPr lang="en-US" smtClean="0">
                <a:solidFill>
                  <a:srgbClr val="595959">
                    <a:tint val="75000"/>
                  </a:srgbClr>
                </a:solidFill>
              </a:rPr>
              <a:pPr/>
              <a:t>‹#›</a:t>
            </a:fld>
            <a:endParaRPr lang="en-US" dirty="0">
              <a:solidFill>
                <a:srgbClr val="595959">
                  <a:tint val="75000"/>
                </a:srgbClr>
              </a:solidFill>
            </a:endParaRPr>
          </a:p>
        </p:txBody>
      </p:sp>
    </p:spTree>
    <p:extLst>
      <p:ext uri="{BB962C8B-B14F-4D97-AF65-F5344CB8AC3E}">
        <p14:creationId xmlns:p14="http://schemas.microsoft.com/office/powerpoint/2010/main" val="343270914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nchor="t"/>
          <a:lstStyle>
            <a:lvl1pPr>
              <a:defRPr>
                <a:solidFill>
                  <a:srgbClr val="0071B6"/>
                </a:solidFill>
              </a:defRPr>
            </a:lvl1pPr>
          </a:lstStyle>
          <a:p>
            <a:r>
              <a:rPr lang="en-US" smtClean="0"/>
              <a:t>Click to edit Master title style</a:t>
            </a:r>
            <a:endParaRPr lang="en-GB"/>
          </a:p>
        </p:txBody>
      </p:sp>
      <p:sp>
        <p:nvSpPr>
          <p:cNvPr id="129" name="Text Placeholder 128"/>
          <p:cNvSpPr>
            <a:spLocks noGrp="1"/>
          </p:cNvSpPr>
          <p:nvPr>
            <p:ph type="body" sz="quarter" idx="10"/>
          </p:nvPr>
        </p:nvSpPr>
        <p:spPr>
          <a:xfrm>
            <a:off x="785860" y="1232297"/>
            <a:ext cx="2357438" cy="803672"/>
          </a:xfrm>
          <a:prstGeom prst="rect">
            <a:avLst/>
          </a:prstGeom>
          <a:solidFill>
            <a:srgbClr val="92D050"/>
          </a:solidFill>
          <a:ln>
            <a:solidFill>
              <a:srgbClr val="92D050"/>
            </a:solidFill>
          </a:ln>
        </p:spPr>
        <p:txBody>
          <a:bodyPr anchor="ctr"/>
          <a:lstStyle>
            <a:lvl1pPr algn="ctr">
              <a:buNone/>
              <a:defRPr sz="2000" b="1"/>
            </a:lvl1pPr>
            <a:lvl2pPr>
              <a:defRPr sz="1600"/>
            </a:lvl2pPr>
            <a:lvl3pPr>
              <a:defRPr sz="1400"/>
            </a:lvl3pPr>
            <a:lvl4pPr>
              <a:defRPr sz="1200"/>
            </a:lvl4pPr>
            <a:lvl5pPr>
              <a:defRPr sz="1200"/>
            </a:lvl5pPr>
          </a:lstStyle>
          <a:p>
            <a:pPr lvl="0"/>
            <a:r>
              <a:rPr lang="en-US" dirty="0" smtClean="0"/>
              <a:t>Click to edit</a:t>
            </a:r>
          </a:p>
        </p:txBody>
      </p:sp>
      <p:sp>
        <p:nvSpPr>
          <p:cNvPr id="131" name="Text Placeholder 128"/>
          <p:cNvSpPr>
            <a:spLocks noGrp="1"/>
          </p:cNvSpPr>
          <p:nvPr>
            <p:ph type="body" sz="quarter" idx="11"/>
          </p:nvPr>
        </p:nvSpPr>
        <p:spPr>
          <a:xfrm>
            <a:off x="3357599" y="1232287"/>
            <a:ext cx="2357438" cy="803672"/>
          </a:xfrm>
          <a:prstGeom prst="rect">
            <a:avLst/>
          </a:prstGeom>
          <a:solidFill>
            <a:srgbClr val="92D050"/>
          </a:solidFill>
          <a:ln>
            <a:solidFill>
              <a:srgbClr val="92D050"/>
            </a:solidFill>
          </a:ln>
        </p:spPr>
        <p:txBody>
          <a:bodyPr anchor="ctr"/>
          <a:lstStyle>
            <a:lvl1pPr algn="ctr">
              <a:buNone/>
              <a:defRPr sz="2000" b="1"/>
            </a:lvl1pPr>
            <a:lvl2pPr>
              <a:defRPr sz="1600"/>
            </a:lvl2pPr>
            <a:lvl3pPr>
              <a:defRPr sz="1400"/>
            </a:lvl3pPr>
            <a:lvl4pPr>
              <a:defRPr sz="1200"/>
            </a:lvl4pPr>
            <a:lvl5pPr>
              <a:defRPr sz="1200"/>
            </a:lvl5pPr>
          </a:lstStyle>
          <a:p>
            <a:pPr lvl="0"/>
            <a:r>
              <a:rPr lang="en-US" dirty="0" smtClean="0"/>
              <a:t>Click to edit</a:t>
            </a:r>
          </a:p>
        </p:txBody>
      </p:sp>
      <p:sp>
        <p:nvSpPr>
          <p:cNvPr id="132" name="Text Placeholder 128"/>
          <p:cNvSpPr>
            <a:spLocks noGrp="1"/>
          </p:cNvSpPr>
          <p:nvPr>
            <p:ph type="body" sz="quarter" idx="12"/>
          </p:nvPr>
        </p:nvSpPr>
        <p:spPr>
          <a:xfrm>
            <a:off x="5929338" y="1232278"/>
            <a:ext cx="2357438" cy="803672"/>
          </a:xfrm>
          <a:prstGeom prst="rect">
            <a:avLst/>
          </a:prstGeom>
          <a:solidFill>
            <a:srgbClr val="92D050"/>
          </a:solidFill>
          <a:ln>
            <a:solidFill>
              <a:srgbClr val="92D050"/>
            </a:solidFill>
          </a:ln>
        </p:spPr>
        <p:txBody>
          <a:bodyPr anchor="ctr"/>
          <a:lstStyle>
            <a:lvl1pPr algn="ctr">
              <a:buNone/>
              <a:defRPr sz="2000" b="1"/>
            </a:lvl1pPr>
            <a:lvl2pPr>
              <a:defRPr sz="1600"/>
            </a:lvl2pPr>
            <a:lvl3pPr>
              <a:defRPr sz="1400"/>
            </a:lvl3pPr>
            <a:lvl4pPr>
              <a:defRPr sz="1200"/>
            </a:lvl4pPr>
            <a:lvl5pPr>
              <a:defRPr sz="1200"/>
            </a:lvl5pPr>
          </a:lstStyle>
          <a:p>
            <a:pPr lvl="0"/>
            <a:r>
              <a:rPr lang="en-US" dirty="0" smtClean="0"/>
              <a:t>Click to edit</a:t>
            </a:r>
          </a:p>
        </p:txBody>
      </p:sp>
      <p:sp>
        <p:nvSpPr>
          <p:cNvPr id="133" name="Text Placeholder 128"/>
          <p:cNvSpPr>
            <a:spLocks noGrp="1"/>
          </p:cNvSpPr>
          <p:nvPr>
            <p:ph type="body" sz="quarter" idx="13"/>
          </p:nvPr>
        </p:nvSpPr>
        <p:spPr>
          <a:xfrm>
            <a:off x="785844" y="2143141"/>
            <a:ext cx="2357438" cy="2357444"/>
          </a:xfrm>
          <a:prstGeom prst="rect">
            <a:avLst/>
          </a:prstGeom>
          <a:solidFill>
            <a:srgbClr val="92D050"/>
          </a:solidFill>
          <a:ln>
            <a:solidFill>
              <a:srgbClr val="92D050"/>
            </a:solidFill>
          </a:ln>
        </p:spPr>
        <p:txBody>
          <a:bodyPr anchor="t"/>
          <a:lstStyle>
            <a:lvl1pPr algn="l">
              <a:buNone/>
              <a:defRPr sz="1800" b="0"/>
            </a:lvl1pPr>
            <a:lvl2pPr>
              <a:defRPr sz="1600"/>
            </a:lvl2pPr>
            <a:lvl3pPr>
              <a:defRPr sz="1400"/>
            </a:lvl3pPr>
            <a:lvl4pPr>
              <a:defRPr sz="1200"/>
            </a:lvl4pPr>
            <a:lvl5pPr>
              <a:defRPr sz="1200"/>
            </a:lvl5pPr>
          </a:lstStyle>
          <a:p>
            <a:pPr lvl="0"/>
            <a:r>
              <a:rPr lang="en-US" dirty="0" smtClean="0"/>
              <a:t>Click to edit</a:t>
            </a:r>
          </a:p>
        </p:txBody>
      </p:sp>
      <p:sp>
        <p:nvSpPr>
          <p:cNvPr id="134" name="Text Placeholder 128"/>
          <p:cNvSpPr>
            <a:spLocks noGrp="1"/>
          </p:cNvSpPr>
          <p:nvPr>
            <p:ph type="body" sz="quarter" idx="14"/>
          </p:nvPr>
        </p:nvSpPr>
        <p:spPr>
          <a:xfrm>
            <a:off x="3357583" y="2143132"/>
            <a:ext cx="2357438" cy="2357444"/>
          </a:xfrm>
          <a:prstGeom prst="rect">
            <a:avLst/>
          </a:prstGeom>
          <a:solidFill>
            <a:srgbClr val="92D050"/>
          </a:solidFill>
          <a:ln>
            <a:solidFill>
              <a:srgbClr val="92D050"/>
            </a:solidFill>
          </a:ln>
        </p:spPr>
        <p:txBody>
          <a:bodyPr anchor="t"/>
          <a:lstStyle>
            <a:lvl1pPr algn="l">
              <a:buNone/>
              <a:defRPr sz="1800" b="0"/>
            </a:lvl1pPr>
            <a:lvl2pPr>
              <a:defRPr sz="1600"/>
            </a:lvl2pPr>
            <a:lvl3pPr>
              <a:defRPr sz="1400"/>
            </a:lvl3pPr>
            <a:lvl4pPr>
              <a:defRPr sz="1200"/>
            </a:lvl4pPr>
            <a:lvl5pPr>
              <a:defRPr sz="1200"/>
            </a:lvl5pPr>
          </a:lstStyle>
          <a:p>
            <a:pPr lvl="0"/>
            <a:r>
              <a:rPr lang="en-US" dirty="0" smtClean="0"/>
              <a:t>Click to edit</a:t>
            </a:r>
          </a:p>
        </p:txBody>
      </p:sp>
      <p:sp>
        <p:nvSpPr>
          <p:cNvPr id="135" name="Text Placeholder 128"/>
          <p:cNvSpPr>
            <a:spLocks noGrp="1"/>
          </p:cNvSpPr>
          <p:nvPr>
            <p:ph type="body" sz="quarter" idx="15"/>
          </p:nvPr>
        </p:nvSpPr>
        <p:spPr>
          <a:xfrm>
            <a:off x="5929322" y="2143122"/>
            <a:ext cx="2357438" cy="2357444"/>
          </a:xfrm>
          <a:prstGeom prst="rect">
            <a:avLst/>
          </a:prstGeom>
          <a:solidFill>
            <a:srgbClr val="92D050"/>
          </a:solidFill>
          <a:ln>
            <a:solidFill>
              <a:srgbClr val="92D050"/>
            </a:solidFill>
          </a:ln>
        </p:spPr>
        <p:txBody>
          <a:bodyPr anchor="t"/>
          <a:lstStyle>
            <a:lvl1pPr algn="l">
              <a:buNone/>
              <a:defRPr sz="1800" b="0"/>
            </a:lvl1pPr>
            <a:lvl2pPr>
              <a:defRPr sz="1600"/>
            </a:lvl2pPr>
            <a:lvl3pPr>
              <a:defRPr sz="1400"/>
            </a:lvl3pPr>
            <a:lvl4pPr>
              <a:defRPr sz="1200"/>
            </a:lvl4pPr>
            <a:lvl5pPr>
              <a:defRPr sz="1200"/>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205978"/>
            <a:ext cx="8572560" cy="857250"/>
          </a:xfrm>
          <a:prstGeom prst="rect">
            <a:avLst/>
          </a:prstGeom>
        </p:spPr>
        <p:txBody>
          <a:bodyPr anchor="t"/>
          <a:lstStyle>
            <a:lvl1pPr>
              <a:defRPr>
                <a:solidFill>
                  <a:srgbClr val="0071B6"/>
                </a:solidFill>
              </a:defRPr>
            </a:lvl1pPr>
          </a:lstStyle>
          <a:p>
            <a:r>
              <a:rPr lang="en-US" smtClean="0"/>
              <a:t>Click to edit Master title style</a:t>
            </a:r>
            <a:endParaRPr lang="en-GB"/>
          </a:p>
        </p:txBody>
      </p:sp>
      <p:sp>
        <p:nvSpPr>
          <p:cNvPr id="4" name="Text Placeholder 3"/>
          <p:cNvSpPr>
            <a:spLocks noGrp="1"/>
          </p:cNvSpPr>
          <p:nvPr>
            <p:ph type="body" sz="quarter" idx="10"/>
          </p:nvPr>
        </p:nvSpPr>
        <p:spPr>
          <a:xfrm>
            <a:off x="285720" y="1125141"/>
            <a:ext cx="2714644" cy="3321844"/>
          </a:xfrm>
          <a:prstGeom prst="rect">
            <a:avLst/>
          </a:prstGeom>
          <a:solidFill>
            <a:srgbClr val="00B0F0"/>
          </a:solidFill>
        </p:spPr>
        <p:txBody>
          <a:bodyPr>
            <a:no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3"/>
          <p:cNvSpPr>
            <a:spLocks noGrp="1"/>
          </p:cNvSpPr>
          <p:nvPr>
            <p:ph type="body" sz="quarter" idx="11"/>
          </p:nvPr>
        </p:nvSpPr>
        <p:spPr>
          <a:xfrm>
            <a:off x="3214649" y="1125131"/>
            <a:ext cx="2714644" cy="3321844"/>
          </a:xfrm>
          <a:prstGeom prst="rect">
            <a:avLst/>
          </a:prstGeom>
          <a:solidFill>
            <a:srgbClr val="00B0F0"/>
          </a:solidFill>
        </p:spPr>
        <p:txBody>
          <a:bodyPr>
            <a:no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Text Placeholder 3"/>
          <p:cNvSpPr>
            <a:spLocks noGrp="1"/>
          </p:cNvSpPr>
          <p:nvPr>
            <p:ph type="body" sz="quarter" idx="12"/>
          </p:nvPr>
        </p:nvSpPr>
        <p:spPr>
          <a:xfrm>
            <a:off x="6143607" y="1125131"/>
            <a:ext cx="2714644" cy="3321844"/>
          </a:xfrm>
          <a:prstGeom prst="rect">
            <a:avLst/>
          </a:prstGeom>
          <a:solidFill>
            <a:srgbClr val="00B0F0"/>
          </a:solidFill>
        </p:spPr>
        <p:txBody>
          <a:bodyPr>
            <a:no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image" Target="../media/image1.png"/><Relationship Id="rId3" Type="http://schemas.openxmlformats.org/officeDocument/2006/relationships/slideLayout" Target="../slideLayouts/slideLayout44.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theme" Target="../theme/theme2.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28411" y="4784253"/>
            <a:ext cx="2604559" cy="307777"/>
          </a:xfrm>
          <a:prstGeom prst="rect">
            <a:avLst/>
          </a:prstGeom>
          <a:noFill/>
        </p:spPr>
        <p:txBody>
          <a:bodyPr wrap="none" rtlCol="0">
            <a:spAutoFit/>
          </a:bodyPr>
          <a:lstStyle/>
          <a:p>
            <a:r>
              <a:rPr lang="en-US" sz="1400" dirty="0" smtClean="0">
                <a:solidFill>
                  <a:srgbClr val="0071B6"/>
                </a:solidFill>
              </a:rPr>
              <a:t>Windows Azure Conference 2014</a:t>
            </a:r>
            <a:endParaRPr lang="en-US" sz="1400" dirty="0">
              <a:solidFill>
                <a:srgbClr val="0071B6"/>
              </a:solidFill>
            </a:endParaRPr>
          </a:p>
        </p:txBody>
      </p:sp>
      <p:pic>
        <p:nvPicPr>
          <p:cNvPr id="7" name="Picture 6"/>
          <p:cNvPicPr>
            <a:picLocks noChangeAspect="1"/>
          </p:cNvPicPr>
          <p:nvPr userDrawn="1"/>
        </p:nvPicPr>
        <p:blipFill>
          <a:blip r:embed="rId43"/>
          <a:stretch>
            <a:fillRect/>
          </a:stretch>
        </p:blipFill>
        <p:spPr>
          <a:xfrm>
            <a:off x="8064383" y="4454701"/>
            <a:ext cx="972113" cy="637329"/>
          </a:xfrm>
          <a:prstGeom prst="rect">
            <a:avLst/>
          </a:prstGeom>
        </p:spPr>
      </p:pic>
    </p:spTree>
  </p:cSld>
  <p:clrMap bg1="lt1" tx1="dk1" bg2="lt2" tx2="dk2" accent1="accent1" accent2="accent2" accent3="accent3" accent4="accent4" accent5="accent5" accent6="accent6" hlink="hlink" folHlink="folHlink"/>
  <p:sldLayoutIdLst>
    <p:sldLayoutId id="2147483676" r:id="rId1"/>
    <p:sldLayoutId id="2147483649" r:id="rId2"/>
    <p:sldLayoutId id="2147483651" r:id="rId3"/>
    <p:sldLayoutId id="2147483652" r:id="rId4"/>
    <p:sldLayoutId id="2147483660" r:id="rId5"/>
    <p:sldLayoutId id="2147483674" r:id="rId6"/>
    <p:sldLayoutId id="2147483653" r:id="rId7"/>
    <p:sldLayoutId id="2147483654" r:id="rId8"/>
    <p:sldLayoutId id="2147483661" r:id="rId9"/>
    <p:sldLayoutId id="2147483655" r:id="rId10"/>
    <p:sldLayoutId id="2147483656" r:id="rId11"/>
    <p:sldLayoutId id="2147483657" r:id="rId12"/>
    <p:sldLayoutId id="2147483650" r:id="rId13"/>
    <p:sldLayoutId id="2147483675" r:id="rId14"/>
    <p:sldLayoutId id="2147483677" r:id="rId15"/>
    <p:sldLayoutId id="2147483681" r:id="rId16"/>
    <p:sldLayoutId id="2147483682" r:id="rId17"/>
    <p:sldLayoutId id="2147483684" r:id="rId18"/>
    <p:sldLayoutId id="2147483685"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 id="2147483701" r:id="rId33"/>
    <p:sldLayoutId id="2147483741" r:id="rId34"/>
    <p:sldLayoutId id="2147483742" r:id="rId35"/>
    <p:sldLayoutId id="2147483743" r:id="rId36"/>
    <p:sldLayoutId id="2147483744" r:id="rId37"/>
    <p:sldLayoutId id="2147483745" r:id="rId38"/>
    <p:sldLayoutId id="2147483746" r:id="rId39"/>
    <p:sldLayoutId id="2147483747" r:id="rId40"/>
    <p:sldLayoutId id="2147483748" r:id="rId41"/>
  </p:sldLayoutIdLst>
  <p:txStyles>
    <p:titleStyle>
      <a:lvl1pPr algn="l" defTabSz="914400" rtl="0" eaLnBrk="1" latinLnBrk="0" hangingPunct="1">
        <a:spcBef>
          <a:spcPct val="0"/>
        </a:spcBef>
        <a:buNone/>
        <a:defRPr sz="3600" b="1" kern="1200">
          <a:solidFill>
            <a:schemeClr val="bg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28411" y="4784253"/>
            <a:ext cx="2604559" cy="307777"/>
          </a:xfrm>
          <a:prstGeom prst="rect">
            <a:avLst/>
          </a:prstGeom>
          <a:noFill/>
        </p:spPr>
        <p:txBody>
          <a:bodyPr wrap="none" rtlCol="0">
            <a:spAutoFit/>
          </a:bodyPr>
          <a:lstStyle/>
          <a:p>
            <a:r>
              <a:rPr lang="en-US" sz="1400" dirty="0" smtClean="0">
                <a:solidFill>
                  <a:srgbClr val="0071B6"/>
                </a:solidFill>
              </a:rPr>
              <a:t>Windows Azure Conference 2014</a:t>
            </a:r>
            <a:endParaRPr lang="en-US" sz="1400" dirty="0">
              <a:solidFill>
                <a:srgbClr val="0071B6"/>
              </a:solidFill>
            </a:endParaRPr>
          </a:p>
        </p:txBody>
      </p:sp>
      <p:pic>
        <p:nvPicPr>
          <p:cNvPr id="7" name="Picture 6"/>
          <p:cNvPicPr>
            <a:picLocks noChangeAspect="1"/>
          </p:cNvPicPr>
          <p:nvPr userDrawn="1"/>
        </p:nvPicPr>
        <p:blipFill>
          <a:blip r:embed="rId39"/>
          <a:stretch>
            <a:fillRect/>
          </a:stretch>
        </p:blipFill>
        <p:spPr>
          <a:xfrm>
            <a:off x="8064383" y="4454701"/>
            <a:ext cx="972113" cy="637329"/>
          </a:xfrm>
          <a:prstGeom prst="rect">
            <a:avLst/>
          </a:prstGeom>
        </p:spPr>
      </p:pic>
    </p:spTree>
    <p:extLst>
      <p:ext uri="{BB962C8B-B14F-4D97-AF65-F5344CB8AC3E}">
        <p14:creationId xmlns:p14="http://schemas.microsoft.com/office/powerpoint/2010/main" val="178873629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Lst>
  <p:txStyles>
    <p:titleStyle>
      <a:lvl1pPr algn="l" defTabSz="914400" rtl="0" eaLnBrk="1" latinLnBrk="0" hangingPunct="1">
        <a:spcBef>
          <a:spcPct val="0"/>
        </a:spcBef>
        <a:buNone/>
        <a:defRPr sz="3600" b="1" kern="1200">
          <a:solidFill>
            <a:schemeClr val="bg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jpeg"/><Relationship Id="rId3" Type="http://schemas.openxmlformats.org/officeDocument/2006/relationships/image" Target="../media/image92.jpeg"/><Relationship Id="rId7" Type="http://schemas.openxmlformats.org/officeDocument/2006/relationships/image" Target="../media/image95.png"/><Relationship Id="rId12"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94.png"/><Relationship Id="rId11" Type="http://schemas.openxmlformats.org/officeDocument/2006/relationships/image" Target="../media/image99.png"/><Relationship Id="rId5" Type="http://schemas.microsoft.com/office/2007/relationships/hdphoto" Target="../media/hdphoto1.wdp"/><Relationship Id="rId10" Type="http://schemas.openxmlformats.org/officeDocument/2006/relationships/image" Target="../media/image98.png"/><Relationship Id="rId4" Type="http://schemas.openxmlformats.org/officeDocument/2006/relationships/image" Target="../media/image93.png"/><Relationship Id="rId9" Type="http://schemas.openxmlformats.org/officeDocument/2006/relationships/image" Target="../media/image97.png"/></Relationships>
</file>

<file path=ppt/slides/_rels/slide11.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73.png"/><Relationship Id="rId1" Type="http://schemas.openxmlformats.org/officeDocument/2006/relationships/slideLayout" Target="../slideLayouts/slideLayout17.xml"/><Relationship Id="rId5" Type="http://schemas.openxmlformats.org/officeDocument/2006/relationships/image" Target="../media/image106.png"/><Relationship Id="rId4" Type="http://schemas.openxmlformats.org/officeDocument/2006/relationships/image" Target="../media/image105.png"/></Relationships>
</file>

<file path=ppt/slides/_rels/slide14.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10.png"/><Relationship Id="rId11" Type="http://schemas.openxmlformats.org/officeDocument/2006/relationships/image" Target="../media/image114.jpeg"/><Relationship Id="rId5" Type="http://schemas.openxmlformats.org/officeDocument/2006/relationships/image" Target="../media/image109.png"/><Relationship Id="rId10" Type="http://schemas.openxmlformats.org/officeDocument/2006/relationships/image" Target="../media/image113.png"/><Relationship Id="rId4" Type="http://schemas.openxmlformats.org/officeDocument/2006/relationships/image" Target="../media/image108.png"/><Relationship Id="rId9"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16.png"/></Relationships>
</file>

<file path=ppt/slides/_rels/slide1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18.png"/><Relationship Id="rId5" Type="http://schemas.openxmlformats.org/officeDocument/2006/relationships/image" Target="../media/image78.png"/><Relationship Id="rId4" Type="http://schemas.openxmlformats.org/officeDocument/2006/relationships/image" Target="../media/image1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116.png"/></Relationships>
</file>

<file path=ppt/slides/_rels/slide1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121.png"/></Relationships>
</file>

<file path=ppt/slides/_rels/slide22.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27.png"/><Relationship Id="rId18" Type="http://schemas.openxmlformats.org/officeDocument/2006/relationships/image" Target="../media/image131.png"/><Relationship Id="rId3" Type="http://schemas.openxmlformats.org/officeDocument/2006/relationships/image" Target="../media/image107.png"/><Relationship Id="rId7" Type="http://schemas.openxmlformats.org/officeDocument/2006/relationships/image" Target="../media/image125.png"/><Relationship Id="rId12" Type="http://schemas.openxmlformats.org/officeDocument/2006/relationships/image" Target="../media/image77.png"/><Relationship Id="rId17" Type="http://schemas.openxmlformats.org/officeDocument/2006/relationships/image" Target="../media/image130.png"/><Relationship Id="rId2" Type="http://schemas.openxmlformats.org/officeDocument/2006/relationships/notesSlide" Target="../notesSlides/notesSlide12.xml"/><Relationship Id="rId16" Type="http://schemas.openxmlformats.org/officeDocument/2006/relationships/image" Target="../media/image129.png"/><Relationship Id="rId1" Type="http://schemas.openxmlformats.org/officeDocument/2006/relationships/slideLayout" Target="../slideLayouts/slideLayout28.xml"/><Relationship Id="rId6" Type="http://schemas.openxmlformats.org/officeDocument/2006/relationships/image" Target="../media/image124.png"/><Relationship Id="rId11" Type="http://schemas.openxmlformats.org/officeDocument/2006/relationships/image" Target="../media/image79.png"/><Relationship Id="rId5" Type="http://schemas.openxmlformats.org/officeDocument/2006/relationships/image" Target="../media/image123.png"/><Relationship Id="rId15" Type="http://schemas.openxmlformats.org/officeDocument/2006/relationships/image" Target="../media/image128.png"/><Relationship Id="rId10" Type="http://schemas.openxmlformats.org/officeDocument/2006/relationships/image" Target="../media/image76.png"/><Relationship Id="rId19" Type="http://schemas.openxmlformats.org/officeDocument/2006/relationships/image" Target="../media/image132.png"/><Relationship Id="rId4" Type="http://schemas.openxmlformats.org/officeDocument/2006/relationships/image" Target="../media/image122.png"/><Relationship Id="rId9" Type="http://schemas.openxmlformats.org/officeDocument/2006/relationships/image" Target="../media/image80.png"/><Relationship Id="rId14" Type="http://schemas.openxmlformats.org/officeDocument/2006/relationships/image" Target="../media/image71.png"/></Relationships>
</file>

<file path=ppt/slides/_rels/slide23.xml.rels><?xml version="1.0" encoding="UTF-8" standalone="yes"?>
<Relationships xmlns="http://schemas.openxmlformats.org/package/2006/relationships"><Relationship Id="rId13" Type="http://schemas.openxmlformats.org/officeDocument/2006/relationships/image" Target="../media/image138.jpeg"/><Relationship Id="rId18" Type="http://schemas.openxmlformats.org/officeDocument/2006/relationships/image" Target="../media/image31.png"/><Relationship Id="rId26" Type="http://schemas.openxmlformats.org/officeDocument/2006/relationships/image" Target="../media/image150.png"/><Relationship Id="rId39" Type="http://schemas.openxmlformats.org/officeDocument/2006/relationships/image" Target="../media/image162.png"/><Relationship Id="rId21" Type="http://schemas.openxmlformats.org/officeDocument/2006/relationships/image" Target="../media/image145.jpeg"/><Relationship Id="rId34" Type="http://schemas.openxmlformats.org/officeDocument/2006/relationships/image" Target="../media/image157.png"/><Relationship Id="rId42" Type="http://schemas.openxmlformats.org/officeDocument/2006/relationships/image" Target="../media/image165.jpeg"/><Relationship Id="rId47" Type="http://schemas.openxmlformats.org/officeDocument/2006/relationships/image" Target="../media/image170.png"/><Relationship Id="rId50" Type="http://schemas.openxmlformats.org/officeDocument/2006/relationships/image" Target="../media/image173.png"/><Relationship Id="rId55" Type="http://schemas.openxmlformats.org/officeDocument/2006/relationships/image" Target="../media/image178.png"/><Relationship Id="rId7" Type="http://schemas.openxmlformats.org/officeDocument/2006/relationships/image" Target="../media/image28.png"/><Relationship Id="rId2" Type="http://schemas.openxmlformats.org/officeDocument/2006/relationships/notesSlide" Target="../notesSlides/notesSlide13.xml"/><Relationship Id="rId16" Type="http://schemas.openxmlformats.org/officeDocument/2006/relationships/image" Target="../media/image141.jpeg"/><Relationship Id="rId20" Type="http://schemas.openxmlformats.org/officeDocument/2006/relationships/image" Target="../media/image144.png"/><Relationship Id="rId29" Type="http://schemas.openxmlformats.org/officeDocument/2006/relationships/image" Target="../media/image32.png"/><Relationship Id="rId41" Type="http://schemas.openxmlformats.org/officeDocument/2006/relationships/image" Target="../media/image164.jpeg"/><Relationship Id="rId54" Type="http://schemas.openxmlformats.org/officeDocument/2006/relationships/image" Target="../media/image177.png"/><Relationship Id="rId62" Type="http://schemas.openxmlformats.org/officeDocument/2006/relationships/image" Target="../media/image185.png"/><Relationship Id="rId1" Type="http://schemas.openxmlformats.org/officeDocument/2006/relationships/slideLayout" Target="../slideLayouts/slideLayout29.xml"/><Relationship Id="rId6" Type="http://schemas.openxmlformats.org/officeDocument/2006/relationships/image" Target="../media/image133.png"/><Relationship Id="rId11" Type="http://schemas.openxmlformats.org/officeDocument/2006/relationships/image" Target="../media/image136.jpeg"/><Relationship Id="rId24" Type="http://schemas.openxmlformats.org/officeDocument/2006/relationships/image" Target="../media/image148.png"/><Relationship Id="rId32" Type="http://schemas.openxmlformats.org/officeDocument/2006/relationships/image" Target="../media/image155.jpeg"/><Relationship Id="rId37" Type="http://schemas.openxmlformats.org/officeDocument/2006/relationships/image" Target="../media/image160.jpeg"/><Relationship Id="rId40" Type="http://schemas.openxmlformats.org/officeDocument/2006/relationships/image" Target="../media/image163.png"/><Relationship Id="rId45" Type="http://schemas.openxmlformats.org/officeDocument/2006/relationships/image" Target="../media/image168.jpeg"/><Relationship Id="rId53" Type="http://schemas.openxmlformats.org/officeDocument/2006/relationships/image" Target="../media/image176.png"/><Relationship Id="rId58" Type="http://schemas.openxmlformats.org/officeDocument/2006/relationships/image" Target="../media/image181.png"/><Relationship Id="rId5" Type="http://schemas.openxmlformats.org/officeDocument/2006/relationships/image" Target="../media/image27.png"/><Relationship Id="rId15" Type="http://schemas.openxmlformats.org/officeDocument/2006/relationships/image" Target="../media/image140.jpeg"/><Relationship Id="rId23" Type="http://schemas.openxmlformats.org/officeDocument/2006/relationships/image" Target="../media/image147.png"/><Relationship Id="rId28" Type="http://schemas.openxmlformats.org/officeDocument/2006/relationships/image" Target="../media/image152.gif"/><Relationship Id="rId36" Type="http://schemas.openxmlformats.org/officeDocument/2006/relationships/image" Target="../media/image159.png"/><Relationship Id="rId49" Type="http://schemas.openxmlformats.org/officeDocument/2006/relationships/image" Target="../media/image172.jpeg"/><Relationship Id="rId57" Type="http://schemas.openxmlformats.org/officeDocument/2006/relationships/image" Target="../media/image180.png"/><Relationship Id="rId61" Type="http://schemas.openxmlformats.org/officeDocument/2006/relationships/image" Target="../media/image184.png"/><Relationship Id="rId10" Type="http://schemas.openxmlformats.org/officeDocument/2006/relationships/image" Target="../media/image29.png"/><Relationship Id="rId19" Type="http://schemas.openxmlformats.org/officeDocument/2006/relationships/image" Target="../media/image143.png"/><Relationship Id="rId31" Type="http://schemas.openxmlformats.org/officeDocument/2006/relationships/image" Target="../media/image154.jpeg"/><Relationship Id="rId44" Type="http://schemas.openxmlformats.org/officeDocument/2006/relationships/image" Target="../media/image167.jpeg"/><Relationship Id="rId52" Type="http://schemas.openxmlformats.org/officeDocument/2006/relationships/image" Target="../media/image175.png"/><Relationship Id="rId60" Type="http://schemas.openxmlformats.org/officeDocument/2006/relationships/image" Target="../media/image183.png"/><Relationship Id="rId4" Type="http://schemas.openxmlformats.org/officeDocument/2006/relationships/image" Target="../media/image26.png"/><Relationship Id="rId9" Type="http://schemas.openxmlformats.org/officeDocument/2006/relationships/image" Target="../media/image135.png"/><Relationship Id="rId14" Type="http://schemas.openxmlformats.org/officeDocument/2006/relationships/image" Target="../media/image139.png"/><Relationship Id="rId22" Type="http://schemas.openxmlformats.org/officeDocument/2006/relationships/image" Target="../media/image146.png"/><Relationship Id="rId27" Type="http://schemas.openxmlformats.org/officeDocument/2006/relationships/image" Target="../media/image151.jpeg"/><Relationship Id="rId30" Type="http://schemas.openxmlformats.org/officeDocument/2006/relationships/image" Target="../media/image153.jpeg"/><Relationship Id="rId35" Type="http://schemas.openxmlformats.org/officeDocument/2006/relationships/image" Target="../media/image158.png"/><Relationship Id="rId43" Type="http://schemas.openxmlformats.org/officeDocument/2006/relationships/image" Target="../media/image166.jpeg"/><Relationship Id="rId48" Type="http://schemas.openxmlformats.org/officeDocument/2006/relationships/image" Target="../media/image171.jpeg"/><Relationship Id="rId56" Type="http://schemas.openxmlformats.org/officeDocument/2006/relationships/image" Target="../media/image179.png"/><Relationship Id="rId8" Type="http://schemas.openxmlformats.org/officeDocument/2006/relationships/image" Target="../media/image134.png"/><Relationship Id="rId51" Type="http://schemas.openxmlformats.org/officeDocument/2006/relationships/image" Target="../media/image174.jpeg"/><Relationship Id="rId3" Type="http://schemas.openxmlformats.org/officeDocument/2006/relationships/hyperlink" Target="http://www.infor.com/" TargetMode="External"/><Relationship Id="rId12" Type="http://schemas.openxmlformats.org/officeDocument/2006/relationships/image" Target="../media/image137.jpeg"/><Relationship Id="rId17" Type="http://schemas.openxmlformats.org/officeDocument/2006/relationships/image" Target="../media/image142.png"/><Relationship Id="rId25" Type="http://schemas.openxmlformats.org/officeDocument/2006/relationships/image" Target="../media/image149.png"/><Relationship Id="rId33" Type="http://schemas.openxmlformats.org/officeDocument/2006/relationships/image" Target="../media/image156.jpeg"/><Relationship Id="rId38" Type="http://schemas.openxmlformats.org/officeDocument/2006/relationships/image" Target="../media/image161.png"/><Relationship Id="rId46" Type="http://schemas.openxmlformats.org/officeDocument/2006/relationships/image" Target="../media/image169.png"/><Relationship Id="rId59" Type="http://schemas.openxmlformats.org/officeDocument/2006/relationships/image" Target="../media/image182.png"/></Relationships>
</file>

<file path=ppt/slides/_rels/slide24.xml.rels><?xml version="1.0" encoding="UTF-8" standalone="yes"?>
<Relationships xmlns="http://schemas.openxmlformats.org/package/2006/relationships"><Relationship Id="rId8" Type="http://schemas.openxmlformats.org/officeDocument/2006/relationships/hyperlink" Target="http://www.onwindows.com/Articles/Siemens-leads-the-way-with-cloud-PLM/5081/Default.aspx" TargetMode="External"/><Relationship Id="rId3" Type="http://schemas.openxmlformats.org/officeDocument/2006/relationships/hyperlink" Target="http://blogs.msdn.com/b/windowsazure/archive/2010/11/04/global-alliance-with-misys-extends-financial-services-applications-to-the-cloud.aspx" TargetMode="External"/><Relationship Id="rId7" Type="http://schemas.openxmlformats.org/officeDocument/2006/relationships/hyperlink" Target="http://channel9.msdn.com/Series/Cloud-Cover-Shorts/Episode-3-OSISoft" TargetMode="External"/><Relationship Id="rId12" Type="http://schemas.openxmlformats.org/officeDocument/2006/relationships/hyperlink" Target="http://www.oracle.com/technetwork/topics/cloud/faq-1963009.html" TargetMode="External"/><Relationship Id="rId2" Type="http://schemas.openxmlformats.org/officeDocument/2006/relationships/hyperlink" Target="http://www.microsoft.com/en-us/news/press/2011/jul11/07-13microfinancepr.aspx" TargetMode="External"/><Relationship Id="rId1" Type="http://schemas.openxmlformats.org/officeDocument/2006/relationships/slideLayout" Target="../slideLayouts/slideLayout30.xml"/><Relationship Id="rId6" Type="http://schemas.openxmlformats.org/officeDocument/2006/relationships/hyperlink" Target="http://www.esri.com/news/releases/11-1qtr/azure-marketplace.html" TargetMode="External"/><Relationship Id="rId11" Type="http://schemas.openxmlformats.org/officeDocument/2006/relationships/hyperlink" Target="http://www.netcobol.com/solution/cobol-in-the-cloud/" TargetMode="External"/><Relationship Id="rId5" Type="http://schemas.openxmlformats.org/officeDocument/2006/relationships/hyperlink" Target="http://www.terraxml.com/community/blog/bid/289782/Deploying-PTC-Windchill-on-the-Cloud" TargetMode="External"/><Relationship Id="rId10" Type="http://schemas.openxmlformats.org/officeDocument/2006/relationships/hyperlink" Target="http://www.microfocus.com/products/enterprise/enterprise-server-for-azure.aspx" TargetMode="External"/><Relationship Id="rId4" Type="http://schemas.openxmlformats.org/officeDocument/2006/relationships/hyperlink" Target="http://www.infor.com/company/news/pressroom/pressreleases/infor24/" TargetMode="External"/><Relationship Id="rId9" Type="http://schemas.openxmlformats.org/officeDocument/2006/relationships/hyperlink" Target="http://bps.opentext.com/news-events/detail/opentext-brings-business-process-solutions-to-windows-azure/"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191.png"/><Relationship Id="rId13" Type="http://schemas.openxmlformats.org/officeDocument/2006/relationships/image" Target="../media/image194.png"/><Relationship Id="rId3" Type="http://schemas.openxmlformats.org/officeDocument/2006/relationships/image" Target="../media/image187.png"/><Relationship Id="rId7" Type="http://schemas.openxmlformats.org/officeDocument/2006/relationships/image" Target="../media/image190.png"/><Relationship Id="rId12" Type="http://schemas.openxmlformats.org/officeDocument/2006/relationships/image" Target="../media/image193.png"/><Relationship Id="rId2" Type="http://schemas.openxmlformats.org/officeDocument/2006/relationships/image" Target="../media/image186.png"/><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192.png"/><Relationship Id="rId5" Type="http://schemas.openxmlformats.org/officeDocument/2006/relationships/image" Target="../media/image189.png"/><Relationship Id="rId10" Type="http://schemas.openxmlformats.org/officeDocument/2006/relationships/image" Target="../media/image16.png"/><Relationship Id="rId4" Type="http://schemas.openxmlformats.org/officeDocument/2006/relationships/image" Target="../media/image188.png"/><Relationship Id="rId9" Type="http://schemas.openxmlformats.org/officeDocument/2006/relationships/image" Target="../media/image106.png"/></Relationships>
</file>

<file path=ppt/slides/_rels/slide26.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image" Target="../media/image206.png"/><Relationship Id="rId3" Type="http://schemas.openxmlformats.org/officeDocument/2006/relationships/image" Target="../media/image196.png"/><Relationship Id="rId7" Type="http://schemas.openxmlformats.org/officeDocument/2006/relationships/image" Target="../media/image200.png"/><Relationship Id="rId12" Type="http://schemas.openxmlformats.org/officeDocument/2006/relationships/image" Target="../media/image205.jpeg"/><Relationship Id="rId2" Type="http://schemas.openxmlformats.org/officeDocument/2006/relationships/image" Target="../media/image195.png"/><Relationship Id="rId16" Type="http://schemas.openxmlformats.org/officeDocument/2006/relationships/image" Target="../media/image209.jpg"/><Relationship Id="rId1" Type="http://schemas.openxmlformats.org/officeDocument/2006/relationships/slideLayout" Target="../slideLayouts/slideLayout13.xml"/><Relationship Id="rId6" Type="http://schemas.openxmlformats.org/officeDocument/2006/relationships/image" Target="../media/image199.jpeg"/><Relationship Id="rId11" Type="http://schemas.openxmlformats.org/officeDocument/2006/relationships/image" Target="../media/image204.jpeg"/><Relationship Id="rId5" Type="http://schemas.openxmlformats.org/officeDocument/2006/relationships/image" Target="../media/image198.png"/><Relationship Id="rId15" Type="http://schemas.openxmlformats.org/officeDocument/2006/relationships/image" Target="../media/image208.png"/><Relationship Id="rId10" Type="http://schemas.openxmlformats.org/officeDocument/2006/relationships/image" Target="../media/image203.jpeg"/><Relationship Id="rId4" Type="http://schemas.openxmlformats.org/officeDocument/2006/relationships/image" Target="../media/image197.png"/><Relationship Id="rId9" Type="http://schemas.openxmlformats.org/officeDocument/2006/relationships/image" Target="../media/image202.png"/><Relationship Id="rId14" Type="http://schemas.openxmlformats.org/officeDocument/2006/relationships/image" Target="../media/image207.png"/></Relationships>
</file>

<file path=ppt/slides/_rels/slide2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1.png"/></Relationships>
</file>

<file path=ppt/slides/_rels/slide28.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notesSlide" Target="../notesSlides/notesSlide15.xml"/><Relationship Id="rId1" Type="http://schemas.openxmlformats.org/officeDocument/2006/relationships/slideLayout" Target="../slideLayouts/slideLayout57.xml"/><Relationship Id="rId4" Type="http://schemas.openxmlformats.org/officeDocument/2006/relationships/image" Target="../media/image213.png"/></Relationships>
</file>

<file path=ppt/slides/_rels/slide29.xml.rels><?xml version="1.0" encoding="UTF-8" standalone="yes"?>
<Relationships xmlns="http://schemas.openxmlformats.org/package/2006/relationships"><Relationship Id="rId3" Type="http://schemas.openxmlformats.org/officeDocument/2006/relationships/image" Target="../media/image214.jpeg"/><Relationship Id="rId2" Type="http://schemas.openxmlformats.org/officeDocument/2006/relationships/notesSlide" Target="../notesSlides/notesSlide16.xml"/><Relationship Id="rId1" Type="http://schemas.openxmlformats.org/officeDocument/2006/relationships/slideLayout" Target="../slideLayouts/slideLayout58.xml"/><Relationship Id="rId4" Type="http://schemas.openxmlformats.org/officeDocument/2006/relationships/image" Target="../media/image215.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9.jpeg"/><Relationship Id="rId18" Type="http://schemas.openxmlformats.org/officeDocument/2006/relationships/image" Target="../media/image14.png"/><Relationship Id="rId26" Type="http://schemas.openxmlformats.org/officeDocument/2006/relationships/image" Target="../media/image30.jpeg"/><Relationship Id="rId3" Type="http://schemas.openxmlformats.org/officeDocument/2006/relationships/image" Target="../media/image16.png"/><Relationship Id="rId21" Type="http://schemas.openxmlformats.org/officeDocument/2006/relationships/hyperlink" Target="http://www.infor.com/" TargetMode="External"/><Relationship Id="rId34" Type="http://schemas.openxmlformats.org/officeDocument/2006/relationships/image" Target="../media/image38.png"/><Relationship Id="rId7" Type="http://schemas.openxmlformats.org/officeDocument/2006/relationships/image" Target="../media/image20.png"/><Relationship Id="rId12" Type="http://schemas.openxmlformats.org/officeDocument/2006/relationships/image" Target="../media/image8.png"/><Relationship Id="rId17" Type="http://schemas.openxmlformats.org/officeDocument/2006/relationships/image" Target="../media/image13.gif"/><Relationship Id="rId25" Type="http://schemas.openxmlformats.org/officeDocument/2006/relationships/image" Target="../media/image29.png"/><Relationship Id="rId33" Type="http://schemas.openxmlformats.org/officeDocument/2006/relationships/image" Target="../media/image37.jpeg"/><Relationship Id="rId2" Type="http://schemas.openxmlformats.org/officeDocument/2006/relationships/image" Target="../media/image15.png"/><Relationship Id="rId16" Type="http://schemas.openxmlformats.org/officeDocument/2006/relationships/image" Target="../media/image12.gif"/><Relationship Id="rId20" Type="http://schemas.openxmlformats.org/officeDocument/2006/relationships/image" Target="../media/image25.png"/><Relationship Id="rId29"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19.png"/><Relationship Id="rId11" Type="http://schemas.openxmlformats.org/officeDocument/2006/relationships/image" Target="../media/image7.png"/><Relationship Id="rId24" Type="http://schemas.openxmlformats.org/officeDocument/2006/relationships/image" Target="../media/image28.png"/><Relationship Id="rId32" Type="http://schemas.openxmlformats.org/officeDocument/2006/relationships/image" Target="../media/image36.png"/><Relationship Id="rId5" Type="http://schemas.openxmlformats.org/officeDocument/2006/relationships/image" Target="../media/image18.png"/><Relationship Id="rId15" Type="http://schemas.openxmlformats.org/officeDocument/2006/relationships/image" Target="../media/image11.png"/><Relationship Id="rId23" Type="http://schemas.openxmlformats.org/officeDocument/2006/relationships/image" Target="../media/image27.png"/><Relationship Id="rId28" Type="http://schemas.openxmlformats.org/officeDocument/2006/relationships/image" Target="../media/image32.png"/><Relationship Id="rId10" Type="http://schemas.openxmlformats.org/officeDocument/2006/relationships/image" Target="../media/image23.png"/><Relationship Id="rId19" Type="http://schemas.openxmlformats.org/officeDocument/2006/relationships/image" Target="../media/image24.jpeg"/><Relationship Id="rId31" Type="http://schemas.openxmlformats.org/officeDocument/2006/relationships/image" Target="../media/image35.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10.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s>
</file>

<file path=ppt/slides/_rels/slide30.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notesSlide" Target="../notesSlides/notesSlide17.xml"/><Relationship Id="rId1" Type="http://schemas.openxmlformats.org/officeDocument/2006/relationships/slideLayout" Target="../slideLayouts/slideLayout59.xml"/><Relationship Id="rId4" Type="http://schemas.openxmlformats.org/officeDocument/2006/relationships/image" Target="../media/image217.jpeg"/></Relationships>
</file>

<file path=ppt/slides/_rels/slide31.xml.rels><?xml version="1.0" encoding="UTF-8" standalone="yes"?>
<Relationships xmlns="http://schemas.openxmlformats.org/package/2006/relationships"><Relationship Id="rId3" Type="http://schemas.openxmlformats.org/officeDocument/2006/relationships/image" Target="../media/image218.jpg"/><Relationship Id="rId7" Type="http://schemas.openxmlformats.org/officeDocument/2006/relationships/image" Target="../media/image222.png"/><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image" Target="../media/image221.png"/><Relationship Id="rId5" Type="http://schemas.openxmlformats.org/officeDocument/2006/relationships/image" Target="../media/image220.jpg"/><Relationship Id="rId4" Type="http://schemas.openxmlformats.org/officeDocument/2006/relationships/image" Target="../media/image2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22.png"/><Relationship Id="rId7" Type="http://schemas.openxmlformats.org/officeDocument/2006/relationships/image" Target="../media/image226.pn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225.png"/><Relationship Id="rId5" Type="http://schemas.openxmlformats.org/officeDocument/2006/relationships/image" Target="../media/image224.jpg"/><Relationship Id="rId4" Type="http://schemas.openxmlformats.org/officeDocument/2006/relationships/image" Target="../media/image2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image" Target="../media/image229.png"/><Relationship Id="rId4" Type="http://schemas.openxmlformats.org/officeDocument/2006/relationships/image" Target="../media/image228.png"/></Relationships>
</file>

<file path=ppt/slides/_rels/slide35.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32.emf"/><Relationship Id="rId2" Type="http://schemas.openxmlformats.org/officeDocument/2006/relationships/image" Target="../media/image231.emf"/><Relationship Id="rId1" Type="http://schemas.openxmlformats.org/officeDocument/2006/relationships/slideLayout" Target="../slideLayouts/slideLayout34.xml"/><Relationship Id="rId5" Type="http://schemas.openxmlformats.org/officeDocument/2006/relationships/image" Target="../media/image234.emf"/><Relationship Id="rId4" Type="http://schemas.openxmlformats.org/officeDocument/2006/relationships/image" Target="../media/image233.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35.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image" Target="../media/image237.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image" Target="../media/image239.png"/><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1.png"/></Relationships>
</file>

<file path=ppt/slides/_rels/slide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 Type="http://schemas.openxmlformats.org/officeDocument/2006/relationships/image" Target="../media/image41.png"/><Relationship Id="rId21" Type="http://schemas.openxmlformats.org/officeDocument/2006/relationships/image" Target="../media/image59.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1" Type="http://schemas.openxmlformats.org/officeDocument/2006/relationships/slideLayout" Target="../slideLayouts/slideLayout16.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jpeg"/><Relationship Id="rId22" Type="http://schemas.openxmlformats.org/officeDocument/2006/relationships/image" Target="../media/image60.png"/><Relationship Id="rId27" Type="http://schemas.openxmlformats.org/officeDocument/2006/relationships/image" Target="../media/image65.png"/></Relationships>
</file>

<file path=ppt/slides/_rels/slide6.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tags" Target="../tags/tag17.xml"/><Relationship Id="rId7" Type="http://schemas.openxmlformats.org/officeDocument/2006/relationships/image" Target="../media/image68.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notesSlide" Target="../notesSlides/notesSlide1.xml"/><Relationship Id="rId5" Type="http://schemas.openxmlformats.org/officeDocument/2006/relationships/slideLayout" Target="../slideLayouts/slideLayout17.xml"/><Relationship Id="rId4" Type="http://schemas.openxmlformats.org/officeDocument/2006/relationships/tags" Target="../tags/tag18.xml"/><Relationship Id="rId9" Type="http://schemas.openxmlformats.org/officeDocument/2006/relationships/image" Target="../media/image70.jpeg"/></Relationships>
</file>

<file path=ppt/slides/_rels/slide7.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notesSlide" Target="../notesSlides/notesSlide2.xml"/><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slideLayout" Target="../slideLayouts/slideLayout17.xml"/><Relationship Id="rId1" Type="http://schemas.openxmlformats.org/officeDocument/2006/relationships/tags" Target="../tags/tag19.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3.png"/><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87.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492728" y="3298715"/>
            <a:ext cx="4111720" cy="373949"/>
          </a:xfrm>
          <a:prstGeom prst="rect">
            <a:avLst/>
          </a:prstGeom>
        </p:spPr>
        <p:txBody>
          <a:bodyPr/>
          <a:lstStyle/>
          <a:p>
            <a:r>
              <a:rPr lang="en-US" sz="2000" dirty="0">
                <a:latin typeface="Segoe UI Light" panose="020B0502040204020203" pitchFamily="34" charset="0"/>
                <a:cs typeface="Segoe UI Light" panose="020B0502040204020203" pitchFamily="34" charset="0"/>
              </a:rPr>
              <a:t>Microsoft Asia</a:t>
            </a:r>
            <a:br>
              <a:rPr lang="en-US" sz="2000" dirty="0">
                <a:latin typeface="Segoe UI Light" panose="020B0502040204020203" pitchFamily="34" charset="0"/>
                <a:cs typeface="Segoe UI Light" panose="020B0502040204020203" pitchFamily="34" charset="0"/>
              </a:rPr>
            </a:br>
            <a:r>
              <a:rPr lang="en-US" sz="2000" dirty="0">
                <a:latin typeface="Segoe UI Light" panose="020B0502040204020203" pitchFamily="34" charset="0"/>
                <a:cs typeface="Segoe UI Light" panose="020B0502040204020203" pitchFamily="34" charset="0"/>
              </a:rPr>
              <a:t>Datacenter/Platform </a:t>
            </a:r>
            <a:r>
              <a:rPr lang="en-US" sz="2000" dirty="0" smtClean="0">
                <a:latin typeface="Segoe UI Light" panose="020B0502040204020203" pitchFamily="34" charset="0"/>
                <a:cs typeface="Segoe UI Light" panose="020B0502040204020203" pitchFamily="34" charset="0"/>
              </a:rPr>
              <a:t>Modernization</a:t>
            </a:r>
          </a:p>
          <a:p>
            <a:r>
              <a:rPr lang="en-US" sz="2000" dirty="0" smtClean="0">
                <a:latin typeface="Segoe UI Light" panose="020B0502040204020203" pitchFamily="34" charset="0"/>
                <a:cs typeface="Segoe UI Light" panose="020B0502040204020203" pitchFamily="34" charset="0"/>
              </a:rPr>
              <a:t>Takayuki Hoshino</a:t>
            </a:r>
            <a:endParaRPr lang="en-US" sz="2000" dirty="0">
              <a:latin typeface="Segoe UI Light" panose="020B0502040204020203" pitchFamily="34" charset="0"/>
              <a:cs typeface="Segoe UI Light" panose="020B0502040204020203" pitchFamily="34" charset="0"/>
            </a:endParaRPr>
          </a:p>
        </p:txBody>
      </p:sp>
      <p:sp>
        <p:nvSpPr>
          <p:cNvPr id="2" name="Title 1"/>
          <p:cNvSpPr>
            <a:spLocks noGrp="1"/>
          </p:cNvSpPr>
          <p:nvPr>
            <p:ph type="title"/>
          </p:nvPr>
        </p:nvSpPr>
        <p:spPr>
          <a:xfrm>
            <a:off x="4492728" y="1563638"/>
            <a:ext cx="4066748" cy="857250"/>
          </a:xfrm>
        </p:spPr>
        <p:txBody>
          <a:bodyPr/>
          <a:lstStyle/>
          <a:p>
            <a:r>
              <a:rPr lang="en-US" altLang="ja-JP" dirty="0">
                <a:cs typeface="メイリオ" pitchFamily="50" charset="-128"/>
              </a:rPr>
              <a:t>Windows Azure </a:t>
            </a:r>
            <a:r>
              <a:rPr lang="en-US" altLang="ja-JP" dirty="0" err="1">
                <a:cs typeface="メイリオ" pitchFamily="50" charset="-128"/>
              </a:rPr>
              <a:t>IaaS</a:t>
            </a:r>
            <a:r>
              <a:rPr lang="en-US" altLang="ja-JP" dirty="0">
                <a:cs typeface="メイリオ" pitchFamily="50" charset="-128"/>
              </a:rPr>
              <a:t> </a:t>
            </a:r>
            <a:br>
              <a:rPr lang="en-US" altLang="ja-JP" dirty="0">
                <a:cs typeface="メイリオ" pitchFamily="50" charset="-128"/>
              </a:rPr>
            </a:br>
            <a:r>
              <a:rPr lang="en-US" altLang="ja-JP" dirty="0">
                <a:cs typeface="メイリオ" pitchFamily="50" charset="-128"/>
              </a:rPr>
              <a:t>to run SAP Business Suite and SAP HANA </a:t>
            </a:r>
            <a:br>
              <a:rPr lang="en-US" altLang="ja-JP" dirty="0">
                <a:cs typeface="メイリオ" pitchFamily="50" charset="-128"/>
              </a:rPr>
            </a:br>
            <a:endParaRPr lang="en-US" dirty="0"/>
          </a:p>
        </p:txBody>
      </p:sp>
    </p:spTree>
    <p:extLst>
      <p:ext uri="{BB962C8B-B14F-4D97-AF65-F5344CB8AC3E}">
        <p14:creationId xmlns:p14="http://schemas.microsoft.com/office/powerpoint/2010/main" val="2914421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p:cNvSpPr/>
          <p:nvPr/>
        </p:nvSpPr>
        <p:spPr>
          <a:xfrm flipH="1">
            <a:off x="254463" y="2381874"/>
            <a:ext cx="1114988" cy="946292"/>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24" dirty="0">
              <a:solidFill>
                <a:prstClr val="white"/>
              </a:solidFill>
            </a:endParaRPr>
          </a:p>
        </p:txBody>
      </p:sp>
      <p:sp>
        <p:nvSpPr>
          <p:cNvPr id="68" name="正方形/長方形 67"/>
          <p:cNvSpPr/>
          <p:nvPr/>
        </p:nvSpPr>
        <p:spPr>
          <a:xfrm flipH="1">
            <a:off x="254463" y="3553948"/>
            <a:ext cx="1114988" cy="946292"/>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24" dirty="0">
              <a:solidFill>
                <a:prstClr val="white"/>
              </a:solidFill>
            </a:endParaRPr>
          </a:p>
        </p:txBody>
      </p:sp>
      <p:sp>
        <p:nvSpPr>
          <p:cNvPr id="60" name="正方形/長方形 59"/>
          <p:cNvSpPr/>
          <p:nvPr/>
        </p:nvSpPr>
        <p:spPr>
          <a:xfrm flipH="1">
            <a:off x="254463" y="1202272"/>
            <a:ext cx="1114988" cy="946292"/>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24" dirty="0">
              <a:solidFill>
                <a:prstClr val="white"/>
              </a:solidFill>
            </a:endParaRPr>
          </a:p>
        </p:txBody>
      </p:sp>
      <p:pic>
        <p:nvPicPr>
          <p:cNvPr id="53" name="図 52"/>
          <p:cNvPicPr>
            <a:picLocks noChangeAspect="1"/>
          </p:cNvPicPr>
          <p:nvPr/>
        </p:nvPicPr>
        <p:blipFill rotWithShape="1">
          <a:blip r:embed="rId3" cstate="email">
            <a:extLst>
              <a:ext uri="{28A0092B-C50C-407E-A947-70E740481C1C}">
                <a14:useLocalDpi xmlns:a14="http://schemas.microsoft.com/office/drawing/2010/main"/>
              </a:ext>
            </a:extLst>
          </a:blip>
          <a:srcRect l="53391" t="16909" r="933" b="24573"/>
          <a:stretch/>
        </p:blipFill>
        <p:spPr>
          <a:xfrm>
            <a:off x="4704346" y="946034"/>
            <a:ext cx="4455996" cy="3805854"/>
          </a:xfrm>
          <a:prstGeom prst="rect">
            <a:avLst/>
          </a:prstGeom>
        </p:spPr>
      </p:pic>
      <p:sp>
        <p:nvSpPr>
          <p:cNvPr id="55" name="正方形/長方形 54"/>
          <p:cNvSpPr/>
          <p:nvPr/>
        </p:nvSpPr>
        <p:spPr bwMode="auto">
          <a:xfrm>
            <a:off x="4439653" y="813687"/>
            <a:ext cx="4439654" cy="4070547"/>
          </a:xfrm>
          <a:prstGeom prst="rect">
            <a:avLst/>
          </a:prstGeom>
          <a:gradFill>
            <a:gsLst>
              <a:gs pos="5000">
                <a:schemeClr val="bg1"/>
              </a:gs>
              <a:gs pos="100000">
                <a:schemeClr val="bg1">
                  <a:alpha val="0"/>
                </a:schemeClr>
              </a:gs>
            </a:gsLst>
            <a:lin ang="0" scaled="0"/>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58" name="角丸四角形 57"/>
          <p:cNvSpPr/>
          <p:nvPr/>
        </p:nvSpPr>
        <p:spPr bwMode="auto">
          <a:xfrm>
            <a:off x="5670767" y="1393153"/>
            <a:ext cx="2911616" cy="2911616"/>
          </a:xfrm>
          <a:prstGeom prst="roundRect">
            <a:avLst>
              <a:gd name="adj" fmla="val 3488"/>
            </a:avLst>
          </a:prstGeom>
          <a:solidFill>
            <a:schemeClr val="bg1">
              <a:alpha val="60000"/>
            </a:schemeClr>
          </a:solidFill>
          <a:ln w="28575">
            <a:solidFill>
              <a:schemeClr val="accent4">
                <a:lumMod val="60000"/>
                <a:lumOff val="4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pic>
        <p:nvPicPr>
          <p:cNvPr id="38" name="図 37"/>
          <p:cNvPicPr>
            <a:picLocks noChangeAspect="1"/>
          </p:cNvPicPr>
          <p:nvPr/>
        </p:nvPicPr>
        <p: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tretch>
            <a:fillRect/>
          </a:stretch>
        </p:blipFill>
        <p:spPr>
          <a:xfrm>
            <a:off x="3727249" y="2261507"/>
            <a:ext cx="2160183" cy="1174908"/>
          </a:xfrm>
          <a:prstGeom prst="rect">
            <a:avLst/>
          </a:prstGeom>
        </p:spPr>
      </p:pic>
      <p:sp>
        <p:nvSpPr>
          <p:cNvPr id="33" name="右矢印 32"/>
          <p:cNvSpPr/>
          <p:nvPr/>
        </p:nvSpPr>
        <p:spPr bwMode="auto">
          <a:xfrm rot="20408828" flipV="1">
            <a:off x="1470755" y="3698069"/>
            <a:ext cx="2276354" cy="31190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2" name="右矢印 31"/>
          <p:cNvSpPr/>
          <p:nvPr/>
        </p:nvSpPr>
        <p:spPr bwMode="auto">
          <a:xfrm>
            <a:off x="1738660" y="2693011"/>
            <a:ext cx="1889352" cy="31190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5" name="右矢印 4"/>
          <p:cNvSpPr/>
          <p:nvPr/>
        </p:nvSpPr>
        <p:spPr bwMode="auto">
          <a:xfrm rot="1191172">
            <a:off x="1470755" y="1687953"/>
            <a:ext cx="2276354" cy="31190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pic>
        <p:nvPicPr>
          <p:cNvPr id="25" name="図 2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5478" y="1202272"/>
            <a:ext cx="1419168" cy="945385"/>
          </a:xfrm>
          <a:prstGeom prst="rect">
            <a:avLst/>
          </a:prstGeom>
          <a:ln>
            <a:noFill/>
          </a:ln>
          <a:effectLst/>
        </p:spPr>
      </p:pic>
      <p:sp>
        <p:nvSpPr>
          <p:cNvPr id="4" name="正方形/長方形 3"/>
          <p:cNvSpPr/>
          <p:nvPr/>
        </p:nvSpPr>
        <p:spPr>
          <a:xfrm>
            <a:off x="264690" y="1202271"/>
            <a:ext cx="1702712" cy="499880"/>
          </a:xfrm>
          <a:prstGeom prst="rect">
            <a:avLst/>
          </a:prstGeom>
        </p:spPr>
        <p:txBody>
          <a:bodyPr wrap="square">
            <a:spAutoFit/>
          </a:bodyPr>
          <a:lstStyle/>
          <a:p>
            <a:r>
              <a:rPr lang="en-US" altLang="ja-JP" sz="1324" dirty="0">
                <a:solidFill>
                  <a:schemeClr val="bg1"/>
                </a:solidFill>
              </a:rPr>
              <a:t>Development</a:t>
            </a:r>
            <a:br>
              <a:rPr lang="en-US" altLang="ja-JP" sz="1324" dirty="0">
                <a:solidFill>
                  <a:schemeClr val="bg1"/>
                </a:solidFill>
              </a:rPr>
            </a:br>
            <a:r>
              <a:rPr lang="en-US" altLang="ja-JP" sz="1324" dirty="0">
                <a:solidFill>
                  <a:schemeClr val="bg1"/>
                </a:solidFill>
              </a:rPr>
              <a:t>and Test</a:t>
            </a:r>
            <a:endParaRPr lang="ja-JP" altLang="en-US" sz="1324" dirty="0">
              <a:solidFill>
                <a:schemeClr val="bg1"/>
              </a:solidFill>
            </a:endParaRPr>
          </a:p>
        </p:txBody>
      </p:sp>
      <p:sp>
        <p:nvSpPr>
          <p:cNvPr id="29" name="正方形/長方形 28"/>
          <p:cNvSpPr/>
          <p:nvPr/>
        </p:nvSpPr>
        <p:spPr>
          <a:xfrm>
            <a:off x="264690" y="2381874"/>
            <a:ext cx="1191819" cy="499880"/>
          </a:xfrm>
          <a:prstGeom prst="rect">
            <a:avLst/>
          </a:prstGeom>
        </p:spPr>
        <p:txBody>
          <a:bodyPr wrap="square">
            <a:spAutoFit/>
          </a:bodyPr>
          <a:lstStyle/>
          <a:p>
            <a:r>
              <a:rPr lang="en-US" altLang="zh-TW" sz="1324" dirty="0">
                <a:solidFill>
                  <a:schemeClr val="bg1"/>
                </a:solidFill>
              </a:rPr>
              <a:t>Disaster recovery</a:t>
            </a:r>
            <a:endParaRPr lang="ja-JP" altLang="en-US" sz="1324" dirty="0">
              <a:solidFill>
                <a:schemeClr val="bg1"/>
              </a:solidFill>
            </a:endParaRPr>
          </a:p>
        </p:txBody>
      </p:sp>
      <p:sp>
        <p:nvSpPr>
          <p:cNvPr id="30" name="正方形/長方形 29"/>
          <p:cNvSpPr/>
          <p:nvPr/>
        </p:nvSpPr>
        <p:spPr>
          <a:xfrm>
            <a:off x="264690" y="3553948"/>
            <a:ext cx="1191819" cy="296107"/>
          </a:xfrm>
          <a:prstGeom prst="rect">
            <a:avLst/>
          </a:prstGeom>
        </p:spPr>
        <p:txBody>
          <a:bodyPr wrap="square">
            <a:spAutoFit/>
          </a:bodyPr>
          <a:lstStyle/>
          <a:p>
            <a:r>
              <a:rPr lang="en-US" altLang="ja-JP" sz="1324" dirty="0">
                <a:solidFill>
                  <a:schemeClr val="bg1"/>
                </a:solidFill>
              </a:rPr>
              <a:t>Production</a:t>
            </a:r>
            <a:endParaRPr lang="ja-JP" altLang="en-US" sz="1324" dirty="0">
              <a:solidFill>
                <a:schemeClr val="bg1"/>
              </a:solidFill>
            </a:endParaRPr>
          </a:p>
        </p:txBody>
      </p:sp>
      <p:pic>
        <p:nvPicPr>
          <p:cNvPr id="7" name="図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49069" y="1599366"/>
            <a:ext cx="2100785" cy="505997"/>
          </a:xfrm>
          <a:prstGeom prst="rect">
            <a:avLst/>
          </a:prstGeom>
        </p:spPr>
      </p:pic>
      <p:grpSp>
        <p:nvGrpSpPr>
          <p:cNvPr id="3" name="グループ化 2"/>
          <p:cNvGrpSpPr/>
          <p:nvPr/>
        </p:nvGrpSpPr>
        <p:grpSpPr>
          <a:xfrm>
            <a:off x="4043448" y="2248811"/>
            <a:ext cx="1371427" cy="799544"/>
            <a:chOff x="5556765" y="3555831"/>
            <a:chExt cx="1865236" cy="1087436"/>
          </a:xfrm>
        </p:grpSpPr>
        <p:pic>
          <p:nvPicPr>
            <p:cNvPr id="8" name="図 7"/>
            <p:cNvPicPr>
              <a:picLocks noChangeAspect="1"/>
            </p:cNvPicPr>
            <p:nvPr/>
          </p:nvPicPr>
          <p:blipFill rotWithShape="1">
            <a:blip r:embed="rId8" cstate="email">
              <a:extLst>
                <a:ext uri="{28A0092B-C50C-407E-A947-70E740481C1C}">
                  <a14:useLocalDpi xmlns:a14="http://schemas.microsoft.com/office/drawing/2010/main"/>
                </a:ext>
              </a:extLst>
            </a:blip>
            <a:srcRect l="57272"/>
            <a:stretch/>
          </p:blipFill>
          <p:spPr>
            <a:xfrm>
              <a:off x="6724221" y="3555831"/>
              <a:ext cx="697780" cy="1087436"/>
            </a:xfrm>
            <a:prstGeom prst="rect">
              <a:avLst/>
            </a:prstGeom>
          </p:spPr>
        </p:pic>
        <p:pic>
          <p:nvPicPr>
            <p:cNvPr id="51" name="図 50"/>
            <p:cNvPicPr>
              <a:picLocks noChangeAspect="1"/>
            </p:cNvPicPr>
            <p:nvPr/>
          </p:nvPicPr>
          <p:blipFill rotWithShape="1">
            <a:blip r:embed="rId8" cstate="email">
              <a:extLst>
                <a:ext uri="{28A0092B-C50C-407E-A947-70E740481C1C}">
                  <a14:useLocalDpi xmlns:a14="http://schemas.microsoft.com/office/drawing/2010/main"/>
                </a:ext>
              </a:extLst>
            </a:blip>
            <a:srcRect l="57272"/>
            <a:stretch/>
          </p:blipFill>
          <p:spPr>
            <a:xfrm>
              <a:off x="6131904" y="3555831"/>
              <a:ext cx="697780" cy="1087436"/>
            </a:xfrm>
            <a:prstGeom prst="rect">
              <a:avLst/>
            </a:prstGeom>
          </p:spPr>
        </p:pic>
        <p:pic>
          <p:nvPicPr>
            <p:cNvPr id="52" name="図 51"/>
            <p:cNvPicPr>
              <a:picLocks noChangeAspect="1"/>
            </p:cNvPicPr>
            <p:nvPr/>
          </p:nvPicPr>
          <p:blipFill rotWithShape="1">
            <a:blip r:embed="rId8" cstate="email">
              <a:extLst>
                <a:ext uri="{28A0092B-C50C-407E-A947-70E740481C1C}">
                  <a14:useLocalDpi xmlns:a14="http://schemas.microsoft.com/office/drawing/2010/main"/>
                </a:ext>
              </a:extLst>
            </a:blip>
            <a:srcRect l="57272"/>
            <a:stretch/>
          </p:blipFill>
          <p:spPr>
            <a:xfrm>
              <a:off x="5556765" y="3555831"/>
              <a:ext cx="697780" cy="1087436"/>
            </a:xfrm>
            <a:prstGeom prst="rect">
              <a:avLst/>
            </a:prstGeom>
          </p:spPr>
        </p:pic>
      </p:grpSp>
      <p:grpSp>
        <p:nvGrpSpPr>
          <p:cNvPr id="9" name="グループ化 8"/>
          <p:cNvGrpSpPr/>
          <p:nvPr/>
        </p:nvGrpSpPr>
        <p:grpSpPr>
          <a:xfrm>
            <a:off x="5898871" y="1779873"/>
            <a:ext cx="2455408" cy="2138222"/>
            <a:chOff x="8050189" y="2691705"/>
            <a:chExt cx="3339526" cy="2908131"/>
          </a:xfrm>
        </p:grpSpPr>
        <p:pic>
          <p:nvPicPr>
            <p:cNvPr id="13" name="図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280111" y="2691705"/>
              <a:ext cx="2879683" cy="520609"/>
            </a:xfrm>
            <a:prstGeom prst="rect">
              <a:avLst/>
            </a:prstGeom>
          </p:spPr>
        </p:pic>
        <p:pic>
          <p:nvPicPr>
            <p:cNvPr id="15" name="図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50189" y="3399919"/>
              <a:ext cx="3339526" cy="521961"/>
            </a:xfrm>
            <a:prstGeom prst="rect">
              <a:avLst/>
            </a:prstGeom>
          </p:spPr>
        </p:pic>
        <p:sp>
          <p:nvSpPr>
            <p:cNvPr id="17" name="テキスト ボックス 16"/>
            <p:cNvSpPr txBox="1"/>
            <p:nvPr/>
          </p:nvSpPr>
          <p:spPr>
            <a:xfrm>
              <a:off x="9061572" y="5027311"/>
              <a:ext cx="1446174" cy="572525"/>
            </a:xfrm>
            <a:prstGeom prst="rect">
              <a:avLst/>
            </a:prstGeom>
            <a:noFill/>
          </p:spPr>
          <p:txBody>
            <a:bodyPr wrap="square" lIns="134464" tIns="107571" rIns="134464" bIns="107571" rtlCol="0">
              <a:spAutoFit/>
            </a:bodyPr>
            <a:lstStyle/>
            <a:p>
              <a:pPr>
                <a:lnSpc>
                  <a:spcPct val="90000"/>
                </a:lnSpc>
              </a:pPr>
              <a:r>
                <a:rPr kumimoji="1" lang="en-US" altLang="ja-JP" sz="1471" dirty="0">
                  <a:solidFill>
                    <a:srgbClr val="000000"/>
                  </a:solidFill>
                  <a:latin typeface="Segoe Semibold" panose="020B0702040504020203" pitchFamily="34" charset="0"/>
                </a:rPr>
                <a:t>Hyper-V</a:t>
              </a:r>
              <a:endParaRPr kumimoji="1" lang="ja-JP" altLang="en-US" sz="1471" dirty="0">
                <a:solidFill>
                  <a:srgbClr val="000000"/>
                </a:solidFill>
                <a:latin typeface="Segoe Semibold" panose="020B0702040504020203" pitchFamily="34" charset="0"/>
              </a:endParaRPr>
            </a:p>
          </p:txBody>
        </p:sp>
        <p:pic>
          <p:nvPicPr>
            <p:cNvPr id="19" name="図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290181" y="4109485"/>
              <a:ext cx="2859543" cy="730221"/>
            </a:xfrm>
            <a:prstGeom prst="rect">
              <a:avLst/>
            </a:prstGeom>
          </p:spPr>
        </p:pic>
      </p:grpSp>
      <p:sp>
        <p:nvSpPr>
          <p:cNvPr id="31" name="Title 1"/>
          <p:cNvSpPr txBox="1">
            <a:spLocks/>
          </p:cNvSpPr>
          <p:nvPr/>
        </p:nvSpPr>
        <p:spPr>
          <a:xfrm>
            <a:off x="211754" y="213792"/>
            <a:ext cx="8932246" cy="467550"/>
          </a:xfrm>
          <a:prstGeom prst="rect">
            <a:avLst/>
          </a:prstGeom>
          <a:ln>
            <a:noFill/>
          </a:ln>
        </p:spPr>
        <p:txBody>
          <a:bodyPr vert="horz" wrap="square" lIns="107533" tIns="67209" rIns="107533" bIns="67209" rtlCol="0" anchor="t">
            <a:noAutofit/>
          </a:bodyPr>
          <a:lstStyle>
            <a:lvl1pPr algn="l" defTabSz="932404" rtl="0" eaLnBrk="1" latinLnBrk="0" hangingPunct="1">
              <a:lnSpc>
                <a:spcPct val="90000"/>
              </a:lnSpc>
              <a:spcBef>
                <a:spcPct val="0"/>
              </a:spcBef>
              <a:buNone/>
              <a:defRPr lang="en-US" sz="54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ltLang="ja-JP" sz="2400" dirty="0">
                <a:solidFill>
                  <a:schemeClr val="accent1"/>
                </a:solidFill>
                <a:cs typeface="メイリオ" pitchFamily="50" charset="-128"/>
              </a:rPr>
              <a:t>Windows Azure VM/</a:t>
            </a:r>
            <a:r>
              <a:rPr lang="en-US" altLang="ja-JP" sz="2400" dirty="0" err="1">
                <a:solidFill>
                  <a:schemeClr val="accent1"/>
                </a:solidFill>
                <a:cs typeface="メイリオ" pitchFamily="50" charset="-128"/>
              </a:rPr>
              <a:t>IaaS</a:t>
            </a:r>
            <a:r>
              <a:rPr lang="en-US" altLang="ja-JP" sz="2400" dirty="0">
                <a:solidFill>
                  <a:schemeClr val="accent1"/>
                </a:solidFill>
                <a:cs typeface="メイリオ" pitchFamily="50" charset="-128"/>
              </a:rPr>
              <a:t> to run SAP Business Suite, </a:t>
            </a:r>
            <a:r>
              <a:rPr lang="en-US" altLang="ja-JP" sz="2400" dirty="0" err="1">
                <a:solidFill>
                  <a:schemeClr val="accent1"/>
                </a:solidFill>
                <a:cs typeface="メイリオ" pitchFamily="50" charset="-128"/>
              </a:rPr>
              <a:t>NetWeaver</a:t>
            </a:r>
            <a:r>
              <a:rPr lang="en-US" altLang="ja-JP" sz="2400" dirty="0">
                <a:solidFill>
                  <a:schemeClr val="accent1"/>
                </a:solidFill>
                <a:cs typeface="メイリオ" pitchFamily="50" charset="-128"/>
              </a:rPr>
              <a:t> and HANA</a:t>
            </a:r>
            <a:endParaRPr lang="ja-JP" altLang="en-US" sz="2400" dirty="0">
              <a:solidFill>
                <a:schemeClr val="accent1"/>
              </a:solidFill>
              <a:latin typeface="+mn-lt"/>
              <a:cs typeface="メイリオ" pitchFamily="50" charset="-128"/>
            </a:endParaRPr>
          </a:p>
        </p:txBody>
      </p:sp>
      <p:pic>
        <p:nvPicPr>
          <p:cNvPr id="47" name="図 46"/>
          <p:cNvPicPr>
            <a:picLocks noChangeAspect="1"/>
          </p:cNvPicPr>
          <p:nvPr/>
        </p:nvPicPr>
        <p:blipFill rotWithShape="1">
          <a:blip r:embed="rId12" cstate="email">
            <a:extLst>
              <a:ext uri="{28A0092B-C50C-407E-A947-70E740481C1C}">
                <a14:useLocalDpi xmlns:a14="http://schemas.microsoft.com/office/drawing/2010/main"/>
              </a:ext>
            </a:extLst>
          </a:blip>
          <a:srcRect l="3168" t="22097" r="15578" b="194"/>
          <a:stretch/>
        </p:blipFill>
        <p:spPr>
          <a:xfrm>
            <a:off x="1425478" y="2381874"/>
            <a:ext cx="1419168" cy="943838"/>
          </a:xfrm>
          <a:prstGeom prst="rect">
            <a:avLst/>
          </a:prstGeom>
          <a:ln>
            <a:noFill/>
          </a:ln>
          <a:effectLst/>
        </p:spPr>
      </p:pic>
      <p:pic>
        <p:nvPicPr>
          <p:cNvPr id="59" name="図 5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425477" y="3553948"/>
            <a:ext cx="1419169" cy="945932"/>
          </a:xfrm>
          <a:prstGeom prst="rect">
            <a:avLst/>
          </a:prstGeom>
          <a:ln>
            <a:noFill/>
          </a:ln>
          <a:effectLst/>
        </p:spPr>
      </p:pic>
    </p:spTree>
    <p:extLst>
      <p:ext uri="{BB962C8B-B14F-4D97-AF65-F5344CB8AC3E}">
        <p14:creationId xmlns:p14="http://schemas.microsoft.com/office/powerpoint/2010/main" val="183450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3825" y="956751"/>
            <a:ext cx="4602136" cy="3940058"/>
          </a:xfrm>
          <a:prstGeom prst="rect">
            <a:avLst/>
          </a:prstGeom>
        </p:spPr>
      </p:pic>
      <p:sp>
        <p:nvSpPr>
          <p:cNvPr id="4" name="Title 1"/>
          <p:cNvSpPr txBox="1">
            <a:spLocks/>
          </p:cNvSpPr>
          <p:nvPr/>
        </p:nvSpPr>
        <p:spPr>
          <a:xfrm>
            <a:off x="201931" y="217470"/>
            <a:ext cx="8741880" cy="532251"/>
          </a:xfrm>
          <a:prstGeom prst="rect">
            <a:avLst/>
          </a:prstGeom>
        </p:spPr>
        <p:txBody>
          <a:bodyPr vert="horz" wrap="square" lIns="107533" tIns="67209" rIns="107533" bIns="67209" rtlCol="0" anchor="t">
            <a:noAutofit/>
          </a:bodyPr>
          <a:lstStyle>
            <a:lvl1pPr algn="l" defTabSz="93240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ltLang="ja-JP" sz="2647" dirty="0">
                <a:solidFill>
                  <a:schemeClr val="accent1"/>
                </a:solidFill>
                <a:latin typeface="+mn-lt"/>
                <a:cs typeface="メイリオ" pitchFamily="50" charset="-128"/>
              </a:rPr>
              <a:t>Windows Azure Pricing Calculator – Full Calculator</a:t>
            </a:r>
          </a:p>
        </p:txBody>
      </p:sp>
      <p:sp>
        <p:nvSpPr>
          <p:cNvPr id="5" name="Rectangle 4"/>
          <p:cNvSpPr/>
          <p:nvPr/>
        </p:nvSpPr>
        <p:spPr>
          <a:xfrm>
            <a:off x="1675386" y="612241"/>
            <a:ext cx="6549604" cy="296107"/>
          </a:xfrm>
          <a:prstGeom prst="rect">
            <a:avLst/>
          </a:prstGeom>
        </p:spPr>
        <p:txBody>
          <a:bodyPr wrap="square">
            <a:spAutoFit/>
          </a:bodyPr>
          <a:lstStyle/>
          <a:p>
            <a:r>
              <a:rPr lang="en-US" sz="1324" dirty="0"/>
              <a:t>http://www.windowsazure.com/en-us/pricing/calculator/?scenario=full</a:t>
            </a:r>
          </a:p>
        </p:txBody>
      </p:sp>
    </p:spTree>
    <p:extLst>
      <p:ext uri="{BB962C8B-B14F-4D97-AF65-F5344CB8AC3E}">
        <p14:creationId xmlns:p14="http://schemas.microsoft.com/office/powerpoint/2010/main" val="87970033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52096" y="675802"/>
            <a:ext cx="5763904" cy="1033836"/>
          </a:xfrm>
        </p:spPr>
        <p:txBody>
          <a:bodyPr/>
          <a:lstStyle/>
          <a:p>
            <a:r>
              <a:rPr lang="en-US" sz="2400" dirty="0">
                <a:solidFill>
                  <a:schemeClr val="accent1"/>
                </a:solidFill>
              </a:rPr>
              <a:t>Principle of a 2-tier SAP or SAP DBMS VM</a:t>
            </a:r>
          </a:p>
        </p:txBody>
      </p:sp>
      <p:sp>
        <p:nvSpPr>
          <p:cNvPr id="2" name="Title 1"/>
          <p:cNvSpPr>
            <a:spLocks noGrp="1"/>
          </p:cNvSpPr>
          <p:nvPr>
            <p:ph type="title" idx="4294967295"/>
          </p:nvPr>
        </p:nvSpPr>
        <p:spPr>
          <a:xfrm>
            <a:off x="1397790" y="247238"/>
            <a:ext cx="6272514" cy="428564"/>
          </a:xfrm>
          <a:prstGeom prst="rect">
            <a:avLst/>
          </a:prstGeom>
        </p:spPr>
        <p:txBody>
          <a:bodyPr/>
          <a:lstStyle/>
          <a:p>
            <a:pPr algn="l"/>
            <a:r>
              <a:rPr lang="en-US" dirty="0" smtClean="0">
                <a:solidFill>
                  <a:schemeClr val="accent1"/>
                </a:solidFill>
              </a:rPr>
              <a:t>Basic Deployment structure</a:t>
            </a:r>
            <a:endParaRPr lang="en-US" dirty="0">
              <a:solidFill>
                <a:schemeClr val="accent1"/>
              </a:solidFill>
            </a:endParaRPr>
          </a:p>
        </p:txBody>
      </p:sp>
      <p:pic>
        <p:nvPicPr>
          <p:cNvPr id="4" name="Picture 3"/>
          <p:cNvPicPr>
            <a:picLocks noChangeAspect="1"/>
          </p:cNvPicPr>
          <p:nvPr/>
        </p:nvPicPr>
        <p:blipFill>
          <a:blip r:embed="rId2"/>
          <a:stretch>
            <a:fillRect/>
          </a:stretch>
        </p:blipFill>
        <p:spPr>
          <a:xfrm>
            <a:off x="2305792" y="1581670"/>
            <a:ext cx="4456511" cy="3335241"/>
          </a:xfrm>
          <a:prstGeom prst="rect">
            <a:avLst/>
          </a:prstGeom>
        </p:spPr>
      </p:pic>
    </p:spTree>
    <p:extLst>
      <p:ext uri="{BB962C8B-B14F-4D97-AF65-F5344CB8AC3E}">
        <p14:creationId xmlns:p14="http://schemas.microsoft.com/office/powerpoint/2010/main" val="619254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bwMode="auto">
          <a:xfrm>
            <a:off x="318408" y="1112854"/>
            <a:ext cx="5625193" cy="3957168"/>
          </a:xfrm>
          <a:prstGeom prst="roundRect">
            <a:avLst/>
          </a:prstGeom>
          <a:solidFill>
            <a:schemeClr val="tx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defTabSz="699354" fontAlgn="base">
              <a:spcBef>
                <a:spcPct val="0"/>
              </a:spcBef>
              <a:spcAft>
                <a:spcPct val="0"/>
              </a:spcAft>
            </a:pPr>
            <a:r>
              <a:rPr lang="en-US" sz="1500" dirty="0">
                <a:gradFill>
                  <a:gsLst>
                    <a:gs pos="0">
                      <a:srgbClr val="FFFFFF"/>
                    </a:gs>
                    <a:gs pos="100000">
                      <a:srgbClr val="FFFFFF"/>
                    </a:gs>
                  </a:gsLst>
                  <a:lin ang="5400000" scaled="0"/>
                </a:gradFill>
              </a:rPr>
              <a:t>Customer’s datacenter</a:t>
            </a: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r>
              <a:rPr lang="en-US" altLang="ja-JP" sz="1500" dirty="0">
                <a:gradFill>
                  <a:gsLst>
                    <a:gs pos="0">
                      <a:srgbClr val="FFFFFF"/>
                    </a:gs>
                    <a:gs pos="100000">
                      <a:srgbClr val="FFFFFF"/>
                    </a:gs>
                  </a:gsLst>
                  <a:lin ang="5400000" scaled="0"/>
                </a:gradFill>
              </a:rPr>
              <a:t/>
            </a:r>
            <a:br>
              <a:rPr lang="en-US" altLang="ja-JP" sz="1500" dirty="0">
                <a:gradFill>
                  <a:gsLst>
                    <a:gs pos="0">
                      <a:srgbClr val="FFFFFF"/>
                    </a:gs>
                    <a:gs pos="100000">
                      <a:srgbClr val="FFFFFF"/>
                    </a:gs>
                  </a:gsLst>
                  <a:lin ang="5400000" scaled="0"/>
                </a:gradFill>
              </a:rPr>
            </a:br>
            <a:endParaRPr lang="en-US" sz="1500" dirty="0">
              <a:gradFill>
                <a:gsLst>
                  <a:gs pos="0">
                    <a:srgbClr val="FFFFFF"/>
                  </a:gs>
                  <a:gs pos="100000">
                    <a:srgbClr val="FFFFFF"/>
                  </a:gs>
                </a:gsLst>
                <a:lin ang="5400000" scaled="0"/>
              </a:gradFill>
            </a:endParaRPr>
          </a:p>
        </p:txBody>
      </p:sp>
      <p:sp>
        <p:nvSpPr>
          <p:cNvPr id="60" name="Rounded Rectangle 59"/>
          <p:cNvSpPr/>
          <p:nvPr/>
        </p:nvSpPr>
        <p:spPr bwMode="auto">
          <a:xfrm>
            <a:off x="440740" y="3156682"/>
            <a:ext cx="1845260" cy="1653443"/>
          </a:xfrm>
          <a:prstGeom prst="round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40" name="Rectangle 39"/>
          <p:cNvSpPr/>
          <p:nvPr/>
        </p:nvSpPr>
        <p:spPr bwMode="auto">
          <a:xfrm>
            <a:off x="5943600" y="2979964"/>
            <a:ext cx="1069522" cy="1037777"/>
          </a:xfrm>
          <a:prstGeom prst="rect">
            <a:avLst/>
          </a:prstGeom>
          <a:solidFill>
            <a:schemeClr val="accent2">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endParaRPr lang="en-US" sz="1500" dirty="0">
              <a:gradFill>
                <a:gsLst>
                  <a:gs pos="0">
                    <a:srgbClr val="FFFFFF"/>
                  </a:gs>
                  <a:gs pos="100000">
                    <a:srgbClr val="FFFFFF"/>
                  </a:gs>
                </a:gsLst>
                <a:lin ang="5400000" scaled="0"/>
              </a:gradFill>
            </a:endParaRPr>
          </a:p>
        </p:txBody>
      </p:sp>
      <p:sp>
        <p:nvSpPr>
          <p:cNvPr id="38" name="Cloud Callout 37"/>
          <p:cNvSpPr/>
          <p:nvPr/>
        </p:nvSpPr>
        <p:spPr bwMode="auto">
          <a:xfrm>
            <a:off x="6776234" y="1112854"/>
            <a:ext cx="2178518" cy="3957168"/>
          </a:xfrm>
          <a:prstGeom prst="cloudCallout">
            <a:avLst>
              <a:gd name="adj1" fmla="val -9916"/>
              <a:gd name="adj2" fmla="val 15516"/>
            </a:avLst>
          </a:prstGeom>
          <a:solidFill>
            <a:schemeClr val="accent4">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endParaRPr lang="en-US" sz="1500" dirty="0">
              <a:gradFill>
                <a:gsLst>
                  <a:gs pos="0">
                    <a:srgbClr val="FFFFFF"/>
                  </a:gs>
                  <a:gs pos="100000">
                    <a:srgbClr val="FFFFFF"/>
                  </a:gs>
                </a:gsLst>
                <a:lin ang="5400000" scaled="0"/>
              </a:gradFill>
            </a:endParaRPr>
          </a:p>
        </p:txBody>
      </p:sp>
      <p:pic>
        <p:nvPicPr>
          <p:cNvPr id="8"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5293" y="3244319"/>
            <a:ext cx="427907" cy="664475"/>
          </a:xfrm>
          <a:prstGeom prst="rect">
            <a:avLst/>
          </a:prstGeom>
        </p:spPr>
      </p:pic>
      <p:pic>
        <p:nvPicPr>
          <p:cNvPr id="9"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42683" y="3244319"/>
            <a:ext cx="427907" cy="664475"/>
          </a:xfrm>
          <a:prstGeom prst="rect">
            <a:avLst/>
          </a:prstGeom>
        </p:spPr>
      </p:pic>
      <p:sp>
        <p:nvSpPr>
          <p:cNvPr id="18" name="正方形/長方形 72"/>
          <p:cNvSpPr/>
          <p:nvPr/>
        </p:nvSpPr>
        <p:spPr>
          <a:xfrm>
            <a:off x="440741" y="3953169"/>
            <a:ext cx="1937233" cy="567463"/>
          </a:xfrm>
          <a:prstGeom prst="rect">
            <a:avLst/>
          </a:prstGeom>
        </p:spPr>
        <p:txBody>
          <a:bodyPr wrap="square">
            <a:spAutoFit/>
          </a:bodyPr>
          <a:lstStyle/>
          <a:p>
            <a:pPr algn="ctr" defTabSz="685527"/>
            <a:r>
              <a:rPr lang="en-US" altLang="ja-JP" sz="1029" dirty="0">
                <a:solidFill>
                  <a:schemeClr val="bg1"/>
                </a:solidFill>
              </a:rPr>
              <a:t>SAP ECC 6.0 on </a:t>
            </a:r>
          </a:p>
          <a:p>
            <a:pPr algn="ctr" defTabSz="685527"/>
            <a:r>
              <a:rPr lang="en-US" altLang="ja-JP" sz="1029" dirty="0">
                <a:solidFill>
                  <a:schemeClr val="bg1"/>
                </a:solidFill>
              </a:rPr>
              <a:t>Windows Server 2008</a:t>
            </a:r>
          </a:p>
          <a:p>
            <a:pPr algn="ctr" defTabSz="685527"/>
            <a:r>
              <a:rPr lang="en-US" altLang="ja-JP" sz="1029" dirty="0">
                <a:solidFill>
                  <a:schemeClr val="bg1"/>
                </a:solidFill>
              </a:rPr>
              <a:t>Oracle Database</a:t>
            </a:r>
          </a:p>
        </p:txBody>
      </p:sp>
      <p:sp>
        <p:nvSpPr>
          <p:cNvPr id="21" name="TextBox 20"/>
          <p:cNvSpPr txBox="1"/>
          <p:nvPr/>
        </p:nvSpPr>
        <p:spPr>
          <a:xfrm>
            <a:off x="1622755" y="3091528"/>
            <a:ext cx="2382561" cy="553998"/>
          </a:xfrm>
          <a:prstGeom prst="rect">
            <a:avLst/>
          </a:prstGeom>
          <a:noFill/>
        </p:spPr>
        <p:txBody>
          <a:bodyPr wrap="square" lIns="137160" tIns="109728" rIns="137160" bIns="109728" rtlCol="0">
            <a:spAutoFit/>
          </a:bodyPr>
          <a:lstStyle/>
          <a:p>
            <a:pPr algn="ctr">
              <a:lnSpc>
                <a:spcPct val="90000"/>
              </a:lnSpc>
            </a:pPr>
            <a:r>
              <a:rPr lang="en-US" altLang="ja-JP" sz="1200" dirty="0">
                <a:solidFill>
                  <a:schemeClr val="bg1"/>
                </a:solidFill>
              </a:rPr>
              <a:t>System </a:t>
            </a:r>
            <a:br>
              <a:rPr lang="en-US" altLang="ja-JP" sz="1200" dirty="0">
                <a:solidFill>
                  <a:schemeClr val="bg1"/>
                </a:solidFill>
              </a:rPr>
            </a:br>
            <a:r>
              <a:rPr lang="en-US" altLang="ja-JP" sz="1200" dirty="0">
                <a:solidFill>
                  <a:schemeClr val="bg1"/>
                </a:solidFill>
              </a:rPr>
              <a:t>Copy </a:t>
            </a:r>
            <a:endParaRPr lang="en-US" sz="1200" dirty="0">
              <a:solidFill>
                <a:schemeClr val="bg1"/>
              </a:solidFill>
            </a:endParaRPr>
          </a:p>
        </p:txBody>
      </p:sp>
      <p:grpSp>
        <p:nvGrpSpPr>
          <p:cNvPr id="72" name="Group 71"/>
          <p:cNvGrpSpPr/>
          <p:nvPr/>
        </p:nvGrpSpPr>
        <p:grpSpPr>
          <a:xfrm>
            <a:off x="3231510" y="3146886"/>
            <a:ext cx="2525102" cy="1825696"/>
            <a:chOff x="4308680" y="4195848"/>
            <a:chExt cx="3366802" cy="2434261"/>
          </a:xfrm>
        </p:grpSpPr>
        <p:sp>
          <p:nvSpPr>
            <p:cNvPr id="61" name="Rounded Rectangle 60"/>
            <p:cNvSpPr/>
            <p:nvPr/>
          </p:nvSpPr>
          <p:spPr bwMode="auto">
            <a:xfrm>
              <a:off x="4308680" y="4195848"/>
              <a:ext cx="3366802" cy="2434261"/>
            </a:xfrm>
            <a:prstGeom prst="roundRect">
              <a:avLst/>
            </a:prstGeom>
            <a:solidFill>
              <a:schemeClr val="accent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endParaRPr lang="en-US" sz="1500" dirty="0">
                <a:gradFill>
                  <a:gsLst>
                    <a:gs pos="0">
                      <a:srgbClr val="FFFFFF"/>
                    </a:gs>
                    <a:gs pos="100000">
                      <a:srgbClr val="FFFFFF"/>
                    </a:gs>
                  </a:gsLst>
                  <a:lin ang="5400000" scaled="0"/>
                </a:gradFill>
              </a:endParaRPr>
            </a:p>
          </p:txBody>
        </p:sp>
        <p:pic>
          <p:nvPicPr>
            <p:cNvPr id="11" name="図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3559" y="4338459"/>
              <a:ext cx="553212" cy="885966"/>
            </a:xfrm>
            <a:prstGeom prst="rect">
              <a:avLst/>
            </a:prstGeom>
          </p:spPr>
        </p:pic>
        <p:pic>
          <p:nvPicPr>
            <p:cNvPr id="17" name="図 10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2617" y="4338459"/>
              <a:ext cx="553212" cy="885966"/>
            </a:xfrm>
            <a:prstGeom prst="rect">
              <a:avLst/>
            </a:prstGeom>
          </p:spPr>
        </p:pic>
        <p:sp>
          <p:nvSpPr>
            <p:cNvPr id="20" name="正方形/長方形 95"/>
            <p:cNvSpPr/>
            <p:nvPr/>
          </p:nvSpPr>
          <p:spPr>
            <a:xfrm>
              <a:off x="4384165" y="5232791"/>
              <a:ext cx="2730611" cy="967787"/>
            </a:xfrm>
            <a:prstGeom prst="rect">
              <a:avLst/>
            </a:prstGeom>
          </p:spPr>
          <p:txBody>
            <a:bodyPr wrap="square">
              <a:spAutoFit/>
            </a:bodyPr>
            <a:lstStyle/>
            <a:p>
              <a:pPr algn="ctr" defTabSz="685527"/>
              <a:r>
                <a:rPr lang="en-US" altLang="ja-JP" sz="1029" dirty="0">
                  <a:solidFill>
                    <a:schemeClr val="bg1"/>
                  </a:solidFill>
                </a:rPr>
                <a:t>SAP ECC 6.0 on</a:t>
              </a:r>
            </a:p>
            <a:p>
              <a:pPr algn="ctr" defTabSz="685527"/>
              <a:r>
                <a:rPr lang="en-US" altLang="ja-JP" sz="1029" dirty="0">
                  <a:solidFill>
                    <a:schemeClr val="bg1"/>
                  </a:solidFill>
                </a:rPr>
                <a:t>Windows Server 2012</a:t>
              </a:r>
            </a:p>
            <a:p>
              <a:pPr algn="ctr" defTabSz="685527"/>
              <a:r>
                <a:rPr lang="en-US" altLang="ja-JP" sz="1029" dirty="0">
                  <a:solidFill>
                    <a:schemeClr val="bg1"/>
                  </a:solidFill>
                </a:rPr>
                <a:t>SQL Server 2012</a:t>
              </a:r>
              <a:br>
                <a:rPr lang="en-US" altLang="ja-JP" sz="1029" dirty="0">
                  <a:solidFill>
                    <a:schemeClr val="bg1"/>
                  </a:solidFill>
                </a:rPr>
              </a:br>
              <a:r>
                <a:rPr lang="en-US" altLang="ja-JP" sz="1029" dirty="0">
                  <a:solidFill>
                    <a:schemeClr val="bg1"/>
                  </a:solidFill>
                </a:rPr>
                <a:t>on Hyper-V (On-premises)</a:t>
              </a:r>
            </a:p>
          </p:txBody>
        </p:sp>
        <p:sp>
          <p:nvSpPr>
            <p:cNvPr id="22" name="Rectangle 21"/>
            <p:cNvSpPr/>
            <p:nvPr/>
          </p:nvSpPr>
          <p:spPr bwMode="auto">
            <a:xfrm>
              <a:off x="6389912" y="4625953"/>
              <a:ext cx="635962" cy="273836"/>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r>
                <a:rPr lang="en-US" sz="1050" dirty="0">
                  <a:gradFill>
                    <a:gsLst>
                      <a:gs pos="0">
                        <a:srgbClr val="FFFFFF"/>
                      </a:gs>
                      <a:gs pos="100000">
                        <a:srgbClr val="FFFFFF"/>
                      </a:gs>
                    </a:gsLst>
                    <a:lin ang="5400000" scaled="0"/>
                  </a:gradFill>
                </a:rPr>
                <a:t>VHD</a:t>
              </a:r>
            </a:p>
          </p:txBody>
        </p:sp>
        <p:sp>
          <p:nvSpPr>
            <p:cNvPr id="23" name="Rectangle 22"/>
            <p:cNvSpPr/>
            <p:nvPr/>
          </p:nvSpPr>
          <p:spPr bwMode="auto">
            <a:xfrm>
              <a:off x="6542312" y="4778353"/>
              <a:ext cx="635962" cy="273836"/>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r>
                <a:rPr lang="en-US" sz="1050" dirty="0">
                  <a:gradFill>
                    <a:gsLst>
                      <a:gs pos="0">
                        <a:srgbClr val="FFFFFF"/>
                      </a:gs>
                      <a:gs pos="100000">
                        <a:srgbClr val="FFFFFF"/>
                      </a:gs>
                    </a:gsLst>
                    <a:lin ang="5400000" scaled="0"/>
                  </a:gradFill>
                </a:rPr>
                <a:t>VHD</a:t>
              </a:r>
            </a:p>
          </p:txBody>
        </p:sp>
        <p:sp>
          <p:nvSpPr>
            <p:cNvPr id="24" name="Rectangle 23"/>
            <p:cNvSpPr/>
            <p:nvPr/>
          </p:nvSpPr>
          <p:spPr bwMode="auto">
            <a:xfrm>
              <a:off x="6694712" y="4930753"/>
              <a:ext cx="635962" cy="273836"/>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r>
                <a:rPr lang="en-US" sz="1050" dirty="0">
                  <a:gradFill>
                    <a:gsLst>
                      <a:gs pos="0">
                        <a:srgbClr val="FFFFFF"/>
                      </a:gs>
                      <a:gs pos="100000">
                        <a:srgbClr val="FFFFFF"/>
                      </a:gs>
                    </a:gsLst>
                    <a:lin ang="5400000" scaled="0"/>
                  </a:gradFill>
                </a:rPr>
                <a:t>VHD</a:t>
              </a:r>
            </a:p>
          </p:txBody>
        </p:sp>
        <p:sp>
          <p:nvSpPr>
            <p:cNvPr id="25" name="Rectangle 24"/>
            <p:cNvSpPr/>
            <p:nvPr/>
          </p:nvSpPr>
          <p:spPr bwMode="auto">
            <a:xfrm>
              <a:off x="6847112" y="5083153"/>
              <a:ext cx="635962" cy="273836"/>
            </a:xfrm>
            <a:prstGeom prst="rect">
              <a:avLst/>
            </a:prstGeom>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r>
                <a:rPr lang="en-US" sz="1050" dirty="0">
                  <a:gradFill>
                    <a:gsLst>
                      <a:gs pos="0">
                        <a:srgbClr val="FFFFFF"/>
                      </a:gs>
                      <a:gs pos="100000">
                        <a:srgbClr val="FFFFFF"/>
                      </a:gs>
                    </a:gsLst>
                    <a:lin ang="5400000" scaled="0"/>
                  </a:gradFill>
                </a:rPr>
                <a:t>VHD</a:t>
              </a:r>
            </a:p>
          </p:txBody>
        </p:sp>
      </p:grpSp>
      <p:sp>
        <p:nvSpPr>
          <p:cNvPr id="26" name="右矢印 82"/>
          <p:cNvSpPr/>
          <p:nvPr/>
        </p:nvSpPr>
        <p:spPr bwMode="auto">
          <a:xfrm flipV="1">
            <a:off x="5649394" y="3473945"/>
            <a:ext cx="1646735" cy="389506"/>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7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7" name="TextBox 26"/>
          <p:cNvSpPr txBox="1"/>
          <p:nvPr/>
        </p:nvSpPr>
        <p:spPr>
          <a:xfrm>
            <a:off x="5309120" y="4002365"/>
            <a:ext cx="2382561" cy="553998"/>
          </a:xfrm>
          <a:prstGeom prst="rect">
            <a:avLst/>
          </a:prstGeom>
          <a:noFill/>
        </p:spPr>
        <p:txBody>
          <a:bodyPr wrap="square" lIns="137160" tIns="109728" rIns="137160" bIns="109728" rtlCol="0">
            <a:spAutoFit/>
          </a:bodyPr>
          <a:lstStyle/>
          <a:p>
            <a:pPr algn="ctr">
              <a:lnSpc>
                <a:spcPct val="90000"/>
              </a:lnSpc>
            </a:pPr>
            <a:r>
              <a:rPr lang="en-US" altLang="ja-JP" sz="1200" dirty="0">
                <a:gradFill>
                  <a:gsLst>
                    <a:gs pos="2917">
                      <a:schemeClr val="tx1"/>
                    </a:gs>
                    <a:gs pos="30000">
                      <a:schemeClr val="tx1"/>
                    </a:gs>
                  </a:gsLst>
                  <a:lin ang="5400000" scaled="0"/>
                </a:gradFill>
              </a:rPr>
              <a:t>VHD file</a:t>
            </a:r>
            <a:br>
              <a:rPr lang="en-US" altLang="ja-JP" sz="1200" dirty="0">
                <a:gradFill>
                  <a:gsLst>
                    <a:gs pos="2917">
                      <a:schemeClr val="tx1"/>
                    </a:gs>
                    <a:gs pos="30000">
                      <a:schemeClr val="tx1"/>
                    </a:gs>
                  </a:gsLst>
                  <a:lin ang="5400000" scaled="0"/>
                </a:gradFill>
              </a:rPr>
            </a:br>
            <a:r>
              <a:rPr lang="en-US" altLang="ja-JP" sz="1200" dirty="0">
                <a:gradFill>
                  <a:gsLst>
                    <a:gs pos="2917">
                      <a:schemeClr val="tx1"/>
                    </a:gs>
                    <a:gs pos="30000">
                      <a:schemeClr val="tx1"/>
                    </a:gs>
                  </a:gsLst>
                  <a:lin ang="5400000" scaled="0"/>
                </a:gradFill>
              </a:rPr>
              <a:t>Upload</a:t>
            </a:r>
            <a:endParaRPr lang="en-US" sz="1200" dirty="0">
              <a:gradFill>
                <a:gsLst>
                  <a:gs pos="2917">
                    <a:schemeClr val="tx1"/>
                  </a:gs>
                  <a:gs pos="30000">
                    <a:schemeClr val="tx1"/>
                  </a:gs>
                </a:gsLst>
                <a:lin ang="5400000" scaled="0"/>
              </a:gradFill>
            </a:endParaRPr>
          </a:p>
        </p:txBody>
      </p:sp>
      <p:grpSp>
        <p:nvGrpSpPr>
          <p:cNvPr id="73" name="Group 72"/>
          <p:cNvGrpSpPr/>
          <p:nvPr/>
        </p:nvGrpSpPr>
        <p:grpSpPr>
          <a:xfrm>
            <a:off x="6900269" y="2865581"/>
            <a:ext cx="2047958" cy="1575404"/>
            <a:chOff x="9033092" y="3820773"/>
            <a:chExt cx="2730611" cy="2100538"/>
          </a:xfrm>
        </p:grpSpPr>
        <p:pic>
          <p:nvPicPr>
            <p:cNvPr id="46" name="図 104"/>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963919" y="4670473"/>
              <a:ext cx="715206" cy="547672"/>
            </a:xfrm>
            <a:prstGeom prst="rect">
              <a:avLst/>
            </a:prstGeom>
          </p:spPr>
        </p:pic>
        <p:pic>
          <p:nvPicPr>
            <p:cNvPr id="14" name="図 104"/>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963919" y="4254269"/>
              <a:ext cx="715206" cy="547672"/>
            </a:xfrm>
            <a:prstGeom prst="rect">
              <a:avLst/>
            </a:prstGeom>
          </p:spPr>
        </p:pic>
        <p:pic>
          <p:nvPicPr>
            <p:cNvPr id="15" name="図 104"/>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963919" y="3820773"/>
              <a:ext cx="715206" cy="547672"/>
            </a:xfrm>
            <a:prstGeom prst="rect">
              <a:avLst/>
            </a:prstGeom>
          </p:spPr>
        </p:pic>
        <p:sp>
          <p:nvSpPr>
            <p:cNvPr id="29" name="正方形/長方形 95"/>
            <p:cNvSpPr/>
            <p:nvPr/>
          </p:nvSpPr>
          <p:spPr>
            <a:xfrm>
              <a:off x="9033092" y="5164694"/>
              <a:ext cx="2730611" cy="756617"/>
            </a:xfrm>
            <a:prstGeom prst="rect">
              <a:avLst/>
            </a:prstGeom>
          </p:spPr>
          <p:txBody>
            <a:bodyPr wrap="square">
              <a:spAutoFit/>
            </a:bodyPr>
            <a:lstStyle/>
            <a:p>
              <a:pPr algn="ctr" defTabSz="685527"/>
              <a:r>
                <a:rPr lang="en-US" altLang="ja-JP" sz="1029" dirty="0">
                  <a:solidFill>
                    <a:srgbClr val="505050"/>
                  </a:solidFill>
                </a:rPr>
                <a:t>SAP ECC 6.0 on</a:t>
              </a:r>
            </a:p>
            <a:p>
              <a:pPr algn="ctr" defTabSz="685527"/>
              <a:r>
                <a:rPr lang="en-US" altLang="ja-JP" sz="1029" dirty="0">
                  <a:solidFill>
                    <a:srgbClr val="505050"/>
                  </a:solidFill>
                </a:rPr>
                <a:t>Windows Server 2012</a:t>
              </a:r>
            </a:p>
            <a:p>
              <a:pPr algn="ctr" defTabSz="685527"/>
              <a:r>
                <a:rPr lang="en-US" altLang="ja-JP" sz="1029" dirty="0">
                  <a:solidFill>
                    <a:srgbClr val="505050"/>
                  </a:solidFill>
                </a:rPr>
                <a:t>SQL Server 2012</a:t>
              </a:r>
            </a:p>
          </p:txBody>
        </p:sp>
      </p:grpSp>
      <p:grpSp>
        <p:nvGrpSpPr>
          <p:cNvPr id="75" name="Group 74"/>
          <p:cNvGrpSpPr/>
          <p:nvPr/>
        </p:nvGrpSpPr>
        <p:grpSpPr>
          <a:xfrm>
            <a:off x="3329559" y="1398689"/>
            <a:ext cx="2237015" cy="1363757"/>
            <a:chOff x="4439412" y="1864918"/>
            <a:chExt cx="2982686" cy="1818343"/>
          </a:xfrm>
        </p:grpSpPr>
        <p:sp>
          <p:nvSpPr>
            <p:cNvPr id="41" name="Oval 40"/>
            <p:cNvSpPr/>
            <p:nvPr/>
          </p:nvSpPr>
          <p:spPr bwMode="auto">
            <a:xfrm>
              <a:off x="4439412" y="1864918"/>
              <a:ext cx="2982686" cy="1818343"/>
            </a:xfrm>
            <a:prstGeom prst="ellipse">
              <a:avLst/>
            </a:prstGeom>
            <a:solidFill>
              <a:srgbClr val="7030A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endParaRPr lang="en-US" sz="1500" dirty="0">
                <a:gradFill>
                  <a:gsLst>
                    <a:gs pos="0">
                      <a:srgbClr val="FFFFFF"/>
                    </a:gs>
                    <a:gs pos="100000">
                      <a:srgbClr val="FFFFFF"/>
                    </a:gs>
                  </a:gsLst>
                  <a:lin ang="5400000" scaled="0"/>
                </a:gradFill>
              </a:endParaRPr>
            </a:p>
          </p:txBody>
        </p:sp>
        <p:pic>
          <p:nvPicPr>
            <p:cNvPr id="30"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2664" y="2834756"/>
              <a:ext cx="323683" cy="551204"/>
            </a:xfrm>
            <a:prstGeom prst="rect">
              <a:avLst/>
            </a:prstGeom>
          </p:spPr>
        </p:pic>
        <p:pic>
          <p:nvPicPr>
            <p:cNvPr id="31"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2168" y="2883389"/>
              <a:ext cx="323683" cy="551204"/>
            </a:xfrm>
            <a:prstGeom prst="rect">
              <a:avLst/>
            </a:prstGeom>
          </p:spPr>
        </p:pic>
        <p:pic>
          <p:nvPicPr>
            <p:cNvPr id="32"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3128" y="2377505"/>
              <a:ext cx="323683" cy="551204"/>
            </a:xfrm>
            <a:prstGeom prst="rect">
              <a:avLst/>
            </a:prstGeom>
          </p:spPr>
        </p:pic>
        <p:pic>
          <p:nvPicPr>
            <p:cNvPr id="33"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62632" y="2426138"/>
              <a:ext cx="323683" cy="551204"/>
            </a:xfrm>
            <a:prstGeom prst="rect">
              <a:avLst/>
            </a:prstGeom>
          </p:spPr>
        </p:pic>
        <p:pic>
          <p:nvPicPr>
            <p:cNvPr id="34"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349" y="2824815"/>
              <a:ext cx="323683" cy="551204"/>
            </a:xfrm>
            <a:prstGeom prst="rect">
              <a:avLst/>
            </a:prstGeom>
          </p:spPr>
        </p:pic>
        <p:pic>
          <p:nvPicPr>
            <p:cNvPr id="35"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7853" y="2873448"/>
              <a:ext cx="323683" cy="551204"/>
            </a:xfrm>
            <a:prstGeom prst="rect">
              <a:avLst/>
            </a:prstGeom>
          </p:spPr>
        </p:pic>
        <p:sp>
          <p:nvSpPr>
            <p:cNvPr id="36" name="TextBox 35"/>
            <p:cNvSpPr txBox="1"/>
            <p:nvPr/>
          </p:nvSpPr>
          <p:spPr>
            <a:xfrm>
              <a:off x="4733327" y="1864918"/>
              <a:ext cx="2365990" cy="544764"/>
            </a:xfrm>
            <a:prstGeom prst="rect">
              <a:avLst/>
            </a:prstGeom>
            <a:noFill/>
          </p:spPr>
          <p:txBody>
            <a:bodyPr wrap="square" lIns="137160" tIns="109728" rIns="137160" bIns="109728" rtlCol="0">
              <a:spAutoFit/>
            </a:bodyPr>
            <a:lstStyle/>
            <a:p>
              <a:pPr algn="ctr">
                <a:lnSpc>
                  <a:spcPct val="90000"/>
                </a:lnSpc>
              </a:pPr>
              <a:r>
                <a:rPr lang="en-US" altLang="ja-JP" sz="1350" dirty="0">
                  <a:solidFill>
                    <a:schemeClr val="bg1"/>
                  </a:solidFill>
                </a:rPr>
                <a:t>Sub systems</a:t>
              </a:r>
              <a:endParaRPr lang="en-US" sz="1350" dirty="0">
                <a:solidFill>
                  <a:schemeClr val="bg1"/>
                </a:solidFill>
              </a:endParaRPr>
            </a:p>
          </p:txBody>
        </p:sp>
      </p:grpSp>
      <p:cxnSp>
        <p:nvCxnSpPr>
          <p:cNvPr id="43" name="Elbow Connector 42"/>
          <p:cNvCxnSpPr>
            <a:stCxn id="41" idx="4"/>
          </p:cNvCxnSpPr>
          <p:nvPr/>
        </p:nvCxnSpPr>
        <p:spPr>
          <a:xfrm rot="16200000" flipH="1">
            <a:off x="5811010" y="1399502"/>
            <a:ext cx="298986" cy="3024873"/>
          </a:xfrm>
          <a:prstGeom prst="bentConnector2">
            <a:avLst/>
          </a:prstGeom>
          <a:ln w="381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7010183" y="1398689"/>
            <a:ext cx="1774493" cy="1177256"/>
            <a:chOff x="9346911" y="1864918"/>
            <a:chExt cx="2365990" cy="1569675"/>
          </a:xfrm>
        </p:grpSpPr>
        <p:pic>
          <p:nvPicPr>
            <p:cNvPr id="51"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76249" y="2834756"/>
              <a:ext cx="323683" cy="551204"/>
            </a:xfrm>
            <a:prstGeom prst="rect">
              <a:avLst/>
            </a:prstGeom>
          </p:spPr>
        </p:pic>
        <p:pic>
          <p:nvPicPr>
            <p:cNvPr id="52"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55753" y="2883389"/>
              <a:ext cx="323683" cy="551204"/>
            </a:xfrm>
            <a:prstGeom prst="rect">
              <a:avLst/>
            </a:prstGeom>
          </p:spPr>
        </p:pic>
        <p:pic>
          <p:nvPicPr>
            <p:cNvPr id="53"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96713" y="2377505"/>
              <a:ext cx="323683" cy="551204"/>
            </a:xfrm>
            <a:prstGeom prst="rect">
              <a:avLst/>
            </a:prstGeom>
          </p:spPr>
        </p:pic>
        <p:pic>
          <p:nvPicPr>
            <p:cNvPr id="54"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76217" y="2426138"/>
              <a:ext cx="323683" cy="551204"/>
            </a:xfrm>
            <a:prstGeom prst="rect">
              <a:avLst/>
            </a:prstGeom>
          </p:spPr>
        </p:pic>
        <p:pic>
          <p:nvPicPr>
            <p:cNvPr id="55"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61934" y="2824815"/>
              <a:ext cx="323683" cy="551204"/>
            </a:xfrm>
            <a:prstGeom prst="rect">
              <a:avLst/>
            </a:prstGeom>
          </p:spPr>
        </p:pic>
        <p:pic>
          <p:nvPicPr>
            <p:cNvPr id="56" name="図 6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41438" y="2873448"/>
              <a:ext cx="323683" cy="551204"/>
            </a:xfrm>
            <a:prstGeom prst="rect">
              <a:avLst/>
            </a:prstGeom>
          </p:spPr>
        </p:pic>
        <p:sp>
          <p:nvSpPr>
            <p:cNvPr id="57" name="TextBox 56"/>
            <p:cNvSpPr txBox="1"/>
            <p:nvPr/>
          </p:nvSpPr>
          <p:spPr>
            <a:xfrm>
              <a:off x="9346911" y="1864918"/>
              <a:ext cx="2365990" cy="544764"/>
            </a:xfrm>
            <a:prstGeom prst="rect">
              <a:avLst/>
            </a:prstGeom>
            <a:noFill/>
          </p:spPr>
          <p:txBody>
            <a:bodyPr wrap="square" lIns="137160" tIns="109728" rIns="137160" bIns="109728" rtlCol="0">
              <a:spAutoFit/>
            </a:bodyPr>
            <a:lstStyle/>
            <a:p>
              <a:pPr algn="ctr">
                <a:lnSpc>
                  <a:spcPct val="90000"/>
                </a:lnSpc>
              </a:pPr>
              <a:r>
                <a:rPr lang="en-US" altLang="ja-JP" sz="1350" dirty="0"/>
                <a:t>Sub systems</a:t>
              </a:r>
              <a:endParaRPr lang="en-US" sz="1350" dirty="0"/>
            </a:p>
          </p:txBody>
        </p:sp>
      </p:grpSp>
      <p:sp>
        <p:nvSpPr>
          <p:cNvPr id="63" name="右矢印 82"/>
          <p:cNvSpPr/>
          <p:nvPr/>
        </p:nvSpPr>
        <p:spPr bwMode="auto">
          <a:xfrm flipV="1">
            <a:off x="5476371" y="1913778"/>
            <a:ext cx="1646735" cy="389506"/>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7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4" name="TextBox 63"/>
          <p:cNvSpPr txBox="1"/>
          <p:nvPr/>
        </p:nvSpPr>
        <p:spPr>
          <a:xfrm>
            <a:off x="5696727" y="2415058"/>
            <a:ext cx="1597954" cy="553998"/>
          </a:xfrm>
          <a:prstGeom prst="rect">
            <a:avLst/>
          </a:prstGeom>
          <a:noFill/>
        </p:spPr>
        <p:txBody>
          <a:bodyPr wrap="square" lIns="137160" tIns="109728" rIns="137160" bIns="109728" rtlCol="0">
            <a:spAutoFit/>
          </a:bodyPr>
          <a:lstStyle/>
          <a:p>
            <a:pPr algn="ctr">
              <a:lnSpc>
                <a:spcPct val="90000"/>
              </a:lnSpc>
            </a:pPr>
            <a:r>
              <a:rPr lang="en-US" altLang="ja-JP" sz="1200" dirty="0">
                <a:gradFill>
                  <a:gsLst>
                    <a:gs pos="2917">
                      <a:schemeClr val="tx1"/>
                    </a:gs>
                    <a:gs pos="30000">
                      <a:schemeClr val="tx1"/>
                    </a:gs>
                  </a:gsLst>
                  <a:lin ang="5400000" scaled="0"/>
                </a:gradFill>
              </a:rPr>
              <a:t>Interoperability</a:t>
            </a:r>
            <a:br>
              <a:rPr lang="en-US" altLang="ja-JP" sz="1200" dirty="0">
                <a:gradFill>
                  <a:gsLst>
                    <a:gs pos="2917">
                      <a:schemeClr val="tx1"/>
                    </a:gs>
                    <a:gs pos="30000">
                      <a:schemeClr val="tx1"/>
                    </a:gs>
                  </a:gsLst>
                  <a:lin ang="5400000" scaled="0"/>
                </a:gradFill>
              </a:rPr>
            </a:br>
            <a:r>
              <a:rPr lang="en-US" altLang="ja-JP" sz="1200" dirty="0">
                <a:gradFill>
                  <a:gsLst>
                    <a:gs pos="2917">
                      <a:schemeClr val="tx1"/>
                    </a:gs>
                    <a:gs pos="30000">
                      <a:schemeClr val="tx1"/>
                    </a:gs>
                  </a:gsLst>
                  <a:lin ang="5400000" scaled="0"/>
                </a:gradFill>
              </a:rPr>
              <a:t>with sub systems</a:t>
            </a:r>
            <a:endParaRPr lang="en-US" sz="1200" dirty="0">
              <a:gradFill>
                <a:gsLst>
                  <a:gs pos="2917">
                    <a:schemeClr val="tx1"/>
                  </a:gs>
                  <a:gs pos="30000">
                    <a:schemeClr val="tx1"/>
                  </a:gs>
                </a:gsLst>
                <a:lin ang="5400000" scaled="0"/>
              </a:gradFill>
            </a:endParaRPr>
          </a:p>
        </p:txBody>
      </p:sp>
      <p:sp>
        <p:nvSpPr>
          <p:cNvPr id="65" name="TextBox 64"/>
          <p:cNvSpPr txBox="1"/>
          <p:nvPr/>
        </p:nvSpPr>
        <p:spPr>
          <a:xfrm>
            <a:off x="5612718" y="1415264"/>
            <a:ext cx="1597954" cy="553998"/>
          </a:xfrm>
          <a:prstGeom prst="rect">
            <a:avLst/>
          </a:prstGeom>
          <a:noFill/>
        </p:spPr>
        <p:txBody>
          <a:bodyPr wrap="square" lIns="137160" tIns="109728" rIns="137160" bIns="109728" rtlCol="0">
            <a:spAutoFit/>
          </a:bodyPr>
          <a:lstStyle/>
          <a:p>
            <a:pPr algn="ctr">
              <a:lnSpc>
                <a:spcPct val="90000"/>
              </a:lnSpc>
            </a:pPr>
            <a:r>
              <a:rPr lang="en-US" altLang="ja-JP" sz="1200" dirty="0">
                <a:gradFill>
                  <a:gsLst>
                    <a:gs pos="2917">
                      <a:schemeClr val="tx1"/>
                    </a:gs>
                    <a:gs pos="30000">
                      <a:schemeClr val="tx1"/>
                    </a:gs>
                  </a:gsLst>
                  <a:lin ang="5400000" scaled="0"/>
                </a:gradFill>
              </a:rPr>
              <a:t>Sub system</a:t>
            </a:r>
            <a:br>
              <a:rPr lang="en-US" altLang="ja-JP" sz="1200" dirty="0">
                <a:gradFill>
                  <a:gsLst>
                    <a:gs pos="2917">
                      <a:schemeClr val="tx1"/>
                    </a:gs>
                    <a:gs pos="30000">
                      <a:schemeClr val="tx1"/>
                    </a:gs>
                  </a:gsLst>
                  <a:lin ang="5400000" scaled="0"/>
                </a:gradFill>
              </a:rPr>
            </a:br>
            <a:r>
              <a:rPr lang="en-US" altLang="ja-JP" sz="1200" dirty="0">
                <a:gradFill>
                  <a:gsLst>
                    <a:gs pos="2917">
                      <a:schemeClr val="tx1"/>
                    </a:gs>
                    <a:gs pos="30000">
                      <a:schemeClr val="tx1"/>
                    </a:gs>
                  </a:gsLst>
                  <a:lin ang="5400000" scaled="0"/>
                </a:gradFill>
              </a:rPr>
              <a:t>migration to Azure</a:t>
            </a:r>
            <a:endParaRPr lang="en-US" sz="1200" dirty="0">
              <a:gradFill>
                <a:gsLst>
                  <a:gs pos="2917">
                    <a:schemeClr val="tx1"/>
                  </a:gs>
                  <a:gs pos="30000">
                    <a:schemeClr val="tx1"/>
                  </a:gs>
                </a:gsLst>
                <a:lin ang="5400000" scaled="0"/>
              </a:gradFill>
            </a:endParaRPr>
          </a:p>
        </p:txBody>
      </p:sp>
      <p:sp>
        <p:nvSpPr>
          <p:cNvPr id="66" name="Oval 65"/>
          <p:cNvSpPr/>
          <p:nvPr/>
        </p:nvSpPr>
        <p:spPr bwMode="auto">
          <a:xfrm>
            <a:off x="2551119" y="2718914"/>
            <a:ext cx="401414" cy="39934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r>
              <a:rPr lang="en-US" sz="1500" dirty="0">
                <a:gradFill>
                  <a:gsLst>
                    <a:gs pos="0">
                      <a:srgbClr val="FFFFFF"/>
                    </a:gs>
                    <a:gs pos="100000">
                      <a:srgbClr val="FFFFFF"/>
                    </a:gs>
                  </a:gsLst>
                  <a:lin ang="5400000" scaled="0"/>
                </a:gradFill>
              </a:rPr>
              <a:t>1</a:t>
            </a:r>
          </a:p>
        </p:txBody>
      </p:sp>
      <p:sp>
        <p:nvSpPr>
          <p:cNvPr id="67" name="Oval 66"/>
          <p:cNvSpPr/>
          <p:nvPr/>
        </p:nvSpPr>
        <p:spPr bwMode="auto">
          <a:xfrm>
            <a:off x="6282929" y="4467934"/>
            <a:ext cx="401414" cy="39934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r>
              <a:rPr lang="en-US" sz="1500" dirty="0">
                <a:gradFill>
                  <a:gsLst>
                    <a:gs pos="0">
                      <a:srgbClr val="FFFFFF"/>
                    </a:gs>
                    <a:gs pos="100000">
                      <a:srgbClr val="FFFFFF"/>
                    </a:gs>
                  </a:gsLst>
                  <a:lin ang="5400000" scaled="0"/>
                </a:gradFill>
              </a:rPr>
              <a:t>2</a:t>
            </a:r>
          </a:p>
        </p:txBody>
      </p:sp>
      <p:sp>
        <p:nvSpPr>
          <p:cNvPr id="68" name="Oval 67"/>
          <p:cNvSpPr/>
          <p:nvPr/>
        </p:nvSpPr>
        <p:spPr bwMode="auto">
          <a:xfrm>
            <a:off x="5547363" y="2488972"/>
            <a:ext cx="401414" cy="39934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r>
              <a:rPr lang="en-US" sz="1500" dirty="0">
                <a:gradFill>
                  <a:gsLst>
                    <a:gs pos="0">
                      <a:srgbClr val="FFFFFF"/>
                    </a:gs>
                    <a:gs pos="100000">
                      <a:srgbClr val="FFFFFF"/>
                    </a:gs>
                  </a:gsLst>
                  <a:lin ang="5400000" scaled="0"/>
                </a:gradFill>
              </a:rPr>
              <a:t>3</a:t>
            </a:r>
          </a:p>
        </p:txBody>
      </p:sp>
      <p:sp>
        <p:nvSpPr>
          <p:cNvPr id="69" name="Oval 68"/>
          <p:cNvSpPr/>
          <p:nvPr/>
        </p:nvSpPr>
        <p:spPr bwMode="auto">
          <a:xfrm>
            <a:off x="6214761" y="1041900"/>
            <a:ext cx="401414" cy="39934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8" rIns="0" bIns="34978" numCol="1" rtlCol="0" anchor="ctr" anchorCtr="0" compatLnSpc="1">
            <a:prstTxWarp prst="textNoShape">
              <a:avLst/>
            </a:prstTxWarp>
          </a:bodyPr>
          <a:lstStyle/>
          <a:p>
            <a:pPr algn="ctr" defTabSz="699354" fontAlgn="base">
              <a:spcBef>
                <a:spcPct val="0"/>
              </a:spcBef>
              <a:spcAft>
                <a:spcPct val="0"/>
              </a:spcAft>
            </a:pPr>
            <a:r>
              <a:rPr lang="en-US" sz="1500" dirty="0">
                <a:gradFill>
                  <a:gsLst>
                    <a:gs pos="0">
                      <a:srgbClr val="FFFFFF"/>
                    </a:gs>
                    <a:gs pos="100000">
                      <a:srgbClr val="FFFFFF"/>
                    </a:gs>
                  </a:gsLst>
                  <a:lin ang="5400000" scaled="0"/>
                </a:gradFill>
              </a:rPr>
              <a:t>4</a:t>
            </a:r>
          </a:p>
        </p:txBody>
      </p:sp>
      <p:pic>
        <p:nvPicPr>
          <p:cNvPr id="70" name="Picture 6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1537" y="4497305"/>
            <a:ext cx="1768358" cy="205547"/>
          </a:xfrm>
          <a:prstGeom prst="rect">
            <a:avLst/>
          </a:prstGeom>
        </p:spPr>
      </p:pic>
      <p:sp>
        <p:nvSpPr>
          <p:cNvPr id="71" name="TextBox 70"/>
          <p:cNvSpPr txBox="1"/>
          <p:nvPr/>
        </p:nvSpPr>
        <p:spPr>
          <a:xfrm>
            <a:off x="5367781" y="3268646"/>
            <a:ext cx="2123036" cy="387798"/>
          </a:xfrm>
          <a:prstGeom prst="rect">
            <a:avLst/>
          </a:prstGeom>
          <a:noFill/>
        </p:spPr>
        <p:txBody>
          <a:bodyPr wrap="square" lIns="137160" tIns="109728" rIns="137160" bIns="109728" rtlCol="0">
            <a:spAutoFit/>
          </a:bodyPr>
          <a:lstStyle/>
          <a:p>
            <a:pPr algn="ctr">
              <a:lnSpc>
                <a:spcPct val="90000"/>
              </a:lnSpc>
            </a:pPr>
            <a:r>
              <a:rPr lang="en-US" altLang="ja-JP" sz="1200" dirty="0">
                <a:gradFill>
                  <a:gsLst>
                    <a:gs pos="2917">
                      <a:schemeClr val="tx1"/>
                    </a:gs>
                    <a:gs pos="30000">
                      <a:schemeClr val="tx1"/>
                    </a:gs>
                  </a:gsLst>
                  <a:lin ang="5400000" scaled="0"/>
                </a:gradFill>
              </a:rPr>
              <a:t>VPN</a:t>
            </a:r>
            <a:endParaRPr lang="en-US" sz="1200" dirty="0">
              <a:gradFill>
                <a:gsLst>
                  <a:gs pos="2917">
                    <a:schemeClr val="tx1"/>
                  </a:gs>
                  <a:gs pos="30000">
                    <a:schemeClr val="tx1"/>
                  </a:gs>
                </a:gsLst>
                <a:lin ang="5400000" scaled="0"/>
              </a:gradFill>
            </a:endParaRPr>
          </a:p>
        </p:txBody>
      </p:sp>
      <p:sp>
        <p:nvSpPr>
          <p:cNvPr id="19" name="右矢印 82"/>
          <p:cNvSpPr/>
          <p:nvPr/>
        </p:nvSpPr>
        <p:spPr bwMode="auto">
          <a:xfrm flipV="1">
            <a:off x="2173436" y="3565022"/>
            <a:ext cx="1520712" cy="389506"/>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57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76" name="Title 1"/>
          <p:cNvSpPr txBox="1">
            <a:spLocks noGrp="1"/>
          </p:cNvSpPr>
          <p:nvPr>
            <p:ph type="title"/>
          </p:nvPr>
        </p:nvSpPr>
        <p:spPr>
          <a:xfrm>
            <a:off x="269082" y="200025"/>
            <a:ext cx="8741569" cy="675085"/>
          </a:xfrm>
          <a:prstGeom prst="rect">
            <a:avLst/>
          </a:prstGeom>
        </p:spPr>
        <p:txBody>
          <a:bodyPr vert="horz" wrap="square" lIns="109689" tIns="68557" rIns="109689" bIns="68557" rtlCol="0" anchor="t">
            <a:noAutofit/>
          </a:bodyPr>
          <a:lstStyle>
            <a:lvl1pPr algn="l" defTabSz="914036" rtl="0" eaLnBrk="1" latinLnBrk="0" hangingPunct="1">
              <a:lnSpc>
                <a:spcPct val="90000"/>
              </a:lnSpc>
              <a:spcBef>
                <a:spcPct val="0"/>
              </a:spcBef>
              <a:buNone/>
              <a:defRPr lang="en-US" sz="5294" b="0" kern="1200" cap="none" spc="-100"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altLang="ja-JP" sz="3300" dirty="0">
                <a:latin typeface="+mn-lt"/>
                <a:cs typeface="メイリオ" pitchFamily="50" charset="-128"/>
              </a:rPr>
              <a:t>SAP and Sub System Migration to Azure </a:t>
            </a:r>
            <a:endParaRPr lang="ja-JP" altLang="en-US" sz="3300" dirty="0">
              <a:latin typeface="+mn-lt"/>
              <a:cs typeface="メイリオ" pitchFamily="50" charset="-128"/>
            </a:endParaRPr>
          </a:p>
        </p:txBody>
      </p:sp>
    </p:spTree>
    <p:extLst>
      <p:ext uri="{BB962C8B-B14F-4D97-AF65-F5344CB8AC3E}">
        <p14:creationId xmlns:p14="http://schemas.microsoft.com/office/powerpoint/2010/main" val="3570434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1000"/>
                                        <p:tgtEl>
                                          <p:spTgt spid="72"/>
                                        </p:tgtEl>
                                      </p:cBhvr>
                                    </p:animEffect>
                                    <p:anim calcmode="lin" valueType="num">
                                      <p:cBhvr>
                                        <p:cTn id="19" dur="1000" fill="hold"/>
                                        <p:tgtEl>
                                          <p:spTgt spid="72"/>
                                        </p:tgtEl>
                                        <p:attrNameLst>
                                          <p:attrName>ppt_x</p:attrName>
                                        </p:attrNameLst>
                                      </p:cBhvr>
                                      <p:tavLst>
                                        <p:tav tm="0">
                                          <p:val>
                                            <p:strVal val="#ppt_x"/>
                                          </p:val>
                                        </p:tav>
                                        <p:tav tm="100000">
                                          <p:val>
                                            <p:strVal val="#ppt_x"/>
                                          </p:val>
                                        </p:tav>
                                      </p:tavLst>
                                    </p:anim>
                                    <p:anim calcmode="lin" valueType="num">
                                      <p:cBhvr>
                                        <p:cTn id="20" dur="1000" fill="hold"/>
                                        <p:tgtEl>
                                          <p:spTgt spid="7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42" presetClass="entr" presetSubtype="0" fill="hold"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1000"/>
                                        <p:tgtEl>
                                          <p:spTgt spid="73"/>
                                        </p:tgtEl>
                                      </p:cBhvr>
                                    </p:animEffect>
                                    <p:anim calcmode="lin" valueType="num">
                                      <p:cBhvr>
                                        <p:cTn id="38" dur="1000" fill="hold"/>
                                        <p:tgtEl>
                                          <p:spTgt spid="73"/>
                                        </p:tgtEl>
                                        <p:attrNameLst>
                                          <p:attrName>ppt_x</p:attrName>
                                        </p:attrNameLst>
                                      </p:cBhvr>
                                      <p:tavLst>
                                        <p:tav tm="0">
                                          <p:val>
                                            <p:strVal val="#ppt_x"/>
                                          </p:val>
                                        </p:tav>
                                        <p:tav tm="100000">
                                          <p:val>
                                            <p:strVal val="#ppt_x"/>
                                          </p:val>
                                        </p:tav>
                                      </p:tavLst>
                                    </p:anim>
                                    <p:anim calcmode="lin" valueType="num">
                                      <p:cBhvr>
                                        <p:cTn id="39" dur="1000" fill="hold"/>
                                        <p:tgtEl>
                                          <p:spTgt spid="7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1000"/>
                                        <p:tgtEl>
                                          <p:spTgt spid="67"/>
                                        </p:tgtEl>
                                      </p:cBhvr>
                                    </p:animEffect>
                                    <p:anim calcmode="lin" valueType="num">
                                      <p:cBhvr>
                                        <p:cTn id="49" dur="1000" fill="hold"/>
                                        <p:tgtEl>
                                          <p:spTgt spid="67"/>
                                        </p:tgtEl>
                                        <p:attrNameLst>
                                          <p:attrName>ppt_x</p:attrName>
                                        </p:attrNameLst>
                                      </p:cBhvr>
                                      <p:tavLst>
                                        <p:tav tm="0">
                                          <p:val>
                                            <p:strVal val="#ppt_x"/>
                                          </p:val>
                                        </p:tav>
                                        <p:tav tm="100000">
                                          <p:val>
                                            <p:strVal val="#ppt_x"/>
                                          </p:val>
                                        </p:tav>
                                      </p:tavLst>
                                    </p:anim>
                                    <p:anim calcmode="lin" valueType="num">
                                      <p:cBhvr>
                                        <p:cTn id="5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anim calcmode="lin" valueType="num">
                                      <p:cBhvr>
                                        <p:cTn id="68" dur="1000" fill="hold"/>
                                        <p:tgtEl>
                                          <p:spTgt spid="68"/>
                                        </p:tgtEl>
                                        <p:attrNameLst>
                                          <p:attrName>ppt_x</p:attrName>
                                        </p:attrNameLst>
                                      </p:cBhvr>
                                      <p:tavLst>
                                        <p:tav tm="0">
                                          <p:val>
                                            <p:strVal val="#ppt_x"/>
                                          </p:val>
                                        </p:tav>
                                        <p:tav tm="100000">
                                          <p:val>
                                            <p:strVal val="#ppt_x"/>
                                          </p:val>
                                        </p:tav>
                                      </p:tavLst>
                                    </p:anim>
                                    <p:anim calcmode="lin" valueType="num">
                                      <p:cBhvr>
                                        <p:cTn id="6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childTnLst>
                          </p:cTn>
                        </p:par>
                        <p:par>
                          <p:cTn id="77" fill="hold">
                            <p:stCondLst>
                              <p:cond delay="1000"/>
                            </p:stCondLst>
                            <p:childTnLst>
                              <p:par>
                                <p:cTn id="78" presetID="42" presetClass="entr" presetSubtype="0" fill="hold" nodeType="after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fade">
                                      <p:cBhvr>
                                        <p:cTn id="80" dur="1000"/>
                                        <p:tgtEl>
                                          <p:spTgt spid="74"/>
                                        </p:tgtEl>
                                      </p:cBhvr>
                                    </p:animEffect>
                                    <p:anim calcmode="lin" valueType="num">
                                      <p:cBhvr>
                                        <p:cTn id="81" dur="1000" fill="hold"/>
                                        <p:tgtEl>
                                          <p:spTgt spid="74"/>
                                        </p:tgtEl>
                                        <p:attrNameLst>
                                          <p:attrName>ppt_x</p:attrName>
                                        </p:attrNameLst>
                                      </p:cBhvr>
                                      <p:tavLst>
                                        <p:tav tm="0">
                                          <p:val>
                                            <p:strVal val="#ppt_x"/>
                                          </p:val>
                                        </p:tav>
                                        <p:tav tm="100000">
                                          <p:val>
                                            <p:strVal val="#ppt_x"/>
                                          </p:val>
                                        </p:tav>
                                      </p:tavLst>
                                    </p:anim>
                                    <p:anim calcmode="lin" valueType="num">
                                      <p:cBhvr>
                                        <p:cTn id="82" dur="1000" fill="hold"/>
                                        <p:tgtEl>
                                          <p:spTgt spid="7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1000"/>
                                        <p:tgtEl>
                                          <p:spTgt spid="65"/>
                                        </p:tgtEl>
                                      </p:cBhvr>
                                    </p:animEffect>
                                    <p:anim calcmode="lin" valueType="num">
                                      <p:cBhvr>
                                        <p:cTn id="86" dur="1000" fill="hold"/>
                                        <p:tgtEl>
                                          <p:spTgt spid="65"/>
                                        </p:tgtEl>
                                        <p:attrNameLst>
                                          <p:attrName>ppt_x</p:attrName>
                                        </p:attrNameLst>
                                      </p:cBhvr>
                                      <p:tavLst>
                                        <p:tav tm="0">
                                          <p:val>
                                            <p:strVal val="#ppt_x"/>
                                          </p:val>
                                        </p:tav>
                                        <p:tav tm="100000">
                                          <p:val>
                                            <p:strVal val="#ppt_x"/>
                                          </p:val>
                                        </p:tav>
                                      </p:tavLst>
                                    </p:anim>
                                    <p:anim calcmode="lin" valueType="num">
                                      <p:cBhvr>
                                        <p:cTn id="87" dur="1000" fill="hold"/>
                                        <p:tgtEl>
                                          <p:spTgt spid="65"/>
                                        </p:tgtEl>
                                        <p:attrNameLst>
                                          <p:attrName>ppt_y</p:attrName>
                                        </p:attrNameLst>
                                      </p:cBhvr>
                                      <p:tavLst>
                                        <p:tav tm="0">
                                          <p:val>
                                            <p:strVal val="#ppt_y+.1"/>
                                          </p:val>
                                        </p:tav>
                                        <p:tav tm="100000">
                                          <p:val>
                                            <p:strVal val="#ppt_y"/>
                                          </p:val>
                                        </p:tav>
                                      </p:tavLst>
                                    </p:anim>
                                  </p:childTnLst>
                                </p:cTn>
                              </p:par>
                            </p:childTnLst>
                          </p:cTn>
                        </p:par>
                        <p:par>
                          <p:cTn id="88" fill="hold">
                            <p:stCondLst>
                              <p:cond delay="2000"/>
                            </p:stCondLst>
                            <p:childTnLst>
                              <p:par>
                                <p:cTn id="89" presetID="42" presetClass="entr" presetSubtype="0" fill="hold" grpId="0"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1000"/>
                                        <p:tgtEl>
                                          <p:spTgt spid="69"/>
                                        </p:tgtEl>
                                      </p:cBhvr>
                                    </p:animEffect>
                                    <p:anim calcmode="lin" valueType="num">
                                      <p:cBhvr>
                                        <p:cTn id="92" dur="1000" fill="hold"/>
                                        <p:tgtEl>
                                          <p:spTgt spid="69"/>
                                        </p:tgtEl>
                                        <p:attrNameLst>
                                          <p:attrName>ppt_x</p:attrName>
                                        </p:attrNameLst>
                                      </p:cBhvr>
                                      <p:tavLst>
                                        <p:tav tm="0">
                                          <p:val>
                                            <p:strVal val="#ppt_x"/>
                                          </p:val>
                                        </p:tav>
                                        <p:tav tm="100000">
                                          <p:val>
                                            <p:strVal val="#ppt_x"/>
                                          </p:val>
                                        </p:tav>
                                      </p:tavLst>
                                    </p:anim>
                                    <p:anim calcmode="lin" valueType="num">
                                      <p:cBhvr>
                                        <p:cTn id="93"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xit" presetSubtype="0" fill="hold" nodeType="clickEffect">
                                  <p:stCondLst>
                                    <p:cond delay="0"/>
                                  </p:stCondLst>
                                  <p:childTnLst>
                                    <p:animEffect transition="out" filter="fade">
                                      <p:cBhvr>
                                        <p:cTn id="97" dur="1000"/>
                                        <p:tgtEl>
                                          <p:spTgt spid="75"/>
                                        </p:tgtEl>
                                      </p:cBhvr>
                                    </p:animEffect>
                                    <p:anim calcmode="lin" valueType="num">
                                      <p:cBhvr>
                                        <p:cTn id="98" dur="1000"/>
                                        <p:tgtEl>
                                          <p:spTgt spid="75"/>
                                        </p:tgtEl>
                                        <p:attrNameLst>
                                          <p:attrName>ppt_x</p:attrName>
                                        </p:attrNameLst>
                                      </p:cBhvr>
                                      <p:tavLst>
                                        <p:tav tm="0">
                                          <p:val>
                                            <p:strVal val="ppt_x"/>
                                          </p:val>
                                        </p:tav>
                                        <p:tav tm="100000">
                                          <p:val>
                                            <p:strVal val="ppt_x"/>
                                          </p:val>
                                        </p:tav>
                                      </p:tavLst>
                                    </p:anim>
                                    <p:anim calcmode="lin" valueType="num">
                                      <p:cBhvr>
                                        <p:cTn id="99" dur="1000"/>
                                        <p:tgtEl>
                                          <p:spTgt spid="75"/>
                                        </p:tgtEl>
                                        <p:attrNameLst>
                                          <p:attrName>ppt_y</p:attrName>
                                        </p:attrNameLst>
                                      </p:cBhvr>
                                      <p:tavLst>
                                        <p:tav tm="0">
                                          <p:val>
                                            <p:strVal val="ppt_y"/>
                                          </p:val>
                                        </p:tav>
                                        <p:tav tm="100000">
                                          <p:val>
                                            <p:strVal val="ppt_y+.1"/>
                                          </p:val>
                                        </p:tav>
                                      </p:tavLst>
                                    </p:anim>
                                    <p:set>
                                      <p:cBhvr>
                                        <p:cTn id="100" dur="1" fill="hold">
                                          <p:stCondLst>
                                            <p:cond delay="9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animBg="1"/>
      <p:bldP spid="27" grpId="0"/>
      <p:bldP spid="63" grpId="0" animBg="1"/>
      <p:bldP spid="64" grpId="0"/>
      <p:bldP spid="65" grpId="0"/>
      <p:bldP spid="66" grpId="0" animBg="1"/>
      <p:bldP spid="67" grpId="0" animBg="1"/>
      <p:bldP spid="68" grpId="0" animBg="1"/>
      <p:bldP spid="69"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正方形/長方形 87"/>
          <p:cNvSpPr/>
          <p:nvPr/>
        </p:nvSpPr>
        <p:spPr bwMode="auto">
          <a:xfrm>
            <a:off x="137869" y="239226"/>
            <a:ext cx="8639467" cy="3225981"/>
          </a:xfrm>
          <a:prstGeom prst="rect">
            <a:avLst/>
          </a:prstGeom>
          <a:gradFill flip="none" rotWithShape="1">
            <a:gsLst>
              <a:gs pos="0">
                <a:srgbClr val="00B0F0">
                  <a:tint val="66000"/>
                  <a:satMod val="160000"/>
                </a:srgbClr>
              </a:gs>
              <a:gs pos="18000">
                <a:srgbClr val="00B0F0">
                  <a:tint val="44500"/>
                  <a:satMod val="160000"/>
                </a:srgbClr>
              </a:gs>
              <a:gs pos="100000">
                <a:srgbClr val="00B0F0">
                  <a:tint val="23500"/>
                  <a:satMod val="160000"/>
                  <a:alpha val="0"/>
                </a:srgbClr>
              </a:gs>
            </a:gsLst>
            <a:lin ang="162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1" name="正方形/長方形 20"/>
          <p:cNvSpPr/>
          <p:nvPr/>
        </p:nvSpPr>
        <p:spPr bwMode="auto">
          <a:xfrm>
            <a:off x="141729" y="3528196"/>
            <a:ext cx="8635607" cy="1480897"/>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2" name="右矢印 11"/>
          <p:cNvSpPr/>
          <p:nvPr/>
        </p:nvSpPr>
        <p:spPr bwMode="auto">
          <a:xfrm>
            <a:off x="1522385" y="4575026"/>
            <a:ext cx="1060719" cy="203665"/>
          </a:xfrm>
          <a:prstGeom prst="rightArrow">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4" name="Title 1"/>
          <p:cNvSpPr>
            <a:spLocks noGrp="1"/>
          </p:cNvSpPr>
          <p:nvPr>
            <p:ph type="title" idx="4294967295"/>
          </p:nvPr>
        </p:nvSpPr>
        <p:spPr>
          <a:xfrm>
            <a:off x="201931" y="217470"/>
            <a:ext cx="8741880" cy="532251"/>
          </a:xfrm>
          <a:prstGeom prst="rect">
            <a:avLst/>
          </a:prstGeom>
        </p:spPr>
        <p:txBody>
          <a:bodyPr>
            <a:noAutofit/>
          </a:bodyPr>
          <a:lstStyle/>
          <a:p>
            <a:r>
              <a:rPr lang="en-US" altLang="ja-JP" sz="2647" dirty="0">
                <a:solidFill>
                  <a:schemeClr val="accent1"/>
                </a:solidFill>
                <a:cs typeface="メイリオ" pitchFamily="50" charset="-128"/>
              </a:rPr>
              <a:t>1. Deployment of Dev, Test and DR (Non-Production)</a:t>
            </a:r>
          </a:p>
        </p:txBody>
      </p:sp>
      <p:pic>
        <p:nvPicPr>
          <p:cNvPr id="82" name="図 8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368" y="4363248"/>
            <a:ext cx="347456" cy="455680"/>
          </a:xfrm>
          <a:prstGeom prst="rect">
            <a:avLst/>
          </a:prstGeom>
        </p:spPr>
      </p:pic>
      <p:grpSp>
        <p:nvGrpSpPr>
          <p:cNvPr id="32" name="グループ化 31"/>
          <p:cNvGrpSpPr/>
          <p:nvPr/>
        </p:nvGrpSpPr>
        <p:grpSpPr>
          <a:xfrm>
            <a:off x="5881039" y="3941868"/>
            <a:ext cx="847207" cy="955454"/>
            <a:chOff x="7648265" y="5483553"/>
            <a:chExt cx="1152261" cy="1299484"/>
          </a:xfrm>
        </p:grpSpPr>
        <p:sp>
          <p:nvSpPr>
            <p:cNvPr id="126" name="正方形/長方形 125"/>
            <p:cNvSpPr/>
            <p:nvPr/>
          </p:nvSpPr>
          <p:spPr bwMode="auto">
            <a:xfrm>
              <a:off x="7666153" y="5483553"/>
              <a:ext cx="1071299" cy="1146215"/>
            </a:xfrm>
            <a:prstGeom prst="rect">
              <a:avLst/>
            </a:prstGeom>
            <a:solidFill>
              <a:schemeClr val="bg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25" name="正方形/長方形 124"/>
            <p:cNvSpPr/>
            <p:nvPr/>
          </p:nvSpPr>
          <p:spPr bwMode="auto">
            <a:xfrm>
              <a:off x="7666153" y="5483553"/>
              <a:ext cx="1071299" cy="280455"/>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27" name="正方形/長方形 126"/>
            <p:cNvSpPr/>
            <p:nvPr/>
          </p:nvSpPr>
          <p:spPr>
            <a:xfrm>
              <a:off x="7648265" y="5514847"/>
              <a:ext cx="1107074" cy="264153"/>
            </a:xfrm>
            <a:prstGeom prst="rect">
              <a:avLst/>
            </a:prstGeom>
          </p:spPr>
          <p:txBody>
            <a:bodyPr wrap="square">
              <a:spAutoFit/>
            </a:bodyPr>
            <a:lstStyle/>
            <a:p>
              <a:pPr algn="ctr"/>
              <a:r>
                <a:rPr lang="en-US" altLang="ja-JP" sz="662" b="1" dirty="0">
                  <a:solidFill>
                    <a:srgbClr val="FFFFFF"/>
                  </a:solidFill>
                </a:rPr>
                <a:t>monitoring</a:t>
              </a:r>
              <a:endParaRPr lang="ja-JP" altLang="en-US" sz="662" b="1" dirty="0">
                <a:solidFill>
                  <a:srgbClr val="FFFFFF"/>
                </a:solidFill>
              </a:endParaRPr>
            </a:p>
          </p:txBody>
        </p:sp>
        <p:sp>
          <p:nvSpPr>
            <p:cNvPr id="128" name="正方形/長方形 127"/>
            <p:cNvSpPr/>
            <p:nvPr/>
          </p:nvSpPr>
          <p:spPr>
            <a:xfrm>
              <a:off x="7693452" y="5996834"/>
              <a:ext cx="1107074" cy="264153"/>
            </a:xfrm>
            <a:prstGeom prst="rect">
              <a:avLst/>
            </a:prstGeom>
          </p:spPr>
          <p:txBody>
            <a:bodyPr wrap="square">
              <a:spAutoFit/>
            </a:bodyPr>
            <a:lstStyle/>
            <a:p>
              <a:pPr marL="126067" indent="-126067">
                <a:buFont typeface="Wingdings" panose="05000000000000000000" pitchFamily="2" charset="2"/>
                <a:buChar char="n"/>
              </a:pPr>
              <a:r>
                <a:rPr lang="en-US" altLang="ja-JP" sz="662" dirty="0">
                  <a:solidFill>
                    <a:srgbClr val="FFFFFF">
                      <a:lumMod val="50000"/>
                    </a:srgbClr>
                  </a:solidFill>
                </a:rPr>
                <a:t>System Center</a:t>
              </a:r>
              <a:endParaRPr lang="ja-JP" altLang="en-US" sz="662" dirty="0">
                <a:solidFill>
                  <a:srgbClr val="FFFFFF">
                    <a:lumMod val="50000"/>
                  </a:srgbClr>
                </a:solidFill>
              </a:endParaRPr>
            </a:p>
          </p:txBody>
        </p:sp>
        <p:sp>
          <p:nvSpPr>
            <p:cNvPr id="129" name="正方形/長方形 128"/>
            <p:cNvSpPr/>
            <p:nvPr/>
          </p:nvSpPr>
          <p:spPr bwMode="auto">
            <a:xfrm>
              <a:off x="7965432" y="6334265"/>
              <a:ext cx="592440" cy="21786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30" name="正方形/長方形 129"/>
            <p:cNvSpPr/>
            <p:nvPr/>
          </p:nvSpPr>
          <p:spPr>
            <a:xfrm>
              <a:off x="7987181" y="6334266"/>
              <a:ext cx="632793" cy="448771"/>
            </a:xfrm>
            <a:prstGeom prst="rect">
              <a:avLst/>
            </a:prstGeom>
            <a:solidFill>
              <a:schemeClr val="bg1">
                <a:lumMod val="50000"/>
              </a:schemeClr>
            </a:solidFill>
          </p:spPr>
          <p:txBody>
            <a:bodyPr wrap="square">
              <a:spAutoFit/>
            </a:bodyPr>
            <a:lstStyle/>
            <a:p>
              <a:r>
                <a:rPr lang="en-US" altLang="ja-JP" sz="772" b="1" dirty="0">
                  <a:solidFill>
                    <a:srgbClr val="FFFFFF"/>
                  </a:solidFill>
                </a:rPr>
                <a:t>200</a:t>
              </a:r>
              <a:r>
                <a:rPr lang="ja-JP" altLang="en-US" sz="772" b="1" dirty="0">
                  <a:solidFill>
                    <a:srgbClr val="FFFFFF"/>
                  </a:solidFill>
                </a:rPr>
                <a:t> </a:t>
              </a:r>
              <a:r>
                <a:rPr lang="en-US" altLang="ja-JP" sz="772" b="1" dirty="0">
                  <a:solidFill>
                    <a:srgbClr val="FFFFFF"/>
                  </a:solidFill>
                </a:rPr>
                <a:t>GB</a:t>
              </a:r>
              <a:endParaRPr lang="ja-JP" altLang="en-US" sz="772" b="1" dirty="0">
                <a:solidFill>
                  <a:srgbClr val="FFFFFF"/>
                </a:solidFill>
              </a:endParaRPr>
            </a:p>
          </p:txBody>
        </p:sp>
        <p:pic>
          <p:nvPicPr>
            <p:cNvPr id="131" name="図 13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66095" y="6275306"/>
              <a:ext cx="261954" cy="315616"/>
            </a:xfrm>
            <a:prstGeom prst="rect">
              <a:avLst/>
            </a:prstGeom>
          </p:spPr>
        </p:pic>
      </p:grpSp>
      <p:grpSp>
        <p:nvGrpSpPr>
          <p:cNvPr id="39" name="グループ化 38"/>
          <p:cNvGrpSpPr/>
          <p:nvPr/>
        </p:nvGrpSpPr>
        <p:grpSpPr>
          <a:xfrm>
            <a:off x="2557204" y="3931997"/>
            <a:ext cx="864988" cy="852634"/>
            <a:chOff x="3799229" y="2116529"/>
            <a:chExt cx="1495759" cy="1474395"/>
          </a:xfrm>
        </p:grpSpPr>
        <p:sp>
          <p:nvSpPr>
            <p:cNvPr id="100" name="正方形/長方形 99"/>
            <p:cNvSpPr/>
            <p:nvPr/>
          </p:nvSpPr>
          <p:spPr bwMode="auto">
            <a:xfrm>
              <a:off x="3844714" y="2133599"/>
              <a:ext cx="1362075" cy="1457325"/>
            </a:xfrm>
            <a:prstGeom prst="rect">
              <a:avLst/>
            </a:prstGeom>
            <a:solidFill>
              <a:schemeClr val="bg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02" name="正方形/長方形 101"/>
            <p:cNvSpPr/>
            <p:nvPr/>
          </p:nvSpPr>
          <p:spPr>
            <a:xfrm>
              <a:off x="3887428" y="2618313"/>
              <a:ext cx="1407560" cy="512035"/>
            </a:xfrm>
            <a:prstGeom prst="rect">
              <a:avLst/>
            </a:prstGeom>
          </p:spPr>
          <p:txBody>
            <a:bodyPr wrap="square">
              <a:spAutoFit/>
            </a:bodyPr>
            <a:lstStyle/>
            <a:p>
              <a:pPr marL="126067" indent="-126067">
                <a:buFont typeface="Wingdings" panose="05000000000000000000" pitchFamily="2" charset="2"/>
                <a:buChar char="n"/>
              </a:pPr>
              <a:r>
                <a:rPr lang="en-US" altLang="ja-JP" sz="662" dirty="0">
                  <a:solidFill>
                    <a:srgbClr val="FFFFFF">
                      <a:lumMod val="50000"/>
                    </a:srgbClr>
                  </a:solidFill>
                </a:rPr>
                <a:t>SAP</a:t>
              </a:r>
            </a:p>
            <a:p>
              <a:pPr marL="126067" indent="-126067">
                <a:buFont typeface="Wingdings" panose="05000000000000000000" pitchFamily="2" charset="2"/>
                <a:buChar char="n"/>
              </a:pPr>
              <a:r>
                <a:rPr lang="en-US" altLang="ja-JP" sz="662" dirty="0">
                  <a:solidFill>
                    <a:srgbClr val="FFFFFF">
                      <a:lumMod val="50000"/>
                    </a:srgbClr>
                  </a:solidFill>
                </a:rPr>
                <a:t>SQL Server</a:t>
              </a:r>
              <a:endParaRPr lang="ja-JP" altLang="en-US" sz="662" dirty="0">
                <a:solidFill>
                  <a:srgbClr val="FFFFFF">
                    <a:lumMod val="50000"/>
                  </a:srgbClr>
                </a:solidFill>
              </a:endParaRPr>
            </a:p>
          </p:txBody>
        </p:sp>
        <p:pic>
          <p:nvPicPr>
            <p:cNvPr id="105" name="図 10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9041" y="3140253"/>
              <a:ext cx="333055" cy="401282"/>
            </a:xfrm>
            <a:prstGeom prst="rect">
              <a:avLst/>
            </a:prstGeom>
          </p:spPr>
        </p:pic>
        <p:sp>
          <p:nvSpPr>
            <p:cNvPr id="99" name="正方形/長方形 98"/>
            <p:cNvSpPr/>
            <p:nvPr/>
          </p:nvSpPr>
          <p:spPr bwMode="auto">
            <a:xfrm>
              <a:off x="3844714" y="2133599"/>
              <a:ext cx="1362075" cy="356577"/>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01" name="正方形/長方形 100"/>
            <p:cNvSpPr/>
            <p:nvPr/>
          </p:nvSpPr>
          <p:spPr>
            <a:xfrm>
              <a:off x="3799229" y="2116529"/>
              <a:ext cx="1407560" cy="472562"/>
            </a:xfrm>
            <a:prstGeom prst="rect">
              <a:avLst/>
            </a:prstGeom>
          </p:spPr>
          <p:txBody>
            <a:bodyPr wrap="square">
              <a:spAutoFit/>
            </a:bodyPr>
            <a:lstStyle/>
            <a:p>
              <a:pPr algn="ctr"/>
              <a:r>
                <a:rPr lang="en-US" altLang="ja-JP" sz="588" b="1" dirty="0">
                  <a:solidFill>
                    <a:srgbClr val="FFFFFF"/>
                  </a:solidFill>
                </a:rPr>
                <a:t>E</a:t>
              </a:r>
              <a:r>
                <a:rPr lang="ja-JP" altLang="en-US" sz="588" b="1" dirty="0">
                  <a:solidFill>
                    <a:srgbClr val="FFFFFF"/>
                  </a:solidFill>
                </a:rPr>
                <a:t>RP </a:t>
              </a:r>
              <a:r>
                <a:rPr lang="en-US" altLang="ja-JP" sz="588" b="1" dirty="0">
                  <a:solidFill>
                    <a:srgbClr val="FFFFFF"/>
                  </a:solidFill>
                </a:rPr>
                <a:t>Production</a:t>
              </a:r>
              <a:r>
                <a:rPr lang="ja-JP" altLang="en-US" sz="588" b="1" dirty="0">
                  <a:solidFill>
                    <a:srgbClr val="FFFFFF"/>
                  </a:solidFill>
                </a:rPr>
                <a:t> </a:t>
              </a:r>
              <a:r>
                <a:rPr lang="en-US" altLang="ja-JP" sz="588" b="1" dirty="0">
                  <a:solidFill>
                    <a:srgbClr val="FFFFFF"/>
                  </a:solidFill>
                </a:rPr>
                <a:t/>
              </a:r>
              <a:br>
                <a:rPr lang="en-US" altLang="ja-JP" sz="588" b="1" dirty="0">
                  <a:solidFill>
                    <a:srgbClr val="FFFFFF"/>
                  </a:solidFill>
                </a:rPr>
              </a:br>
              <a:r>
                <a:rPr lang="en-US" altLang="ja-JP" sz="588" b="1" dirty="0">
                  <a:solidFill>
                    <a:srgbClr val="FFFFFF"/>
                  </a:solidFill>
                </a:rPr>
                <a:t>DB+</a:t>
              </a:r>
              <a:r>
                <a:rPr lang="ja-JP" altLang="en-US" sz="588" b="1" dirty="0">
                  <a:solidFill>
                    <a:srgbClr val="FFFFFF"/>
                  </a:solidFill>
                </a:rPr>
                <a:t>AP</a:t>
              </a:r>
            </a:p>
          </p:txBody>
        </p:sp>
      </p:grpSp>
      <p:grpSp>
        <p:nvGrpSpPr>
          <p:cNvPr id="2" name="グループ化 1"/>
          <p:cNvGrpSpPr/>
          <p:nvPr/>
        </p:nvGrpSpPr>
        <p:grpSpPr>
          <a:xfrm>
            <a:off x="1870168" y="4201231"/>
            <a:ext cx="575323" cy="362213"/>
            <a:chOff x="2186163" y="6014425"/>
            <a:chExt cx="782479" cy="492635"/>
          </a:xfrm>
        </p:grpSpPr>
        <p:sp>
          <p:nvSpPr>
            <p:cNvPr id="304" name="正方形/長方形 303"/>
            <p:cNvSpPr/>
            <p:nvPr/>
          </p:nvSpPr>
          <p:spPr bwMode="auto">
            <a:xfrm>
              <a:off x="2186163" y="6014425"/>
              <a:ext cx="782479" cy="459496"/>
            </a:xfrm>
            <a:prstGeom prst="rect">
              <a:avLst/>
            </a:prstGeom>
            <a:solidFill>
              <a:schemeClr val="bg1"/>
            </a:solid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05" name="正方形/長方形 304"/>
            <p:cNvSpPr/>
            <p:nvPr/>
          </p:nvSpPr>
          <p:spPr>
            <a:xfrm>
              <a:off x="2278499" y="6073811"/>
              <a:ext cx="597810" cy="433249"/>
            </a:xfrm>
            <a:prstGeom prst="rect">
              <a:avLst/>
            </a:prstGeom>
          </p:spPr>
          <p:txBody>
            <a:bodyPr wrap="none">
              <a:spAutoFit/>
            </a:bodyPr>
            <a:lstStyle/>
            <a:p>
              <a:pPr algn="ctr"/>
              <a:r>
                <a:rPr lang="en-US" altLang="ja-JP" sz="735" dirty="0">
                  <a:solidFill>
                    <a:srgbClr val="505050"/>
                  </a:solidFill>
                </a:rPr>
                <a:t>Sync</a:t>
              </a:r>
              <a:br>
                <a:rPr lang="en-US" altLang="ja-JP" sz="735" dirty="0">
                  <a:solidFill>
                    <a:srgbClr val="505050"/>
                  </a:solidFill>
                </a:rPr>
              </a:br>
              <a:r>
                <a:rPr lang="en-US" altLang="ja-JP" sz="735" dirty="0">
                  <a:solidFill>
                    <a:srgbClr val="505050"/>
                  </a:solidFill>
                </a:rPr>
                <a:t>replica</a:t>
              </a:r>
            </a:p>
          </p:txBody>
        </p:sp>
      </p:grpSp>
      <p:pic>
        <p:nvPicPr>
          <p:cNvPr id="206" name="図 205"/>
          <p:cNvPicPr>
            <a:picLocks noChangeAspect="1"/>
          </p:cNvPicPr>
          <p:nvPr/>
        </p:nvPicPr>
        <p:blipFill>
          <a:blip r:embed="rId5"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252619" y="1047133"/>
            <a:ext cx="860241" cy="462546"/>
          </a:xfrm>
          <a:prstGeom prst="rect">
            <a:avLst/>
          </a:prstGeom>
        </p:spPr>
      </p:pic>
      <p:sp>
        <p:nvSpPr>
          <p:cNvPr id="83" name="正方形/長方形 82"/>
          <p:cNvSpPr/>
          <p:nvPr/>
        </p:nvSpPr>
        <p:spPr>
          <a:xfrm>
            <a:off x="137870" y="3580239"/>
            <a:ext cx="782587" cy="228076"/>
          </a:xfrm>
          <a:prstGeom prst="rect">
            <a:avLst/>
          </a:prstGeom>
        </p:spPr>
        <p:txBody>
          <a:bodyPr wrap="none">
            <a:spAutoFit/>
          </a:bodyPr>
          <a:lstStyle/>
          <a:p>
            <a:r>
              <a:rPr lang="en-US" altLang="ja-JP" sz="882" b="1" dirty="0">
                <a:solidFill>
                  <a:srgbClr val="505050"/>
                </a:solidFill>
              </a:rPr>
              <a:t>On-premises</a:t>
            </a:r>
            <a:endParaRPr lang="ja-JP" altLang="en-US" sz="882" b="1" dirty="0">
              <a:solidFill>
                <a:srgbClr val="505050"/>
              </a:solidFill>
            </a:endParaRPr>
          </a:p>
        </p:txBody>
      </p:sp>
      <p:sp>
        <p:nvSpPr>
          <p:cNvPr id="205" name="正方形/長方形 204"/>
          <p:cNvSpPr/>
          <p:nvPr/>
        </p:nvSpPr>
        <p:spPr>
          <a:xfrm>
            <a:off x="186536" y="854515"/>
            <a:ext cx="1045479" cy="250710"/>
          </a:xfrm>
          <a:prstGeom prst="rect">
            <a:avLst/>
          </a:prstGeom>
        </p:spPr>
        <p:txBody>
          <a:bodyPr wrap="none">
            <a:spAutoFit/>
          </a:bodyPr>
          <a:lstStyle/>
          <a:p>
            <a:r>
              <a:rPr lang="en-US" altLang="ja-JP" sz="1029" b="1" dirty="0">
                <a:solidFill>
                  <a:srgbClr val="505050"/>
                </a:solidFill>
              </a:rPr>
              <a:t>Windows Azure</a:t>
            </a:r>
            <a:endParaRPr lang="ja-JP" altLang="en-US" sz="1029" b="1" dirty="0">
              <a:solidFill>
                <a:srgbClr val="505050"/>
              </a:solidFill>
            </a:endParaRPr>
          </a:p>
        </p:txBody>
      </p:sp>
      <p:grpSp>
        <p:nvGrpSpPr>
          <p:cNvPr id="47" name="グループ化 46"/>
          <p:cNvGrpSpPr/>
          <p:nvPr/>
        </p:nvGrpSpPr>
        <p:grpSpPr>
          <a:xfrm>
            <a:off x="4020078" y="3954478"/>
            <a:ext cx="864988" cy="842762"/>
            <a:chOff x="4762989" y="5483553"/>
            <a:chExt cx="1176444" cy="1146215"/>
          </a:xfrm>
        </p:grpSpPr>
        <p:grpSp>
          <p:nvGrpSpPr>
            <p:cNvPr id="27" name="グループ化 26"/>
            <p:cNvGrpSpPr/>
            <p:nvPr/>
          </p:nvGrpSpPr>
          <p:grpSpPr>
            <a:xfrm>
              <a:off x="4780877" y="5483553"/>
              <a:ext cx="1158556" cy="1146215"/>
              <a:chOff x="4780877" y="5483553"/>
              <a:chExt cx="1158556" cy="1146215"/>
            </a:xfrm>
          </p:grpSpPr>
          <p:sp>
            <p:nvSpPr>
              <p:cNvPr id="110" name="正方形/長方形 109"/>
              <p:cNvSpPr/>
              <p:nvPr/>
            </p:nvSpPr>
            <p:spPr bwMode="auto">
              <a:xfrm>
                <a:off x="4780877" y="5483553"/>
                <a:ext cx="1071299" cy="1146215"/>
              </a:xfrm>
              <a:prstGeom prst="rect">
                <a:avLst/>
              </a:prstGeom>
              <a:solidFill>
                <a:schemeClr val="bg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12" name="正方形/長方形 111"/>
              <p:cNvSpPr/>
              <p:nvPr/>
            </p:nvSpPr>
            <p:spPr>
              <a:xfrm>
                <a:off x="4832358" y="5979685"/>
                <a:ext cx="1107075" cy="264153"/>
              </a:xfrm>
              <a:prstGeom prst="rect">
                <a:avLst/>
              </a:prstGeom>
            </p:spPr>
            <p:txBody>
              <a:bodyPr wrap="square">
                <a:spAutoFit/>
              </a:bodyPr>
              <a:lstStyle/>
              <a:p>
                <a:pPr marL="126067" indent="-126067">
                  <a:buFont typeface="Wingdings" panose="05000000000000000000" pitchFamily="2" charset="2"/>
                  <a:buChar char="n"/>
                </a:pPr>
                <a:r>
                  <a:rPr lang="en-US" altLang="ja-JP" sz="662" dirty="0">
                    <a:solidFill>
                      <a:srgbClr val="00187B"/>
                    </a:solidFill>
                  </a:rPr>
                  <a:t>SAP</a:t>
                </a:r>
              </a:p>
            </p:txBody>
          </p:sp>
          <p:sp>
            <p:nvSpPr>
              <p:cNvPr id="113" name="正方形/長方形 112"/>
              <p:cNvSpPr/>
              <p:nvPr/>
            </p:nvSpPr>
            <p:spPr bwMode="auto">
              <a:xfrm>
                <a:off x="5080156" y="6334265"/>
                <a:ext cx="592440" cy="217865"/>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14" name="正方形/長方形 113"/>
              <p:cNvSpPr/>
              <p:nvPr/>
            </p:nvSpPr>
            <p:spPr>
              <a:xfrm>
                <a:off x="5090735" y="6334266"/>
                <a:ext cx="711386" cy="287176"/>
              </a:xfrm>
              <a:prstGeom prst="rect">
                <a:avLst/>
              </a:prstGeom>
            </p:spPr>
            <p:txBody>
              <a:bodyPr wrap="square">
                <a:spAutoFit/>
              </a:bodyPr>
              <a:lstStyle/>
              <a:p>
                <a:r>
                  <a:rPr lang="en-US" altLang="ja-JP" sz="772" b="1" dirty="0">
                    <a:solidFill>
                      <a:srgbClr val="FFFFFF"/>
                    </a:solidFill>
                  </a:rPr>
                  <a:t>100</a:t>
                </a:r>
                <a:r>
                  <a:rPr lang="ja-JP" altLang="en-US" sz="772" b="1" dirty="0">
                    <a:solidFill>
                      <a:srgbClr val="FFFFFF"/>
                    </a:solidFill>
                  </a:rPr>
                  <a:t> </a:t>
                </a:r>
                <a:r>
                  <a:rPr lang="en-US" altLang="ja-JP" sz="772" b="1" dirty="0">
                    <a:solidFill>
                      <a:srgbClr val="FFFFFF"/>
                    </a:solidFill>
                  </a:rPr>
                  <a:t>GB</a:t>
                </a:r>
                <a:endParaRPr lang="ja-JP" altLang="en-US" sz="772" b="1" dirty="0">
                  <a:solidFill>
                    <a:srgbClr val="FFFFFF"/>
                  </a:solidFill>
                </a:endParaRPr>
              </a:p>
            </p:txBody>
          </p:sp>
          <p:pic>
            <p:nvPicPr>
              <p:cNvPr id="115" name="図 1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0819" y="6275306"/>
                <a:ext cx="261954" cy="315616"/>
              </a:xfrm>
              <a:prstGeom prst="rect">
                <a:avLst/>
              </a:prstGeom>
            </p:spPr>
          </p:pic>
        </p:grpSp>
        <p:grpSp>
          <p:nvGrpSpPr>
            <p:cNvPr id="25" name="グループ化 24"/>
            <p:cNvGrpSpPr/>
            <p:nvPr/>
          </p:nvGrpSpPr>
          <p:grpSpPr>
            <a:xfrm>
              <a:off x="4762989" y="5483553"/>
              <a:ext cx="1107074" cy="280455"/>
              <a:chOff x="4762989" y="5483553"/>
              <a:chExt cx="1107074" cy="280455"/>
            </a:xfrm>
          </p:grpSpPr>
          <p:sp>
            <p:nvSpPr>
              <p:cNvPr id="109" name="正方形/長方形 108"/>
              <p:cNvSpPr/>
              <p:nvPr/>
            </p:nvSpPr>
            <p:spPr bwMode="auto">
              <a:xfrm>
                <a:off x="4780877" y="5483553"/>
                <a:ext cx="1071299" cy="280455"/>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11" name="正方形/長方形 110"/>
              <p:cNvSpPr/>
              <p:nvPr/>
            </p:nvSpPr>
            <p:spPr>
              <a:xfrm>
                <a:off x="4762989" y="5514847"/>
                <a:ext cx="1107074" cy="248631"/>
              </a:xfrm>
              <a:prstGeom prst="rect">
                <a:avLst/>
              </a:prstGeom>
              <a:noFill/>
            </p:spPr>
            <p:txBody>
              <a:bodyPr wrap="square">
                <a:spAutoFit/>
              </a:bodyPr>
              <a:lstStyle/>
              <a:p>
                <a:pPr algn="ctr"/>
                <a:r>
                  <a:rPr lang="ja-JP" altLang="en-US" sz="588" b="1" dirty="0">
                    <a:solidFill>
                      <a:srgbClr val="FFFFFF"/>
                    </a:solidFill>
                  </a:rPr>
                  <a:t>ERP </a:t>
                </a:r>
                <a:r>
                  <a:rPr lang="en-US" altLang="ja-JP" sz="588" b="1" dirty="0">
                    <a:solidFill>
                      <a:srgbClr val="FFFFFF"/>
                    </a:solidFill>
                  </a:rPr>
                  <a:t>Production</a:t>
                </a:r>
                <a:r>
                  <a:rPr lang="ja-JP" altLang="en-US" sz="588" b="1" dirty="0">
                    <a:solidFill>
                      <a:srgbClr val="FFFFFF"/>
                    </a:solidFill>
                  </a:rPr>
                  <a:t> AP</a:t>
                </a:r>
              </a:p>
            </p:txBody>
          </p:sp>
        </p:grpSp>
      </p:grpSp>
      <p:grpSp>
        <p:nvGrpSpPr>
          <p:cNvPr id="31" name="グループ化 30"/>
          <p:cNvGrpSpPr/>
          <p:nvPr/>
        </p:nvGrpSpPr>
        <p:grpSpPr>
          <a:xfrm>
            <a:off x="4951543" y="3954478"/>
            <a:ext cx="834157" cy="842762"/>
            <a:chOff x="6194825" y="5483553"/>
            <a:chExt cx="1134511" cy="1146215"/>
          </a:xfrm>
        </p:grpSpPr>
        <p:sp>
          <p:nvSpPr>
            <p:cNvPr id="118" name="正方形/長方形 117"/>
            <p:cNvSpPr/>
            <p:nvPr/>
          </p:nvSpPr>
          <p:spPr bwMode="auto">
            <a:xfrm>
              <a:off x="6212713" y="5483553"/>
              <a:ext cx="1071299" cy="1146215"/>
            </a:xfrm>
            <a:prstGeom prst="rect">
              <a:avLst/>
            </a:prstGeom>
            <a:solidFill>
              <a:schemeClr val="bg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20" name="正方形/長方形 119"/>
            <p:cNvSpPr/>
            <p:nvPr/>
          </p:nvSpPr>
          <p:spPr>
            <a:xfrm>
              <a:off x="6222262" y="5979685"/>
              <a:ext cx="1107074" cy="264153"/>
            </a:xfrm>
            <a:prstGeom prst="rect">
              <a:avLst/>
            </a:prstGeom>
          </p:spPr>
          <p:txBody>
            <a:bodyPr wrap="square">
              <a:spAutoFit/>
            </a:bodyPr>
            <a:lstStyle/>
            <a:p>
              <a:pPr marL="126067" indent="-126067">
                <a:buFont typeface="Wingdings" panose="05000000000000000000" pitchFamily="2" charset="2"/>
                <a:buChar char="n"/>
              </a:pPr>
              <a:r>
                <a:rPr lang="en-US" altLang="ja-JP" sz="662" dirty="0">
                  <a:solidFill>
                    <a:srgbClr val="FFFFFF">
                      <a:lumMod val="50000"/>
                    </a:srgbClr>
                  </a:solidFill>
                </a:rPr>
                <a:t>SAP</a:t>
              </a:r>
            </a:p>
          </p:txBody>
        </p:sp>
        <p:sp>
          <p:nvSpPr>
            <p:cNvPr id="121" name="正方形/長方形 120"/>
            <p:cNvSpPr/>
            <p:nvPr/>
          </p:nvSpPr>
          <p:spPr bwMode="auto">
            <a:xfrm>
              <a:off x="6511992" y="6334265"/>
              <a:ext cx="592440" cy="217865"/>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22" name="正方形/長方形 121"/>
            <p:cNvSpPr/>
            <p:nvPr/>
          </p:nvSpPr>
          <p:spPr>
            <a:xfrm>
              <a:off x="6524099" y="6334266"/>
              <a:ext cx="684489" cy="287176"/>
            </a:xfrm>
            <a:prstGeom prst="rect">
              <a:avLst/>
            </a:prstGeom>
          </p:spPr>
          <p:txBody>
            <a:bodyPr wrap="square">
              <a:spAutoFit/>
            </a:bodyPr>
            <a:lstStyle/>
            <a:p>
              <a:r>
                <a:rPr lang="en-US" altLang="ja-JP" sz="772" b="1" dirty="0">
                  <a:solidFill>
                    <a:srgbClr val="FFFFFF"/>
                  </a:solidFill>
                </a:rPr>
                <a:t>100</a:t>
              </a:r>
              <a:r>
                <a:rPr lang="ja-JP" altLang="en-US" sz="772" b="1" dirty="0">
                  <a:solidFill>
                    <a:srgbClr val="FFFFFF"/>
                  </a:solidFill>
                </a:rPr>
                <a:t> </a:t>
              </a:r>
              <a:r>
                <a:rPr lang="en-US" altLang="ja-JP" sz="772" b="1" dirty="0">
                  <a:solidFill>
                    <a:srgbClr val="FFFFFF"/>
                  </a:solidFill>
                </a:rPr>
                <a:t>GB</a:t>
              </a:r>
              <a:endParaRPr lang="ja-JP" altLang="en-US" sz="772" b="1" dirty="0">
                <a:solidFill>
                  <a:srgbClr val="FFFFFF"/>
                </a:solidFill>
              </a:endParaRPr>
            </a:p>
          </p:txBody>
        </p:sp>
        <p:pic>
          <p:nvPicPr>
            <p:cNvPr id="123" name="図 1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12655" y="6275306"/>
              <a:ext cx="261954" cy="315616"/>
            </a:xfrm>
            <a:prstGeom prst="rect">
              <a:avLst/>
            </a:prstGeom>
          </p:spPr>
        </p:pic>
        <p:sp>
          <p:nvSpPr>
            <p:cNvPr id="117" name="正方形/長方形 116"/>
            <p:cNvSpPr/>
            <p:nvPr/>
          </p:nvSpPr>
          <p:spPr bwMode="auto">
            <a:xfrm>
              <a:off x="6212713" y="5483553"/>
              <a:ext cx="1071299" cy="280455"/>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19" name="正方形/長方形 118"/>
            <p:cNvSpPr/>
            <p:nvPr/>
          </p:nvSpPr>
          <p:spPr>
            <a:xfrm>
              <a:off x="6194825" y="5514847"/>
              <a:ext cx="1107074" cy="248630"/>
            </a:xfrm>
            <a:prstGeom prst="rect">
              <a:avLst/>
            </a:prstGeom>
          </p:spPr>
          <p:txBody>
            <a:bodyPr wrap="square">
              <a:spAutoFit/>
            </a:bodyPr>
            <a:lstStyle/>
            <a:p>
              <a:pPr algn="ctr"/>
              <a:r>
                <a:rPr lang="ja-JP" altLang="en-US" sz="588" b="1" dirty="0">
                  <a:solidFill>
                    <a:srgbClr val="FFFFFF"/>
                  </a:solidFill>
                </a:rPr>
                <a:t>ERP </a:t>
              </a:r>
              <a:r>
                <a:rPr lang="en-US" altLang="ja-JP" sz="588" b="1" dirty="0">
                  <a:solidFill>
                    <a:srgbClr val="FFFFFF"/>
                  </a:solidFill>
                </a:rPr>
                <a:t>Production</a:t>
              </a:r>
              <a:r>
                <a:rPr lang="ja-JP" altLang="en-US" sz="588" b="1" dirty="0">
                  <a:solidFill>
                    <a:srgbClr val="FFFFFF"/>
                  </a:solidFill>
                </a:rPr>
                <a:t> AP</a:t>
              </a:r>
            </a:p>
          </p:txBody>
        </p:sp>
      </p:grpSp>
      <p:grpSp>
        <p:nvGrpSpPr>
          <p:cNvPr id="3" name="グループ化 2"/>
          <p:cNvGrpSpPr/>
          <p:nvPr/>
        </p:nvGrpSpPr>
        <p:grpSpPr>
          <a:xfrm>
            <a:off x="6816581" y="3941868"/>
            <a:ext cx="889560" cy="842762"/>
            <a:chOff x="9271023" y="5483553"/>
            <a:chExt cx="1209863" cy="1146215"/>
          </a:xfrm>
        </p:grpSpPr>
        <p:sp>
          <p:nvSpPr>
            <p:cNvPr id="134" name="正方形/長方形 133"/>
            <p:cNvSpPr/>
            <p:nvPr/>
          </p:nvSpPr>
          <p:spPr bwMode="auto">
            <a:xfrm>
              <a:off x="9288911" y="5483553"/>
              <a:ext cx="1071299" cy="1146215"/>
            </a:xfrm>
            <a:prstGeom prst="rect">
              <a:avLst/>
            </a:prstGeom>
            <a:solidFill>
              <a:schemeClr val="bg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ln>
                  <a:solidFill>
                    <a:srgbClr val="00187B"/>
                  </a:solidFill>
                </a:ln>
                <a:gradFill>
                  <a:gsLst>
                    <a:gs pos="0">
                      <a:srgbClr val="FFFFFF"/>
                    </a:gs>
                    <a:gs pos="100000">
                      <a:srgbClr val="FFFFFF"/>
                    </a:gs>
                  </a:gsLst>
                  <a:lin ang="5400000" scaled="0"/>
                </a:gradFill>
              </a:endParaRPr>
            </a:p>
          </p:txBody>
        </p:sp>
        <p:sp>
          <p:nvSpPr>
            <p:cNvPr id="136" name="正方形/長方形 135"/>
            <p:cNvSpPr/>
            <p:nvPr/>
          </p:nvSpPr>
          <p:spPr>
            <a:xfrm>
              <a:off x="9340217" y="5929366"/>
              <a:ext cx="1140669" cy="402726"/>
            </a:xfrm>
            <a:prstGeom prst="rect">
              <a:avLst/>
            </a:prstGeom>
          </p:spPr>
          <p:txBody>
            <a:bodyPr wrap="square">
              <a:spAutoFit/>
            </a:bodyPr>
            <a:lstStyle/>
            <a:p>
              <a:pPr marL="126067" indent="-126067">
                <a:buFont typeface="Wingdings" panose="05000000000000000000" pitchFamily="2" charset="2"/>
                <a:buChar char="n"/>
              </a:pPr>
              <a:r>
                <a:rPr lang="en-US" altLang="ja-JP" sz="662" dirty="0">
                  <a:solidFill>
                    <a:srgbClr val="FFFFFF">
                      <a:lumMod val="50000"/>
                    </a:srgbClr>
                  </a:solidFill>
                </a:rPr>
                <a:t>Windows Server</a:t>
              </a:r>
              <a:endParaRPr lang="ja-JP" altLang="en-US" sz="662" dirty="0">
                <a:solidFill>
                  <a:srgbClr val="FFFFFF">
                    <a:lumMod val="50000"/>
                  </a:srgbClr>
                </a:solidFill>
              </a:endParaRPr>
            </a:p>
          </p:txBody>
        </p:sp>
        <p:sp>
          <p:nvSpPr>
            <p:cNvPr id="137" name="正方形/長方形 136"/>
            <p:cNvSpPr/>
            <p:nvPr/>
          </p:nvSpPr>
          <p:spPr bwMode="auto">
            <a:xfrm>
              <a:off x="9588190" y="6334265"/>
              <a:ext cx="592440" cy="217865"/>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38" name="正方形/長方形 137"/>
            <p:cNvSpPr/>
            <p:nvPr/>
          </p:nvSpPr>
          <p:spPr>
            <a:xfrm>
              <a:off x="9597498" y="6334266"/>
              <a:ext cx="648864" cy="287176"/>
            </a:xfrm>
            <a:prstGeom prst="rect">
              <a:avLst/>
            </a:prstGeom>
          </p:spPr>
          <p:txBody>
            <a:bodyPr wrap="square">
              <a:spAutoFit/>
            </a:bodyPr>
            <a:lstStyle/>
            <a:p>
              <a:r>
                <a:rPr lang="en-US" altLang="ja-JP" sz="772" b="1" dirty="0">
                  <a:solidFill>
                    <a:srgbClr val="FFFFFF"/>
                  </a:solidFill>
                </a:rPr>
                <a:t>100</a:t>
              </a:r>
              <a:r>
                <a:rPr lang="ja-JP" altLang="en-US" sz="772" b="1" dirty="0">
                  <a:solidFill>
                    <a:srgbClr val="FFFFFF"/>
                  </a:solidFill>
                </a:rPr>
                <a:t> </a:t>
              </a:r>
              <a:r>
                <a:rPr lang="en-US" altLang="ja-JP" sz="772" b="1" dirty="0">
                  <a:solidFill>
                    <a:srgbClr val="FFFFFF"/>
                  </a:solidFill>
                </a:rPr>
                <a:t>GB</a:t>
              </a:r>
              <a:endParaRPr lang="ja-JP" altLang="en-US" sz="772" b="1" dirty="0">
                <a:solidFill>
                  <a:srgbClr val="FFFFFF"/>
                </a:solidFill>
              </a:endParaRPr>
            </a:p>
          </p:txBody>
        </p:sp>
        <p:pic>
          <p:nvPicPr>
            <p:cNvPr id="139" name="図 1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8853" y="6275306"/>
              <a:ext cx="261954" cy="315616"/>
            </a:xfrm>
            <a:prstGeom prst="rect">
              <a:avLst/>
            </a:prstGeom>
          </p:spPr>
        </p:pic>
        <p:sp>
          <p:nvSpPr>
            <p:cNvPr id="133" name="正方形/長方形 132"/>
            <p:cNvSpPr/>
            <p:nvPr/>
          </p:nvSpPr>
          <p:spPr bwMode="auto">
            <a:xfrm>
              <a:off x="9288911" y="5483553"/>
              <a:ext cx="1071299" cy="394403"/>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35" name="正方形/長方形 134"/>
            <p:cNvSpPr/>
            <p:nvPr/>
          </p:nvSpPr>
          <p:spPr>
            <a:xfrm>
              <a:off x="9271023" y="5514847"/>
              <a:ext cx="1107074" cy="264153"/>
            </a:xfrm>
            <a:prstGeom prst="rect">
              <a:avLst/>
            </a:prstGeom>
          </p:spPr>
          <p:txBody>
            <a:bodyPr wrap="square">
              <a:spAutoFit/>
            </a:bodyPr>
            <a:lstStyle/>
            <a:p>
              <a:pPr algn="ctr"/>
              <a:r>
                <a:rPr lang="en-US" altLang="ja-JP" sz="662" b="1" dirty="0">
                  <a:solidFill>
                    <a:srgbClr val="FFFFFF"/>
                  </a:solidFill>
                </a:rPr>
                <a:t>directory services</a:t>
              </a:r>
              <a:endParaRPr lang="ja-JP" altLang="en-US" sz="662" b="1" dirty="0">
                <a:solidFill>
                  <a:srgbClr val="FFFFFF"/>
                </a:solidFill>
              </a:endParaRPr>
            </a:p>
          </p:txBody>
        </p:sp>
      </p:grpSp>
      <p:grpSp>
        <p:nvGrpSpPr>
          <p:cNvPr id="37" name="グループ化 36"/>
          <p:cNvGrpSpPr/>
          <p:nvPr/>
        </p:nvGrpSpPr>
        <p:grpSpPr>
          <a:xfrm>
            <a:off x="7785559" y="3941868"/>
            <a:ext cx="813983" cy="842762"/>
            <a:chOff x="10588900" y="5483553"/>
            <a:chExt cx="1107074" cy="1146215"/>
          </a:xfrm>
        </p:grpSpPr>
        <p:sp>
          <p:nvSpPr>
            <p:cNvPr id="142" name="正方形/長方形 141"/>
            <p:cNvSpPr/>
            <p:nvPr/>
          </p:nvSpPr>
          <p:spPr bwMode="auto">
            <a:xfrm>
              <a:off x="10606788" y="5483553"/>
              <a:ext cx="1071299" cy="1146215"/>
            </a:xfrm>
            <a:prstGeom prst="rect">
              <a:avLst/>
            </a:prstGeom>
            <a:solidFill>
              <a:schemeClr val="bg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45" name="正方形/長方形 144"/>
            <p:cNvSpPr/>
            <p:nvPr/>
          </p:nvSpPr>
          <p:spPr bwMode="auto">
            <a:xfrm>
              <a:off x="10906067" y="6334265"/>
              <a:ext cx="592441" cy="21786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46" name="正方形/長方形 145"/>
            <p:cNvSpPr/>
            <p:nvPr/>
          </p:nvSpPr>
          <p:spPr>
            <a:xfrm>
              <a:off x="10907841" y="6334266"/>
              <a:ext cx="661946" cy="287176"/>
            </a:xfrm>
            <a:prstGeom prst="rect">
              <a:avLst/>
            </a:prstGeom>
            <a:solidFill>
              <a:schemeClr val="bg1">
                <a:lumMod val="50000"/>
              </a:schemeClr>
            </a:solidFill>
          </p:spPr>
          <p:txBody>
            <a:bodyPr wrap="square">
              <a:spAutoFit/>
            </a:bodyPr>
            <a:lstStyle/>
            <a:p>
              <a:r>
                <a:rPr lang="en-US" altLang="ja-JP" sz="772" b="1" dirty="0">
                  <a:solidFill>
                    <a:srgbClr val="FFFFFF"/>
                  </a:solidFill>
                </a:rPr>
                <a:t>200</a:t>
              </a:r>
              <a:r>
                <a:rPr lang="ja-JP" altLang="en-US" sz="772" b="1" dirty="0">
                  <a:solidFill>
                    <a:srgbClr val="FFFFFF"/>
                  </a:solidFill>
                </a:rPr>
                <a:t> </a:t>
              </a:r>
              <a:r>
                <a:rPr lang="en-US" altLang="ja-JP" sz="772" b="1" dirty="0">
                  <a:solidFill>
                    <a:srgbClr val="FFFFFF"/>
                  </a:solidFill>
                </a:rPr>
                <a:t>GB</a:t>
              </a:r>
              <a:endParaRPr lang="ja-JP" altLang="en-US" sz="772" b="1" dirty="0">
                <a:solidFill>
                  <a:srgbClr val="FFFFFF"/>
                </a:solidFill>
              </a:endParaRPr>
            </a:p>
          </p:txBody>
        </p:sp>
        <p:pic>
          <p:nvPicPr>
            <p:cNvPr id="147" name="図 14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06730" y="6275306"/>
              <a:ext cx="261954" cy="315616"/>
            </a:xfrm>
            <a:prstGeom prst="rect">
              <a:avLst/>
            </a:prstGeom>
          </p:spPr>
        </p:pic>
        <p:sp>
          <p:nvSpPr>
            <p:cNvPr id="141" name="正方形/長方形 140"/>
            <p:cNvSpPr/>
            <p:nvPr/>
          </p:nvSpPr>
          <p:spPr bwMode="auto">
            <a:xfrm>
              <a:off x="10606788" y="5483553"/>
              <a:ext cx="1071299" cy="280455"/>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43" name="正方形/長方形 142"/>
            <p:cNvSpPr/>
            <p:nvPr/>
          </p:nvSpPr>
          <p:spPr>
            <a:xfrm>
              <a:off x="10588900" y="5514847"/>
              <a:ext cx="1107074" cy="264153"/>
            </a:xfrm>
            <a:prstGeom prst="rect">
              <a:avLst/>
            </a:prstGeom>
          </p:spPr>
          <p:txBody>
            <a:bodyPr wrap="square">
              <a:spAutoFit/>
            </a:bodyPr>
            <a:lstStyle/>
            <a:p>
              <a:pPr algn="ctr"/>
              <a:r>
                <a:rPr lang="en-US" altLang="ja-JP" sz="662" b="1" dirty="0">
                  <a:solidFill>
                    <a:srgbClr val="FFFFFF"/>
                  </a:solidFill>
                </a:rPr>
                <a:t>EDI</a:t>
              </a:r>
              <a:endParaRPr lang="ja-JP" altLang="en-US" sz="662" b="1" dirty="0">
                <a:solidFill>
                  <a:srgbClr val="FFFFFF"/>
                </a:solidFill>
              </a:endParaRPr>
            </a:p>
          </p:txBody>
        </p:sp>
      </p:grpSp>
      <p:sp>
        <p:nvSpPr>
          <p:cNvPr id="251" name="右矢印 250"/>
          <p:cNvSpPr/>
          <p:nvPr/>
        </p:nvSpPr>
        <p:spPr bwMode="auto">
          <a:xfrm rot="16200000">
            <a:off x="481101" y="3262432"/>
            <a:ext cx="1481908" cy="189034"/>
          </a:xfrm>
          <a:prstGeom prst="right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09" name="正方形/長方形 308"/>
          <p:cNvSpPr/>
          <p:nvPr/>
        </p:nvSpPr>
        <p:spPr bwMode="auto">
          <a:xfrm>
            <a:off x="3803991" y="3320381"/>
            <a:ext cx="112674" cy="369095"/>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grpSp>
        <p:nvGrpSpPr>
          <p:cNvPr id="310" name="グループ化 309"/>
          <p:cNvGrpSpPr/>
          <p:nvPr/>
        </p:nvGrpSpPr>
        <p:grpSpPr>
          <a:xfrm>
            <a:off x="3575908" y="3392833"/>
            <a:ext cx="614452" cy="216854"/>
            <a:chOff x="5461391" y="1430611"/>
            <a:chExt cx="835697" cy="294936"/>
          </a:xfrm>
        </p:grpSpPr>
        <p:sp>
          <p:nvSpPr>
            <p:cNvPr id="312" name="円/楕円 311"/>
            <p:cNvSpPr/>
            <p:nvPr/>
          </p:nvSpPr>
          <p:spPr bwMode="auto">
            <a:xfrm>
              <a:off x="5461391" y="1440336"/>
              <a:ext cx="835697" cy="281671"/>
            </a:xfrm>
            <a:prstGeom prst="ellipse">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324" dirty="0">
                <a:gradFill>
                  <a:gsLst>
                    <a:gs pos="0">
                      <a:srgbClr val="FFFFFF"/>
                    </a:gs>
                    <a:gs pos="100000">
                      <a:srgbClr val="FFFFFF"/>
                    </a:gs>
                  </a:gsLst>
                  <a:lin ang="5400000" scaled="0"/>
                </a:gradFill>
              </a:endParaRPr>
            </a:p>
          </p:txBody>
        </p:sp>
        <p:sp>
          <p:nvSpPr>
            <p:cNvPr id="317" name="正方形/長方形 316"/>
            <p:cNvSpPr/>
            <p:nvPr/>
          </p:nvSpPr>
          <p:spPr>
            <a:xfrm>
              <a:off x="5628297" y="1430611"/>
              <a:ext cx="501882" cy="294936"/>
            </a:xfrm>
            <a:prstGeom prst="rect">
              <a:avLst/>
            </a:prstGeom>
          </p:spPr>
          <p:txBody>
            <a:bodyPr wrap="none">
              <a:spAutoFit/>
            </a:bodyPr>
            <a:lstStyle/>
            <a:p>
              <a:pPr algn="ctr"/>
              <a:r>
                <a:rPr lang="en-US" altLang="ja-JP" sz="809" b="1" dirty="0">
                  <a:solidFill>
                    <a:srgbClr val="505050"/>
                  </a:solidFill>
                </a:rPr>
                <a:t>VPN</a:t>
              </a:r>
              <a:endParaRPr lang="ja-JP" altLang="en-US" sz="809" b="1" dirty="0">
                <a:solidFill>
                  <a:srgbClr val="505050"/>
                </a:solidFill>
              </a:endParaRPr>
            </a:p>
          </p:txBody>
        </p:sp>
      </p:grpSp>
      <p:pic>
        <p:nvPicPr>
          <p:cNvPr id="322" name="図 3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8356" y="3371865"/>
            <a:ext cx="266562" cy="257154"/>
          </a:xfrm>
          <a:prstGeom prst="rect">
            <a:avLst/>
          </a:prstGeom>
        </p:spPr>
      </p:pic>
      <p:pic>
        <p:nvPicPr>
          <p:cNvPr id="323" name="図 3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4998000" y="3415034"/>
            <a:ext cx="301505" cy="251670"/>
          </a:xfrm>
          <a:prstGeom prst="rect">
            <a:avLst/>
          </a:prstGeom>
        </p:spPr>
      </p:pic>
      <p:pic>
        <p:nvPicPr>
          <p:cNvPr id="324" name="図 3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181855" y="3333505"/>
            <a:ext cx="257330" cy="355972"/>
          </a:xfrm>
          <a:prstGeom prst="rect">
            <a:avLst/>
          </a:prstGeom>
        </p:spPr>
      </p:pic>
      <p:grpSp>
        <p:nvGrpSpPr>
          <p:cNvPr id="328" name="グループ化 327"/>
          <p:cNvGrpSpPr/>
          <p:nvPr/>
        </p:nvGrpSpPr>
        <p:grpSpPr>
          <a:xfrm>
            <a:off x="4284303" y="3386405"/>
            <a:ext cx="730726" cy="207791"/>
            <a:chOff x="5376446" y="1792040"/>
            <a:chExt cx="993838" cy="282611"/>
          </a:xfrm>
        </p:grpSpPr>
        <p:sp>
          <p:nvSpPr>
            <p:cNvPr id="329" name="円/楕円 328"/>
            <p:cNvSpPr/>
            <p:nvPr/>
          </p:nvSpPr>
          <p:spPr bwMode="auto">
            <a:xfrm>
              <a:off x="5376446" y="1792040"/>
              <a:ext cx="993838" cy="281671"/>
            </a:xfrm>
            <a:prstGeom prst="ellipse">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324" dirty="0">
                <a:gradFill>
                  <a:gsLst>
                    <a:gs pos="0">
                      <a:srgbClr val="FFFFFF"/>
                    </a:gs>
                    <a:gs pos="100000">
                      <a:srgbClr val="FFFFFF"/>
                    </a:gs>
                  </a:gsLst>
                  <a:lin ang="5400000" scaled="0"/>
                </a:gradFill>
              </a:endParaRPr>
            </a:p>
          </p:txBody>
        </p:sp>
        <p:sp>
          <p:nvSpPr>
            <p:cNvPr id="330" name="正方形/長方形 329"/>
            <p:cNvSpPr/>
            <p:nvPr/>
          </p:nvSpPr>
          <p:spPr>
            <a:xfrm>
              <a:off x="5401137" y="1810498"/>
              <a:ext cx="944461" cy="264153"/>
            </a:xfrm>
            <a:prstGeom prst="rect">
              <a:avLst/>
            </a:prstGeom>
          </p:spPr>
          <p:txBody>
            <a:bodyPr wrap="none">
              <a:spAutoFit/>
            </a:bodyPr>
            <a:lstStyle/>
            <a:p>
              <a:pPr algn="ctr"/>
              <a:r>
                <a:rPr lang="en-US" altLang="ja-JP" sz="662" b="1" dirty="0">
                  <a:solidFill>
                    <a:srgbClr val="505050"/>
                  </a:solidFill>
                </a:rPr>
                <a:t>System Center</a:t>
              </a:r>
              <a:endParaRPr lang="ja-JP" altLang="en-US" sz="662" b="1" dirty="0">
                <a:solidFill>
                  <a:srgbClr val="505050"/>
                </a:solidFill>
              </a:endParaRPr>
            </a:p>
          </p:txBody>
        </p:sp>
      </p:grpSp>
      <p:grpSp>
        <p:nvGrpSpPr>
          <p:cNvPr id="17" name="グループ化 16"/>
          <p:cNvGrpSpPr/>
          <p:nvPr/>
        </p:nvGrpSpPr>
        <p:grpSpPr>
          <a:xfrm>
            <a:off x="843232" y="3932474"/>
            <a:ext cx="1063866" cy="957174"/>
            <a:chOff x="829509" y="5470779"/>
            <a:chExt cx="1446932" cy="1301823"/>
          </a:xfrm>
        </p:grpSpPr>
        <p:sp>
          <p:nvSpPr>
            <p:cNvPr id="5" name="正方形/長方形 4"/>
            <p:cNvSpPr/>
            <p:nvPr/>
          </p:nvSpPr>
          <p:spPr bwMode="auto">
            <a:xfrm>
              <a:off x="847397" y="5483553"/>
              <a:ext cx="1071299" cy="1146215"/>
            </a:xfrm>
            <a:prstGeom prst="rect">
              <a:avLst/>
            </a:prstGeom>
            <a:solidFill>
              <a:schemeClr val="bg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94" name="正方形/長方形 93"/>
            <p:cNvSpPr/>
            <p:nvPr/>
          </p:nvSpPr>
          <p:spPr>
            <a:xfrm>
              <a:off x="898879" y="5863140"/>
              <a:ext cx="1107074" cy="402726"/>
            </a:xfrm>
            <a:prstGeom prst="rect">
              <a:avLst/>
            </a:prstGeom>
          </p:spPr>
          <p:txBody>
            <a:bodyPr wrap="square">
              <a:spAutoFit/>
            </a:bodyPr>
            <a:lstStyle/>
            <a:p>
              <a:pPr marL="126067" indent="-126067">
                <a:buFont typeface="Wingdings" panose="05000000000000000000" pitchFamily="2" charset="2"/>
                <a:buChar char="n"/>
              </a:pPr>
              <a:r>
                <a:rPr lang="en-US" altLang="ja-JP" sz="662" dirty="0">
                  <a:solidFill>
                    <a:srgbClr val="FFFFFF">
                      <a:lumMod val="50000"/>
                    </a:srgbClr>
                  </a:solidFill>
                </a:rPr>
                <a:t>SAP</a:t>
              </a:r>
            </a:p>
            <a:p>
              <a:pPr marL="126067" indent="-126067">
                <a:buFont typeface="Wingdings" panose="05000000000000000000" pitchFamily="2" charset="2"/>
                <a:buChar char="n"/>
              </a:pPr>
              <a:r>
                <a:rPr lang="en-US" altLang="ja-JP" sz="662" dirty="0">
                  <a:solidFill>
                    <a:srgbClr val="FFFFFF">
                      <a:lumMod val="50000"/>
                    </a:srgbClr>
                  </a:solidFill>
                </a:rPr>
                <a:t>SQL Server</a:t>
              </a:r>
              <a:endParaRPr lang="ja-JP" altLang="en-US" sz="662" dirty="0">
                <a:solidFill>
                  <a:srgbClr val="FFFFFF">
                    <a:lumMod val="50000"/>
                  </a:srgbClr>
                </a:solidFill>
              </a:endParaRPr>
            </a:p>
          </p:txBody>
        </p:sp>
        <p:sp>
          <p:nvSpPr>
            <p:cNvPr id="10" name="正方形/長方形 9"/>
            <p:cNvSpPr/>
            <p:nvPr/>
          </p:nvSpPr>
          <p:spPr bwMode="auto">
            <a:xfrm>
              <a:off x="1229801" y="6334264"/>
              <a:ext cx="1046640" cy="377495"/>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95" name="正方形/長方形 94"/>
            <p:cNvSpPr/>
            <p:nvPr/>
          </p:nvSpPr>
          <p:spPr>
            <a:xfrm>
              <a:off x="1288809" y="6323831"/>
              <a:ext cx="959590" cy="448771"/>
            </a:xfrm>
            <a:prstGeom prst="rect">
              <a:avLst/>
            </a:prstGeom>
          </p:spPr>
          <p:txBody>
            <a:bodyPr wrap="square">
              <a:spAutoFit/>
            </a:bodyPr>
            <a:lstStyle/>
            <a:p>
              <a:r>
                <a:rPr lang="en-US" altLang="ja-JP" sz="772" b="1" dirty="0">
                  <a:solidFill>
                    <a:srgbClr val="FFFFFF"/>
                  </a:solidFill>
                </a:rPr>
                <a:t>400 GB</a:t>
              </a:r>
              <a:br>
                <a:rPr lang="en-US" altLang="ja-JP" sz="772" b="1" dirty="0">
                  <a:solidFill>
                    <a:srgbClr val="FFFFFF"/>
                  </a:solidFill>
                </a:rPr>
              </a:br>
              <a:r>
                <a:rPr lang="en-US" altLang="ja-JP" sz="772" b="1" dirty="0">
                  <a:solidFill>
                    <a:srgbClr val="FFFFFF"/>
                  </a:solidFill>
                </a:rPr>
                <a:t>(DB 300 GB)</a:t>
              </a:r>
              <a:endParaRPr lang="ja-JP" altLang="en-US" sz="772" b="1" dirty="0">
                <a:solidFill>
                  <a:srgbClr val="FFFFFF"/>
                </a:solidFill>
              </a:endParaRPr>
            </a:p>
          </p:txBody>
        </p:sp>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464" y="6275306"/>
              <a:ext cx="261954" cy="315616"/>
            </a:xfrm>
            <a:prstGeom prst="rect">
              <a:avLst/>
            </a:prstGeom>
          </p:spPr>
        </p:pic>
        <p:sp>
          <p:nvSpPr>
            <p:cNvPr id="9" name="正方形/長方形 8"/>
            <p:cNvSpPr/>
            <p:nvPr/>
          </p:nvSpPr>
          <p:spPr bwMode="auto">
            <a:xfrm>
              <a:off x="859587" y="5496535"/>
              <a:ext cx="1071299" cy="280455"/>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8" name="正方形/長方形 7"/>
            <p:cNvSpPr/>
            <p:nvPr/>
          </p:nvSpPr>
          <p:spPr>
            <a:xfrm>
              <a:off x="829509" y="5470779"/>
              <a:ext cx="1107074" cy="371680"/>
            </a:xfrm>
            <a:prstGeom prst="rect">
              <a:avLst/>
            </a:prstGeom>
            <a:solidFill>
              <a:schemeClr val="bg1">
                <a:lumMod val="50000"/>
              </a:schemeClr>
            </a:solidFill>
          </p:spPr>
          <p:txBody>
            <a:bodyPr wrap="square">
              <a:spAutoFit/>
            </a:bodyPr>
            <a:lstStyle/>
            <a:p>
              <a:pPr algn="ctr"/>
              <a:r>
                <a:rPr lang="ja-JP" altLang="en-US" sz="588" b="1" dirty="0">
                  <a:solidFill>
                    <a:srgbClr val="FFFFFF"/>
                  </a:solidFill>
                </a:rPr>
                <a:t>ERP </a:t>
              </a:r>
              <a:r>
                <a:rPr lang="en-US" altLang="ja-JP" sz="588" b="1" dirty="0">
                  <a:solidFill>
                    <a:srgbClr val="FFFFFF"/>
                  </a:solidFill>
                </a:rPr>
                <a:t>Production</a:t>
              </a:r>
              <a:r>
                <a:rPr lang="ja-JP" altLang="en-US" sz="588" b="1" dirty="0">
                  <a:solidFill>
                    <a:srgbClr val="FFFFFF"/>
                  </a:solidFill>
                </a:rPr>
                <a:t> DB+AP</a:t>
              </a:r>
            </a:p>
          </p:txBody>
        </p:sp>
      </p:grpSp>
      <p:grpSp>
        <p:nvGrpSpPr>
          <p:cNvPr id="89" name="グループ化 88"/>
          <p:cNvGrpSpPr/>
          <p:nvPr/>
        </p:nvGrpSpPr>
        <p:grpSpPr>
          <a:xfrm>
            <a:off x="705265" y="1544487"/>
            <a:ext cx="1175561" cy="1071772"/>
            <a:chOff x="959208" y="2414017"/>
            <a:chExt cx="1598845" cy="1457684"/>
          </a:xfrm>
        </p:grpSpPr>
        <p:sp>
          <p:nvSpPr>
            <p:cNvPr id="270" name="正方形/長方形 269"/>
            <p:cNvSpPr/>
            <p:nvPr/>
          </p:nvSpPr>
          <p:spPr bwMode="auto">
            <a:xfrm>
              <a:off x="1001912" y="2414017"/>
              <a:ext cx="1362075" cy="1457325"/>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72" name="正方形/長方形 271"/>
            <p:cNvSpPr/>
            <p:nvPr/>
          </p:nvSpPr>
          <p:spPr>
            <a:xfrm>
              <a:off x="1067368" y="3037994"/>
              <a:ext cx="1407559" cy="287176"/>
            </a:xfrm>
            <a:prstGeom prst="rect">
              <a:avLst/>
            </a:prstGeom>
          </p:spPr>
          <p:txBody>
            <a:bodyPr wrap="square">
              <a:spAutoFit/>
            </a:bodyPr>
            <a:lstStyle/>
            <a:p>
              <a:pPr marL="126067" indent="-126067">
                <a:buFont typeface="Wingdings" panose="05000000000000000000" pitchFamily="2" charset="2"/>
                <a:buChar char="n"/>
              </a:pPr>
              <a:r>
                <a:rPr lang="en-US" altLang="ja-JP" sz="772" dirty="0">
                  <a:solidFill>
                    <a:srgbClr val="00BCF2"/>
                  </a:solidFill>
                </a:rPr>
                <a:t>SQL Server</a:t>
              </a:r>
              <a:endParaRPr lang="ja-JP" altLang="en-US" sz="772" dirty="0">
                <a:solidFill>
                  <a:srgbClr val="00BCF2"/>
                </a:solidFill>
              </a:endParaRPr>
            </a:p>
          </p:txBody>
        </p:sp>
        <p:sp>
          <p:nvSpPr>
            <p:cNvPr id="282" name="正方形/長方形 281"/>
            <p:cNvSpPr/>
            <p:nvPr/>
          </p:nvSpPr>
          <p:spPr bwMode="auto">
            <a:xfrm>
              <a:off x="1433210" y="3376883"/>
              <a:ext cx="1018075" cy="44697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84" name="正方形/長方形 283"/>
            <p:cNvSpPr/>
            <p:nvPr/>
          </p:nvSpPr>
          <p:spPr>
            <a:xfrm>
              <a:off x="1445946" y="3376883"/>
              <a:ext cx="1112107" cy="494818"/>
            </a:xfrm>
            <a:prstGeom prst="rect">
              <a:avLst/>
            </a:prstGeom>
          </p:spPr>
          <p:txBody>
            <a:bodyPr wrap="square">
              <a:spAutoFit/>
            </a:bodyPr>
            <a:lstStyle/>
            <a:p>
              <a:r>
                <a:rPr lang="en-US" altLang="ja-JP" sz="882" b="1" dirty="0">
                  <a:solidFill>
                    <a:srgbClr val="FFFFFF"/>
                  </a:solidFill>
                </a:rPr>
                <a:t>400 GB</a:t>
              </a:r>
              <a:br>
                <a:rPr lang="en-US" altLang="ja-JP" sz="882" b="1" dirty="0">
                  <a:solidFill>
                    <a:srgbClr val="FFFFFF"/>
                  </a:solidFill>
                </a:rPr>
              </a:br>
              <a:r>
                <a:rPr lang="en-US" altLang="ja-JP" sz="882" b="1" dirty="0">
                  <a:solidFill>
                    <a:srgbClr val="FFFFFF"/>
                  </a:solidFill>
                </a:rPr>
                <a:t>(DB 300 GB)</a:t>
              </a:r>
              <a:endParaRPr lang="ja-JP" altLang="en-US" sz="882" b="1" dirty="0">
                <a:solidFill>
                  <a:srgbClr val="FFFFFF"/>
                </a:solidFill>
              </a:endParaRPr>
            </a:p>
          </p:txBody>
        </p:sp>
        <p:pic>
          <p:nvPicPr>
            <p:cNvPr id="307" name="図 30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28981" y="3420671"/>
              <a:ext cx="333055" cy="401282"/>
            </a:xfrm>
            <a:prstGeom prst="rect">
              <a:avLst/>
            </a:prstGeom>
          </p:spPr>
        </p:pic>
        <p:sp>
          <p:nvSpPr>
            <p:cNvPr id="257" name="正方形/長方形 256"/>
            <p:cNvSpPr/>
            <p:nvPr/>
          </p:nvSpPr>
          <p:spPr>
            <a:xfrm>
              <a:off x="959208" y="2870010"/>
              <a:ext cx="1391402" cy="264153"/>
            </a:xfrm>
            <a:prstGeom prst="rect">
              <a:avLst/>
            </a:prstGeom>
          </p:spPr>
          <p:txBody>
            <a:bodyPr wrap="none">
              <a:spAutoFit/>
            </a:bodyPr>
            <a:lstStyle/>
            <a:p>
              <a:r>
                <a:rPr lang="en-US" altLang="ja-JP" sz="662" b="1">
                  <a:solidFill>
                    <a:srgbClr val="505050"/>
                  </a:solidFill>
                </a:rPr>
                <a:t>A6 (4 core</a:t>
              </a:r>
              <a:r>
                <a:rPr lang="ja-JP" altLang="en-US" sz="662" b="1">
                  <a:solidFill>
                    <a:srgbClr val="505050"/>
                  </a:solidFill>
                </a:rPr>
                <a:t> </a:t>
              </a:r>
              <a:r>
                <a:rPr lang="en-US" altLang="ja-JP" sz="662" b="1">
                  <a:solidFill>
                    <a:srgbClr val="505050"/>
                  </a:solidFill>
                </a:rPr>
                <a:t>/ 26GB RAM)</a:t>
              </a:r>
              <a:endParaRPr lang="ja-JP" altLang="en-US" sz="662" b="1" dirty="0">
                <a:solidFill>
                  <a:srgbClr val="505050"/>
                </a:solidFill>
              </a:endParaRPr>
            </a:p>
          </p:txBody>
        </p:sp>
        <p:sp>
          <p:nvSpPr>
            <p:cNvPr id="267" name="正方形/長方形 266"/>
            <p:cNvSpPr/>
            <p:nvPr/>
          </p:nvSpPr>
          <p:spPr bwMode="auto">
            <a:xfrm>
              <a:off x="1001912" y="2414017"/>
              <a:ext cx="1362075" cy="4525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71" name="正方形/長方形 270"/>
            <p:cNvSpPr/>
            <p:nvPr/>
          </p:nvSpPr>
          <p:spPr>
            <a:xfrm>
              <a:off x="979168" y="2453804"/>
              <a:ext cx="1407559" cy="402726"/>
            </a:xfrm>
            <a:prstGeom prst="rect">
              <a:avLst/>
            </a:prstGeom>
          </p:spPr>
          <p:txBody>
            <a:bodyPr wrap="square">
              <a:spAutoFit/>
            </a:bodyPr>
            <a:lstStyle/>
            <a:p>
              <a:pPr algn="ctr"/>
              <a:r>
                <a:rPr lang="en-US" altLang="ja-JP" sz="662" b="1" dirty="0">
                  <a:solidFill>
                    <a:srgbClr val="FFFFFF"/>
                  </a:solidFill>
                </a:rPr>
                <a:t>ERP Disaster recovery backup (AP+DB)</a:t>
              </a:r>
              <a:endParaRPr lang="ja-JP" altLang="en-US" sz="662" b="1" dirty="0">
                <a:solidFill>
                  <a:srgbClr val="FFFFFF"/>
                </a:solidFill>
              </a:endParaRPr>
            </a:p>
          </p:txBody>
        </p:sp>
      </p:grpSp>
      <p:grpSp>
        <p:nvGrpSpPr>
          <p:cNvPr id="90" name="グループ化 89"/>
          <p:cNvGrpSpPr/>
          <p:nvPr/>
        </p:nvGrpSpPr>
        <p:grpSpPr>
          <a:xfrm>
            <a:off x="2348617" y="1544487"/>
            <a:ext cx="1108546" cy="1159083"/>
            <a:chOff x="2710125" y="2405934"/>
            <a:chExt cx="1507700" cy="1576433"/>
          </a:xfrm>
        </p:grpSpPr>
        <p:sp>
          <p:nvSpPr>
            <p:cNvPr id="346" name="正方形/長方形 345"/>
            <p:cNvSpPr/>
            <p:nvPr/>
          </p:nvSpPr>
          <p:spPr bwMode="auto">
            <a:xfrm>
              <a:off x="2744809" y="2405934"/>
              <a:ext cx="1362075" cy="1457325"/>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48" name="正方形/長方形 347"/>
            <p:cNvSpPr/>
            <p:nvPr/>
          </p:nvSpPr>
          <p:spPr>
            <a:xfrm>
              <a:off x="2810266" y="3022180"/>
              <a:ext cx="1407559" cy="448771"/>
            </a:xfrm>
            <a:prstGeom prst="rect">
              <a:avLst/>
            </a:prstGeom>
          </p:spPr>
          <p:txBody>
            <a:bodyPr wrap="square">
              <a:spAutoFit/>
            </a:bodyPr>
            <a:lstStyle/>
            <a:p>
              <a:pPr marL="126067" indent="-126067">
                <a:buFont typeface="Wingdings" panose="05000000000000000000" pitchFamily="2" charset="2"/>
                <a:buChar char="n"/>
              </a:pPr>
              <a:r>
                <a:rPr lang="en-US" altLang="ja-JP" sz="772" dirty="0">
                  <a:solidFill>
                    <a:srgbClr val="00BCF2"/>
                  </a:solidFill>
                </a:rPr>
                <a:t>SAP</a:t>
              </a:r>
            </a:p>
            <a:p>
              <a:pPr marL="126067" indent="-126067">
                <a:buFont typeface="Wingdings" panose="05000000000000000000" pitchFamily="2" charset="2"/>
                <a:buChar char="n"/>
              </a:pPr>
              <a:r>
                <a:rPr lang="en-US" altLang="ja-JP" sz="772" dirty="0">
                  <a:solidFill>
                    <a:srgbClr val="00BCF2"/>
                  </a:solidFill>
                </a:rPr>
                <a:t>SQL Server</a:t>
              </a:r>
              <a:endParaRPr lang="ja-JP" altLang="en-US" sz="772" dirty="0">
                <a:solidFill>
                  <a:srgbClr val="00BCF2"/>
                </a:solidFill>
              </a:endParaRPr>
            </a:p>
          </p:txBody>
        </p:sp>
        <p:sp>
          <p:nvSpPr>
            <p:cNvPr id="349" name="正方形/長方形 348"/>
            <p:cNvSpPr/>
            <p:nvPr/>
          </p:nvSpPr>
          <p:spPr bwMode="auto">
            <a:xfrm>
              <a:off x="3125320" y="3487550"/>
              <a:ext cx="753243" cy="2769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50" name="正方形/長方形 349"/>
            <p:cNvSpPr/>
            <p:nvPr/>
          </p:nvSpPr>
          <p:spPr>
            <a:xfrm>
              <a:off x="3195429" y="3487549"/>
              <a:ext cx="698301" cy="494818"/>
            </a:xfrm>
            <a:prstGeom prst="rect">
              <a:avLst/>
            </a:prstGeom>
          </p:spPr>
          <p:txBody>
            <a:bodyPr wrap="square">
              <a:spAutoFit/>
            </a:bodyPr>
            <a:lstStyle/>
            <a:p>
              <a:r>
                <a:rPr lang="en-US" altLang="ja-JP" sz="882" b="1" dirty="0">
                  <a:solidFill>
                    <a:srgbClr val="FFFFFF"/>
                  </a:solidFill>
                </a:rPr>
                <a:t>100 GB</a:t>
              </a:r>
              <a:endParaRPr lang="ja-JP" altLang="en-US" sz="882" b="1" dirty="0">
                <a:solidFill>
                  <a:srgbClr val="FFFFFF"/>
                </a:solidFill>
              </a:endParaRPr>
            </a:p>
          </p:txBody>
        </p:sp>
        <p:pic>
          <p:nvPicPr>
            <p:cNvPr id="351" name="図 35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71878" y="3412588"/>
              <a:ext cx="333055" cy="401282"/>
            </a:xfrm>
            <a:prstGeom prst="rect">
              <a:avLst/>
            </a:prstGeom>
          </p:spPr>
        </p:pic>
        <p:sp>
          <p:nvSpPr>
            <p:cNvPr id="344" name="正方形/長方形 343"/>
            <p:cNvSpPr/>
            <p:nvPr/>
          </p:nvSpPr>
          <p:spPr>
            <a:xfrm>
              <a:off x="2710125" y="2873182"/>
              <a:ext cx="1391402" cy="264153"/>
            </a:xfrm>
            <a:prstGeom prst="rect">
              <a:avLst/>
            </a:prstGeom>
          </p:spPr>
          <p:txBody>
            <a:bodyPr wrap="none">
              <a:spAutoFit/>
            </a:bodyPr>
            <a:lstStyle/>
            <a:p>
              <a:r>
                <a:rPr lang="en-US" altLang="ja-JP" sz="662" b="1" dirty="0">
                  <a:solidFill>
                    <a:srgbClr val="505050"/>
                  </a:solidFill>
                </a:rPr>
                <a:t>A6 (4 core</a:t>
              </a:r>
              <a:r>
                <a:rPr lang="ja-JP" altLang="en-US" sz="662" b="1" dirty="0">
                  <a:solidFill>
                    <a:srgbClr val="505050"/>
                  </a:solidFill>
                </a:rPr>
                <a:t> </a:t>
              </a:r>
              <a:r>
                <a:rPr lang="en-US" altLang="ja-JP" sz="662" b="1" dirty="0">
                  <a:solidFill>
                    <a:srgbClr val="505050"/>
                  </a:solidFill>
                </a:rPr>
                <a:t>/ 26GB RAM)</a:t>
              </a:r>
              <a:endParaRPr lang="ja-JP" altLang="en-US" sz="662" b="1" dirty="0">
                <a:solidFill>
                  <a:srgbClr val="505050"/>
                </a:solidFill>
              </a:endParaRPr>
            </a:p>
          </p:txBody>
        </p:sp>
        <p:sp>
          <p:nvSpPr>
            <p:cNvPr id="345" name="正方形/長方形 344"/>
            <p:cNvSpPr/>
            <p:nvPr/>
          </p:nvSpPr>
          <p:spPr bwMode="auto">
            <a:xfrm>
              <a:off x="2744809" y="2405934"/>
              <a:ext cx="1362075" cy="4525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47" name="正方形/長方形 346"/>
            <p:cNvSpPr/>
            <p:nvPr/>
          </p:nvSpPr>
          <p:spPr>
            <a:xfrm>
              <a:off x="2722066" y="2445721"/>
              <a:ext cx="1407559" cy="402726"/>
            </a:xfrm>
            <a:prstGeom prst="rect">
              <a:avLst/>
            </a:prstGeom>
          </p:spPr>
          <p:txBody>
            <a:bodyPr wrap="square">
              <a:spAutoFit/>
            </a:bodyPr>
            <a:lstStyle/>
            <a:p>
              <a:pPr algn="ctr"/>
              <a:r>
                <a:rPr lang="en-US" altLang="ja-JP" sz="662" b="1" dirty="0">
                  <a:solidFill>
                    <a:srgbClr val="FFFFFF"/>
                  </a:solidFill>
                </a:rPr>
                <a:t>ERP Disaster recovery</a:t>
              </a:r>
              <a:r>
                <a:rPr lang="ja-JP" altLang="en-US" sz="662" b="1" dirty="0">
                  <a:solidFill>
                    <a:srgbClr val="FFFFFF"/>
                  </a:solidFill>
                </a:rPr>
                <a:t> </a:t>
              </a:r>
              <a:r>
                <a:rPr lang="en-US" altLang="ja-JP" sz="662" b="1" dirty="0">
                  <a:solidFill>
                    <a:srgbClr val="FFFFFF"/>
                  </a:solidFill>
                </a:rPr>
                <a:t>backup (AP)</a:t>
              </a:r>
              <a:endParaRPr lang="ja-JP" altLang="en-US" sz="662" b="1" dirty="0">
                <a:solidFill>
                  <a:srgbClr val="FFFFFF"/>
                </a:solidFill>
              </a:endParaRPr>
            </a:p>
          </p:txBody>
        </p:sp>
      </p:grpSp>
      <p:grpSp>
        <p:nvGrpSpPr>
          <p:cNvPr id="97" name="グループ化 96"/>
          <p:cNvGrpSpPr/>
          <p:nvPr/>
        </p:nvGrpSpPr>
        <p:grpSpPr>
          <a:xfrm>
            <a:off x="3922753" y="1530053"/>
            <a:ext cx="1105507" cy="1071508"/>
            <a:chOff x="7217390" y="1137578"/>
            <a:chExt cx="1503566" cy="1457325"/>
          </a:xfrm>
        </p:grpSpPr>
        <p:sp>
          <p:nvSpPr>
            <p:cNvPr id="222" name="正方形/長方形 221"/>
            <p:cNvSpPr/>
            <p:nvPr/>
          </p:nvSpPr>
          <p:spPr bwMode="auto">
            <a:xfrm>
              <a:off x="7247940" y="1137578"/>
              <a:ext cx="1362075" cy="1457325"/>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24" name="正方形/長方形 223"/>
            <p:cNvSpPr/>
            <p:nvPr/>
          </p:nvSpPr>
          <p:spPr>
            <a:xfrm>
              <a:off x="7313396" y="1751761"/>
              <a:ext cx="1407560" cy="448771"/>
            </a:xfrm>
            <a:prstGeom prst="rect">
              <a:avLst/>
            </a:prstGeom>
          </p:spPr>
          <p:txBody>
            <a:bodyPr wrap="square">
              <a:spAutoFit/>
            </a:bodyPr>
            <a:lstStyle/>
            <a:p>
              <a:pPr marL="126067" indent="-126067">
                <a:buFont typeface="Wingdings" panose="05000000000000000000" pitchFamily="2" charset="2"/>
                <a:buChar char="n"/>
              </a:pPr>
              <a:r>
                <a:rPr lang="en-US" altLang="ja-JP" sz="772" dirty="0">
                  <a:solidFill>
                    <a:srgbClr val="00BCF2"/>
                  </a:solidFill>
                </a:rPr>
                <a:t>SAP</a:t>
              </a:r>
            </a:p>
            <a:p>
              <a:pPr marL="126067" indent="-126067">
                <a:buFont typeface="Wingdings" panose="05000000000000000000" pitchFamily="2" charset="2"/>
                <a:buChar char="n"/>
              </a:pPr>
              <a:r>
                <a:rPr lang="en-US" altLang="ja-JP" sz="772" dirty="0">
                  <a:solidFill>
                    <a:srgbClr val="00BCF2"/>
                  </a:solidFill>
                </a:rPr>
                <a:t>SQL Server</a:t>
              </a:r>
              <a:endParaRPr lang="ja-JP" altLang="en-US" sz="772" dirty="0">
                <a:solidFill>
                  <a:srgbClr val="00BCF2"/>
                </a:solidFill>
              </a:endParaRPr>
            </a:p>
          </p:txBody>
        </p:sp>
        <p:sp>
          <p:nvSpPr>
            <p:cNvPr id="225" name="正方形/長方形 224"/>
            <p:cNvSpPr/>
            <p:nvPr/>
          </p:nvSpPr>
          <p:spPr bwMode="auto">
            <a:xfrm>
              <a:off x="7628451" y="2219194"/>
              <a:ext cx="753243" cy="2769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26" name="正方形/長方形 225"/>
            <p:cNvSpPr/>
            <p:nvPr/>
          </p:nvSpPr>
          <p:spPr>
            <a:xfrm>
              <a:off x="7644601" y="2219193"/>
              <a:ext cx="911692" cy="310199"/>
            </a:xfrm>
            <a:prstGeom prst="rect">
              <a:avLst/>
            </a:prstGeom>
          </p:spPr>
          <p:txBody>
            <a:bodyPr wrap="square">
              <a:spAutoFit/>
            </a:bodyPr>
            <a:lstStyle/>
            <a:p>
              <a:r>
                <a:rPr lang="en-US" altLang="ja-JP" sz="882" b="1" dirty="0">
                  <a:solidFill>
                    <a:srgbClr val="FFFFFF"/>
                  </a:solidFill>
                </a:rPr>
                <a:t>100 GB</a:t>
              </a:r>
              <a:endParaRPr lang="ja-JP" altLang="en-US" sz="882" b="1" dirty="0">
                <a:solidFill>
                  <a:srgbClr val="FFFFFF"/>
                </a:solidFill>
              </a:endParaRPr>
            </a:p>
          </p:txBody>
        </p:sp>
        <p:pic>
          <p:nvPicPr>
            <p:cNvPr id="227" name="図 22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75009" y="2144232"/>
              <a:ext cx="333055" cy="401282"/>
            </a:xfrm>
            <a:prstGeom prst="rect">
              <a:avLst/>
            </a:prstGeom>
          </p:spPr>
        </p:pic>
        <p:sp>
          <p:nvSpPr>
            <p:cNvPr id="221" name="正方形/長方形 220"/>
            <p:cNvSpPr/>
            <p:nvPr/>
          </p:nvSpPr>
          <p:spPr bwMode="auto">
            <a:xfrm>
              <a:off x="7247940" y="1137578"/>
              <a:ext cx="1362075"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882" dirty="0">
                <a:gradFill>
                  <a:gsLst>
                    <a:gs pos="0">
                      <a:srgbClr val="FFFFFF"/>
                    </a:gs>
                    <a:gs pos="100000">
                      <a:srgbClr val="FFFFFF"/>
                    </a:gs>
                  </a:gsLst>
                  <a:lin ang="5400000" scaled="0"/>
                </a:gradFill>
              </a:endParaRPr>
            </a:p>
          </p:txBody>
        </p:sp>
        <p:sp>
          <p:nvSpPr>
            <p:cNvPr id="223" name="正方形/長方形 222"/>
            <p:cNvSpPr/>
            <p:nvPr/>
          </p:nvSpPr>
          <p:spPr>
            <a:xfrm>
              <a:off x="7225197" y="1177365"/>
              <a:ext cx="1407560" cy="294936"/>
            </a:xfrm>
            <a:prstGeom prst="rect">
              <a:avLst/>
            </a:prstGeom>
          </p:spPr>
          <p:txBody>
            <a:bodyPr wrap="square">
              <a:spAutoFit/>
            </a:bodyPr>
            <a:lstStyle/>
            <a:p>
              <a:pPr algn="ctr"/>
              <a:r>
                <a:rPr lang="en-US" altLang="ja-JP" sz="809" b="1" dirty="0">
                  <a:solidFill>
                    <a:srgbClr val="FFFFFF"/>
                  </a:solidFill>
                </a:rPr>
                <a:t>ERP Development</a:t>
              </a:r>
              <a:endParaRPr lang="ja-JP" altLang="en-US" sz="809" b="1" dirty="0">
                <a:solidFill>
                  <a:srgbClr val="FFFFFF"/>
                </a:solidFill>
              </a:endParaRPr>
            </a:p>
          </p:txBody>
        </p:sp>
        <p:sp>
          <p:nvSpPr>
            <p:cNvPr id="400" name="正方形/長方形 399"/>
            <p:cNvSpPr/>
            <p:nvPr/>
          </p:nvSpPr>
          <p:spPr>
            <a:xfrm>
              <a:off x="7217390" y="1510183"/>
              <a:ext cx="1365239" cy="264153"/>
            </a:xfrm>
            <a:prstGeom prst="rect">
              <a:avLst/>
            </a:prstGeom>
          </p:spPr>
          <p:txBody>
            <a:bodyPr wrap="none">
              <a:spAutoFit/>
            </a:bodyPr>
            <a:lstStyle/>
            <a:p>
              <a:r>
                <a:rPr lang="ja-JP" altLang="en-US" sz="662" b="1" dirty="0">
                  <a:solidFill>
                    <a:srgbClr val="505050"/>
                  </a:solidFill>
                </a:rPr>
                <a:t>A5 (2 </a:t>
              </a:r>
              <a:r>
                <a:rPr lang="en-US" altLang="ja-JP" sz="662" b="1" dirty="0">
                  <a:solidFill>
                    <a:srgbClr val="505050"/>
                  </a:solidFill>
                </a:rPr>
                <a:t>core</a:t>
              </a:r>
              <a:r>
                <a:rPr lang="ja-JP" altLang="en-US" sz="662" b="1" dirty="0">
                  <a:solidFill>
                    <a:srgbClr val="505050"/>
                  </a:solidFill>
                </a:rPr>
                <a:t>/ 14GB RAM)</a:t>
              </a:r>
            </a:p>
          </p:txBody>
        </p:sp>
      </p:grpSp>
      <p:grpSp>
        <p:nvGrpSpPr>
          <p:cNvPr id="93" name="グループ化 92"/>
          <p:cNvGrpSpPr/>
          <p:nvPr/>
        </p:nvGrpSpPr>
        <p:grpSpPr>
          <a:xfrm>
            <a:off x="6159432" y="1530053"/>
            <a:ext cx="1144743" cy="1071508"/>
            <a:chOff x="10259429" y="1137577"/>
            <a:chExt cx="1556930" cy="1457325"/>
          </a:xfrm>
        </p:grpSpPr>
        <p:sp>
          <p:nvSpPr>
            <p:cNvPr id="238" name="正方形/長方形 237"/>
            <p:cNvSpPr/>
            <p:nvPr/>
          </p:nvSpPr>
          <p:spPr bwMode="auto">
            <a:xfrm>
              <a:off x="10350819" y="1137577"/>
              <a:ext cx="1362075" cy="1457325"/>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40" name="正方形/長方形 239"/>
            <p:cNvSpPr/>
            <p:nvPr/>
          </p:nvSpPr>
          <p:spPr>
            <a:xfrm>
              <a:off x="10408799" y="1751761"/>
              <a:ext cx="1407560" cy="448771"/>
            </a:xfrm>
            <a:prstGeom prst="rect">
              <a:avLst/>
            </a:prstGeom>
          </p:spPr>
          <p:txBody>
            <a:bodyPr wrap="square">
              <a:spAutoFit/>
            </a:bodyPr>
            <a:lstStyle/>
            <a:p>
              <a:pPr marL="126067" indent="-126067">
                <a:buFont typeface="Wingdings" panose="05000000000000000000" pitchFamily="2" charset="2"/>
                <a:buChar char="n"/>
              </a:pPr>
              <a:r>
                <a:rPr lang="en-US" altLang="ja-JP" sz="772" dirty="0">
                  <a:solidFill>
                    <a:srgbClr val="00BCF2"/>
                  </a:solidFill>
                </a:rPr>
                <a:t>SAP</a:t>
              </a:r>
            </a:p>
            <a:p>
              <a:pPr marL="126067" indent="-126067">
                <a:buFont typeface="Wingdings" panose="05000000000000000000" pitchFamily="2" charset="2"/>
                <a:buChar char="n"/>
              </a:pPr>
              <a:r>
                <a:rPr lang="en-US" altLang="ja-JP" sz="772" dirty="0">
                  <a:solidFill>
                    <a:srgbClr val="00BCF2"/>
                  </a:solidFill>
                </a:rPr>
                <a:t>SQL Server</a:t>
              </a:r>
              <a:endParaRPr lang="ja-JP" altLang="en-US" sz="772" dirty="0">
                <a:solidFill>
                  <a:srgbClr val="00BCF2"/>
                </a:solidFill>
              </a:endParaRPr>
            </a:p>
          </p:txBody>
        </p:sp>
        <p:sp>
          <p:nvSpPr>
            <p:cNvPr id="241" name="正方形/長方形 240"/>
            <p:cNvSpPr/>
            <p:nvPr/>
          </p:nvSpPr>
          <p:spPr bwMode="auto">
            <a:xfrm>
              <a:off x="10723854" y="2219193"/>
              <a:ext cx="753243" cy="2769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42" name="正方形/長方形 241"/>
            <p:cNvSpPr/>
            <p:nvPr/>
          </p:nvSpPr>
          <p:spPr>
            <a:xfrm>
              <a:off x="10788244" y="2219192"/>
              <a:ext cx="803974" cy="310199"/>
            </a:xfrm>
            <a:prstGeom prst="rect">
              <a:avLst/>
            </a:prstGeom>
          </p:spPr>
          <p:txBody>
            <a:bodyPr wrap="square">
              <a:spAutoFit/>
            </a:bodyPr>
            <a:lstStyle/>
            <a:p>
              <a:r>
                <a:rPr lang="en-US" altLang="ja-JP" sz="882" b="1" dirty="0">
                  <a:solidFill>
                    <a:srgbClr val="FFFFFF"/>
                  </a:solidFill>
                </a:rPr>
                <a:t>100 GB</a:t>
              </a:r>
              <a:endParaRPr lang="ja-JP" altLang="en-US" sz="882" b="1" dirty="0">
                <a:solidFill>
                  <a:srgbClr val="FFFFFF"/>
                </a:solidFill>
              </a:endParaRPr>
            </a:p>
          </p:txBody>
        </p:sp>
        <p:pic>
          <p:nvPicPr>
            <p:cNvPr id="243" name="図 24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470412" y="2144231"/>
              <a:ext cx="333055" cy="401282"/>
            </a:xfrm>
            <a:prstGeom prst="rect">
              <a:avLst/>
            </a:prstGeom>
          </p:spPr>
        </p:pic>
        <p:sp>
          <p:nvSpPr>
            <p:cNvPr id="237" name="正方形/長方形 236"/>
            <p:cNvSpPr/>
            <p:nvPr/>
          </p:nvSpPr>
          <p:spPr bwMode="auto">
            <a:xfrm>
              <a:off x="10350819" y="1137577"/>
              <a:ext cx="1362075"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39" name="正方形/長方形 238"/>
            <p:cNvSpPr/>
            <p:nvPr/>
          </p:nvSpPr>
          <p:spPr>
            <a:xfrm>
              <a:off x="10259429" y="1177364"/>
              <a:ext cx="1544855" cy="294936"/>
            </a:xfrm>
            <a:prstGeom prst="rect">
              <a:avLst/>
            </a:prstGeom>
          </p:spPr>
          <p:txBody>
            <a:bodyPr wrap="square">
              <a:spAutoFit/>
            </a:bodyPr>
            <a:lstStyle/>
            <a:p>
              <a:pPr algn="ctr"/>
              <a:r>
                <a:rPr lang="en-US" altLang="ja-JP" sz="809" b="1" dirty="0">
                  <a:solidFill>
                    <a:srgbClr val="FFFFFF"/>
                  </a:solidFill>
                </a:rPr>
                <a:t>Solution Manager</a:t>
              </a:r>
              <a:endParaRPr lang="ja-JP" altLang="en-US" sz="809" b="1" dirty="0">
                <a:solidFill>
                  <a:srgbClr val="FFFFFF"/>
                </a:solidFill>
              </a:endParaRPr>
            </a:p>
          </p:txBody>
        </p:sp>
        <p:sp>
          <p:nvSpPr>
            <p:cNvPr id="402" name="正方形/長方形 401"/>
            <p:cNvSpPr/>
            <p:nvPr/>
          </p:nvSpPr>
          <p:spPr>
            <a:xfrm>
              <a:off x="10305214" y="1511699"/>
              <a:ext cx="1391401" cy="264153"/>
            </a:xfrm>
            <a:prstGeom prst="rect">
              <a:avLst/>
            </a:prstGeom>
          </p:spPr>
          <p:txBody>
            <a:bodyPr wrap="none">
              <a:spAutoFit/>
            </a:bodyPr>
            <a:lstStyle/>
            <a:p>
              <a:r>
                <a:rPr lang="en-US" altLang="ja-JP" sz="662" b="1" dirty="0">
                  <a:solidFill>
                    <a:srgbClr val="505050"/>
                  </a:solidFill>
                </a:rPr>
                <a:t>A6 (4 core</a:t>
              </a:r>
              <a:r>
                <a:rPr lang="ja-JP" altLang="en-US" sz="662" b="1" dirty="0">
                  <a:solidFill>
                    <a:srgbClr val="505050"/>
                  </a:solidFill>
                </a:rPr>
                <a:t> </a:t>
              </a:r>
              <a:r>
                <a:rPr lang="en-US" altLang="ja-JP" sz="662" b="1" dirty="0">
                  <a:solidFill>
                    <a:srgbClr val="505050"/>
                  </a:solidFill>
                </a:rPr>
                <a:t>/ 26GB RAM)</a:t>
              </a:r>
              <a:endParaRPr lang="ja-JP" altLang="en-US" sz="662" b="1" dirty="0">
                <a:solidFill>
                  <a:srgbClr val="505050"/>
                </a:solidFill>
              </a:endParaRPr>
            </a:p>
          </p:txBody>
        </p:sp>
      </p:grpSp>
      <p:grpSp>
        <p:nvGrpSpPr>
          <p:cNvPr id="96" name="グループ化 95"/>
          <p:cNvGrpSpPr/>
          <p:nvPr/>
        </p:nvGrpSpPr>
        <p:grpSpPr>
          <a:xfrm>
            <a:off x="5053747" y="1530053"/>
            <a:ext cx="1105685" cy="1071508"/>
            <a:chOff x="8755621" y="1137578"/>
            <a:chExt cx="1503808" cy="1457325"/>
          </a:xfrm>
        </p:grpSpPr>
        <p:sp>
          <p:nvSpPr>
            <p:cNvPr id="230" name="正方形/長方形 229"/>
            <p:cNvSpPr/>
            <p:nvPr/>
          </p:nvSpPr>
          <p:spPr bwMode="auto">
            <a:xfrm>
              <a:off x="8786413" y="1137578"/>
              <a:ext cx="1362075" cy="1457325"/>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32" name="正方形/長方形 231"/>
            <p:cNvSpPr/>
            <p:nvPr/>
          </p:nvSpPr>
          <p:spPr>
            <a:xfrm>
              <a:off x="8851869" y="1751761"/>
              <a:ext cx="1407560" cy="448771"/>
            </a:xfrm>
            <a:prstGeom prst="rect">
              <a:avLst/>
            </a:prstGeom>
          </p:spPr>
          <p:txBody>
            <a:bodyPr wrap="square">
              <a:spAutoFit/>
            </a:bodyPr>
            <a:lstStyle/>
            <a:p>
              <a:pPr marL="126067" indent="-126067">
                <a:buFont typeface="Wingdings" panose="05000000000000000000" pitchFamily="2" charset="2"/>
                <a:buChar char="n"/>
              </a:pPr>
              <a:r>
                <a:rPr lang="en-US" altLang="ja-JP" sz="772" dirty="0">
                  <a:solidFill>
                    <a:srgbClr val="00BCF2"/>
                  </a:solidFill>
                </a:rPr>
                <a:t>SAP</a:t>
              </a:r>
            </a:p>
            <a:p>
              <a:pPr marL="126067" indent="-126067">
                <a:buFont typeface="Wingdings" panose="05000000000000000000" pitchFamily="2" charset="2"/>
                <a:buChar char="n"/>
              </a:pPr>
              <a:r>
                <a:rPr lang="en-US" altLang="ja-JP" sz="772" dirty="0">
                  <a:solidFill>
                    <a:srgbClr val="00BCF2"/>
                  </a:solidFill>
                </a:rPr>
                <a:t>SQL Server</a:t>
              </a:r>
              <a:endParaRPr lang="ja-JP" altLang="en-US" sz="772" dirty="0">
                <a:solidFill>
                  <a:srgbClr val="00BCF2"/>
                </a:solidFill>
              </a:endParaRPr>
            </a:p>
          </p:txBody>
        </p:sp>
        <p:pic>
          <p:nvPicPr>
            <p:cNvPr id="235" name="図 23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13482" y="2144232"/>
              <a:ext cx="333055" cy="401282"/>
            </a:xfrm>
            <a:prstGeom prst="rect">
              <a:avLst/>
            </a:prstGeom>
          </p:spPr>
        </p:pic>
        <p:sp>
          <p:nvSpPr>
            <p:cNvPr id="229" name="正方形/長方形 228"/>
            <p:cNvSpPr/>
            <p:nvPr/>
          </p:nvSpPr>
          <p:spPr bwMode="auto">
            <a:xfrm>
              <a:off x="8786413" y="1137578"/>
              <a:ext cx="1362075"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31" name="正方形/長方形 230"/>
            <p:cNvSpPr/>
            <p:nvPr/>
          </p:nvSpPr>
          <p:spPr>
            <a:xfrm>
              <a:off x="8763670" y="1177365"/>
              <a:ext cx="1407560" cy="310199"/>
            </a:xfrm>
            <a:prstGeom prst="rect">
              <a:avLst/>
            </a:prstGeom>
          </p:spPr>
          <p:txBody>
            <a:bodyPr wrap="square">
              <a:spAutoFit/>
            </a:bodyPr>
            <a:lstStyle/>
            <a:p>
              <a:pPr algn="ctr"/>
              <a:r>
                <a:rPr lang="en-US" altLang="ja-JP" sz="882" b="1" dirty="0">
                  <a:solidFill>
                    <a:srgbClr val="FFFFFF"/>
                  </a:solidFill>
                </a:rPr>
                <a:t>ERP Test</a:t>
              </a:r>
              <a:endParaRPr lang="ja-JP" altLang="en-US" sz="882" b="1" dirty="0">
                <a:solidFill>
                  <a:srgbClr val="FFFFFF"/>
                </a:solidFill>
              </a:endParaRPr>
            </a:p>
          </p:txBody>
        </p:sp>
        <p:sp>
          <p:nvSpPr>
            <p:cNvPr id="401" name="正方形/長方形 400"/>
            <p:cNvSpPr/>
            <p:nvPr/>
          </p:nvSpPr>
          <p:spPr>
            <a:xfrm>
              <a:off x="8755621" y="1511700"/>
              <a:ext cx="1391401" cy="264153"/>
            </a:xfrm>
            <a:prstGeom prst="rect">
              <a:avLst/>
            </a:prstGeom>
          </p:spPr>
          <p:txBody>
            <a:bodyPr wrap="none">
              <a:spAutoFit/>
            </a:bodyPr>
            <a:lstStyle/>
            <a:p>
              <a:r>
                <a:rPr lang="en-US" altLang="ja-JP" sz="662" b="1" dirty="0">
                  <a:solidFill>
                    <a:srgbClr val="505050"/>
                  </a:solidFill>
                </a:rPr>
                <a:t>A6 (4 core</a:t>
              </a:r>
              <a:r>
                <a:rPr lang="ja-JP" altLang="en-US" sz="662" b="1" dirty="0">
                  <a:solidFill>
                    <a:srgbClr val="505050"/>
                  </a:solidFill>
                </a:rPr>
                <a:t> </a:t>
              </a:r>
              <a:r>
                <a:rPr lang="en-US" altLang="ja-JP" sz="662" b="1" dirty="0">
                  <a:solidFill>
                    <a:srgbClr val="505050"/>
                  </a:solidFill>
                </a:rPr>
                <a:t>/ 26GB RAM)</a:t>
              </a:r>
              <a:endParaRPr lang="ja-JP" altLang="en-US" sz="662" b="1" dirty="0">
                <a:solidFill>
                  <a:srgbClr val="505050"/>
                </a:solidFill>
              </a:endParaRPr>
            </a:p>
          </p:txBody>
        </p:sp>
      </p:grpSp>
      <p:grpSp>
        <p:nvGrpSpPr>
          <p:cNvPr id="144" name="グループ化 143"/>
          <p:cNvGrpSpPr/>
          <p:nvPr/>
        </p:nvGrpSpPr>
        <p:grpSpPr>
          <a:xfrm>
            <a:off x="111394" y="2449450"/>
            <a:ext cx="606780" cy="878763"/>
            <a:chOff x="151503" y="3644829"/>
            <a:chExt cx="825263" cy="1195179"/>
          </a:xfrm>
        </p:grpSpPr>
        <p:grpSp>
          <p:nvGrpSpPr>
            <p:cNvPr id="107" name="グループ化 106"/>
            <p:cNvGrpSpPr/>
            <p:nvPr/>
          </p:nvGrpSpPr>
          <p:grpSpPr>
            <a:xfrm>
              <a:off x="220088" y="3644829"/>
              <a:ext cx="725039" cy="1195179"/>
              <a:chOff x="220088" y="3644829"/>
              <a:chExt cx="725039" cy="1195179"/>
            </a:xfrm>
          </p:grpSpPr>
          <p:sp>
            <p:nvSpPr>
              <p:cNvPr id="98" name="円/楕円 97"/>
              <p:cNvSpPr/>
              <p:nvPr/>
            </p:nvSpPr>
            <p:spPr bwMode="auto">
              <a:xfrm>
                <a:off x="220088" y="3644829"/>
                <a:ext cx="725039" cy="725039"/>
              </a:xfrm>
              <a:prstGeom prst="ellipse">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pic>
            <p:nvPicPr>
              <p:cNvPr id="403" name="図 40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2592" y="4063094"/>
                <a:ext cx="520031" cy="776914"/>
              </a:xfrm>
              <a:prstGeom prst="rect">
                <a:avLst/>
              </a:prstGeom>
            </p:spPr>
          </p:pic>
        </p:grpSp>
        <p:sp>
          <p:nvSpPr>
            <p:cNvPr id="404" name="正方形/長方形 403"/>
            <p:cNvSpPr/>
            <p:nvPr/>
          </p:nvSpPr>
          <p:spPr>
            <a:xfrm>
              <a:off x="241304" y="3765337"/>
              <a:ext cx="713361" cy="340983"/>
            </a:xfrm>
            <a:prstGeom prst="rect">
              <a:avLst/>
            </a:prstGeom>
          </p:spPr>
          <p:txBody>
            <a:bodyPr wrap="none">
              <a:spAutoFit/>
            </a:bodyPr>
            <a:lstStyle/>
            <a:p>
              <a:pPr algn="ctr"/>
              <a:r>
                <a:rPr lang="en-US" altLang="ja-JP" sz="1029" b="1" dirty="0">
                  <a:solidFill>
                    <a:srgbClr val="FFFFFF"/>
                  </a:solidFill>
                </a:rPr>
                <a:t>1.3 TB</a:t>
              </a:r>
              <a:endParaRPr lang="ja-JP" altLang="en-US" sz="1029" b="1" dirty="0">
                <a:solidFill>
                  <a:srgbClr val="FFFFFF"/>
                </a:solidFill>
              </a:endParaRPr>
            </a:p>
          </p:txBody>
        </p:sp>
        <p:sp>
          <p:nvSpPr>
            <p:cNvPr id="106" name="テキスト ボックス 105"/>
            <p:cNvSpPr txBox="1"/>
            <p:nvPr/>
          </p:nvSpPr>
          <p:spPr>
            <a:xfrm>
              <a:off x="151503" y="4325438"/>
              <a:ext cx="825263" cy="433952"/>
            </a:xfrm>
            <a:prstGeom prst="rect">
              <a:avLst/>
            </a:prstGeom>
            <a:noFill/>
          </p:spPr>
          <p:txBody>
            <a:bodyPr wrap="square" lIns="134464" tIns="107571" rIns="134464" bIns="107571" rtlCol="0">
              <a:spAutoFit/>
            </a:bodyPr>
            <a:lstStyle/>
            <a:p>
              <a:pPr algn="ctr">
                <a:lnSpc>
                  <a:spcPct val="90000"/>
                </a:lnSpc>
              </a:pPr>
              <a:r>
                <a:rPr kumimoji="1" lang="en-US" altLang="ja-JP" sz="735" dirty="0">
                  <a:solidFill>
                    <a:srgbClr val="505050"/>
                  </a:solidFill>
                </a:rPr>
                <a:t>backup</a:t>
              </a:r>
              <a:endParaRPr kumimoji="1" lang="ja-JP" altLang="en-US" sz="735" dirty="0">
                <a:solidFill>
                  <a:srgbClr val="505050"/>
                </a:solidFill>
              </a:endParaRPr>
            </a:p>
          </p:txBody>
        </p:sp>
      </p:grpSp>
      <p:sp>
        <p:nvSpPr>
          <p:cNvPr id="152" name="円/楕円 382"/>
          <p:cNvSpPr/>
          <p:nvPr/>
        </p:nvSpPr>
        <p:spPr bwMode="auto">
          <a:xfrm>
            <a:off x="957167" y="2956864"/>
            <a:ext cx="592148" cy="59528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kumimoji="1" lang="en-US" altLang="ja-JP" sz="735" dirty="0">
                <a:gradFill>
                  <a:gsLst>
                    <a:gs pos="0">
                      <a:srgbClr val="FFFFFF"/>
                    </a:gs>
                    <a:gs pos="100000">
                      <a:srgbClr val="FFFFFF"/>
                    </a:gs>
                  </a:gsLst>
                  <a:lin ang="5400000" scaled="0"/>
                </a:gradFill>
              </a:rPr>
              <a:t>SQL Server </a:t>
            </a:r>
            <a:br>
              <a:rPr kumimoji="1" lang="en-US" altLang="ja-JP" sz="735" dirty="0">
                <a:gradFill>
                  <a:gsLst>
                    <a:gs pos="0">
                      <a:srgbClr val="FFFFFF"/>
                    </a:gs>
                    <a:gs pos="100000">
                      <a:srgbClr val="FFFFFF"/>
                    </a:gs>
                  </a:gsLst>
                  <a:lin ang="5400000" scaled="0"/>
                </a:gradFill>
              </a:rPr>
            </a:br>
            <a:r>
              <a:rPr kumimoji="1" lang="en-US" altLang="ja-JP" sz="735" dirty="0" err="1">
                <a:gradFill>
                  <a:gsLst>
                    <a:gs pos="0">
                      <a:srgbClr val="FFFFFF"/>
                    </a:gs>
                    <a:gs pos="100000">
                      <a:srgbClr val="FFFFFF"/>
                    </a:gs>
                  </a:gsLst>
                  <a:lin ang="5400000" scaled="0"/>
                </a:gradFill>
              </a:rPr>
              <a:t>AlwaysOn</a:t>
            </a:r>
            <a:r>
              <a:rPr kumimoji="1" lang="en-US" altLang="ja-JP" sz="735" dirty="0">
                <a:gradFill>
                  <a:gsLst>
                    <a:gs pos="0">
                      <a:srgbClr val="FFFFFF"/>
                    </a:gs>
                    <a:gs pos="100000">
                      <a:srgbClr val="FFFFFF"/>
                    </a:gs>
                  </a:gsLst>
                  <a:lin ang="5400000" scaled="0"/>
                </a:gradFill>
              </a:rPr>
              <a:t/>
            </a:r>
            <a:br>
              <a:rPr kumimoji="1" lang="en-US" altLang="ja-JP" sz="735" dirty="0">
                <a:gradFill>
                  <a:gsLst>
                    <a:gs pos="0">
                      <a:srgbClr val="FFFFFF"/>
                    </a:gs>
                    <a:gs pos="100000">
                      <a:srgbClr val="FFFFFF"/>
                    </a:gs>
                  </a:gsLst>
                  <a:lin ang="5400000" scaled="0"/>
                </a:gradFill>
              </a:rPr>
            </a:br>
            <a:r>
              <a:rPr kumimoji="1" lang="en-US" altLang="ja-JP" sz="735" dirty="0">
                <a:gradFill>
                  <a:gsLst>
                    <a:gs pos="0">
                      <a:srgbClr val="FFFFFF"/>
                    </a:gs>
                    <a:gs pos="100000">
                      <a:srgbClr val="FFFFFF"/>
                    </a:gs>
                  </a:gsLst>
                  <a:lin ang="5400000" scaled="0"/>
                </a:gradFill>
              </a:rPr>
              <a:t>replica</a:t>
            </a:r>
            <a:endParaRPr kumimoji="1" lang="ja-JP" altLang="en-US" sz="735" dirty="0">
              <a:gradFill>
                <a:gsLst>
                  <a:gs pos="0">
                    <a:srgbClr val="FFFFFF"/>
                  </a:gs>
                  <a:gs pos="100000">
                    <a:srgbClr val="FFFFFF"/>
                  </a:gs>
                </a:gsLst>
                <a:lin ang="5400000" scaled="0"/>
              </a:gradFill>
            </a:endParaRPr>
          </a:p>
        </p:txBody>
      </p:sp>
      <p:sp>
        <p:nvSpPr>
          <p:cNvPr id="153" name="Plus 152"/>
          <p:cNvSpPr/>
          <p:nvPr/>
        </p:nvSpPr>
        <p:spPr bwMode="auto">
          <a:xfrm>
            <a:off x="1891206" y="1922660"/>
            <a:ext cx="343795" cy="368042"/>
          </a:xfrm>
          <a:prstGeom prst="mathPlus">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154" name="正方形/長方形 9"/>
          <p:cNvSpPr/>
          <p:nvPr/>
        </p:nvSpPr>
        <p:spPr bwMode="auto">
          <a:xfrm>
            <a:off x="2881051" y="4589019"/>
            <a:ext cx="769549" cy="277556"/>
          </a:xfrm>
          <a:prstGeom prst="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176" dirty="0">
              <a:gradFill>
                <a:gsLst>
                  <a:gs pos="0">
                    <a:srgbClr val="FFFFFF"/>
                  </a:gs>
                  <a:gs pos="100000">
                    <a:srgbClr val="FFFFFF"/>
                  </a:gs>
                </a:gsLst>
                <a:lin ang="5400000" scaled="0"/>
              </a:gradFill>
            </a:endParaRPr>
          </a:p>
        </p:txBody>
      </p:sp>
      <p:sp>
        <p:nvSpPr>
          <p:cNvPr id="155" name="正方形/長方形 94"/>
          <p:cNvSpPr/>
          <p:nvPr/>
        </p:nvSpPr>
        <p:spPr>
          <a:xfrm>
            <a:off x="2924437" y="4581347"/>
            <a:ext cx="705545" cy="329962"/>
          </a:xfrm>
          <a:prstGeom prst="rect">
            <a:avLst/>
          </a:prstGeom>
        </p:spPr>
        <p:txBody>
          <a:bodyPr wrap="square">
            <a:spAutoFit/>
          </a:bodyPr>
          <a:lstStyle/>
          <a:p>
            <a:r>
              <a:rPr lang="en-US" altLang="ja-JP" sz="772" b="1" dirty="0">
                <a:solidFill>
                  <a:srgbClr val="FFFFFF"/>
                </a:solidFill>
              </a:rPr>
              <a:t>400 GB</a:t>
            </a:r>
            <a:br>
              <a:rPr lang="en-US" altLang="ja-JP" sz="772" b="1" dirty="0">
                <a:solidFill>
                  <a:srgbClr val="FFFFFF"/>
                </a:solidFill>
              </a:rPr>
            </a:br>
            <a:r>
              <a:rPr lang="en-US" altLang="ja-JP" sz="772" b="1" dirty="0">
                <a:solidFill>
                  <a:srgbClr val="FFFFFF"/>
                </a:solidFill>
              </a:rPr>
              <a:t>(DB 300 GB)</a:t>
            </a:r>
            <a:endParaRPr lang="ja-JP" altLang="en-US" sz="772" b="1" dirty="0">
              <a:solidFill>
                <a:srgbClr val="FFFFFF"/>
              </a:solidFill>
            </a:endParaRPr>
          </a:p>
        </p:txBody>
      </p:sp>
      <p:sp>
        <p:nvSpPr>
          <p:cNvPr id="156" name="正方形/長方形 281"/>
          <p:cNvSpPr/>
          <p:nvPr/>
        </p:nvSpPr>
        <p:spPr bwMode="auto">
          <a:xfrm>
            <a:off x="5405592" y="2251500"/>
            <a:ext cx="748546" cy="32864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57" name="正方形/長方形 283"/>
          <p:cNvSpPr/>
          <p:nvPr/>
        </p:nvSpPr>
        <p:spPr>
          <a:xfrm>
            <a:off x="5414956" y="2251499"/>
            <a:ext cx="817684" cy="363818"/>
          </a:xfrm>
          <a:prstGeom prst="rect">
            <a:avLst/>
          </a:prstGeom>
        </p:spPr>
        <p:txBody>
          <a:bodyPr wrap="square">
            <a:spAutoFit/>
          </a:bodyPr>
          <a:lstStyle/>
          <a:p>
            <a:r>
              <a:rPr lang="en-US" altLang="ja-JP" sz="882" b="1" dirty="0">
                <a:solidFill>
                  <a:srgbClr val="FFFFFF"/>
                </a:solidFill>
              </a:rPr>
              <a:t>400 GB</a:t>
            </a:r>
            <a:br>
              <a:rPr lang="en-US" altLang="ja-JP" sz="882" b="1" dirty="0">
                <a:solidFill>
                  <a:srgbClr val="FFFFFF"/>
                </a:solidFill>
              </a:rPr>
            </a:br>
            <a:r>
              <a:rPr lang="en-US" altLang="ja-JP" sz="882" b="1" dirty="0">
                <a:solidFill>
                  <a:srgbClr val="FFFFFF"/>
                </a:solidFill>
              </a:rPr>
              <a:t>(DB 300 GB)</a:t>
            </a:r>
            <a:endParaRPr lang="ja-JP" altLang="en-US" sz="882" b="1" dirty="0">
              <a:solidFill>
                <a:srgbClr val="FFFFFF"/>
              </a:solidFill>
            </a:endParaRPr>
          </a:p>
        </p:txBody>
      </p:sp>
      <p:grpSp>
        <p:nvGrpSpPr>
          <p:cNvPr id="140" name="グループ化 89"/>
          <p:cNvGrpSpPr/>
          <p:nvPr/>
        </p:nvGrpSpPr>
        <p:grpSpPr>
          <a:xfrm>
            <a:off x="7366463" y="1533237"/>
            <a:ext cx="1108546" cy="1071508"/>
            <a:chOff x="2710125" y="2405934"/>
            <a:chExt cx="1507700" cy="1457325"/>
          </a:xfrm>
        </p:grpSpPr>
        <p:sp>
          <p:nvSpPr>
            <p:cNvPr id="148" name="正方形/長方形 345"/>
            <p:cNvSpPr/>
            <p:nvPr/>
          </p:nvSpPr>
          <p:spPr bwMode="auto">
            <a:xfrm>
              <a:off x="2744809" y="2405934"/>
              <a:ext cx="1362075" cy="1457325"/>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49" name="正方形/長方形 347"/>
            <p:cNvSpPr/>
            <p:nvPr/>
          </p:nvSpPr>
          <p:spPr>
            <a:xfrm>
              <a:off x="2810266" y="3034055"/>
              <a:ext cx="1407559" cy="287176"/>
            </a:xfrm>
            <a:prstGeom prst="rect">
              <a:avLst/>
            </a:prstGeom>
          </p:spPr>
          <p:txBody>
            <a:bodyPr wrap="square">
              <a:spAutoFit/>
            </a:bodyPr>
            <a:lstStyle/>
            <a:p>
              <a:pPr marL="126067" indent="-126067">
                <a:buFont typeface="Wingdings" panose="05000000000000000000" pitchFamily="2" charset="2"/>
                <a:buChar char="n"/>
              </a:pPr>
              <a:r>
                <a:rPr lang="en-US" altLang="ja-JP" sz="772" dirty="0">
                  <a:solidFill>
                    <a:srgbClr val="00BCF2"/>
                  </a:solidFill>
                </a:rPr>
                <a:t>SAP HANA</a:t>
              </a:r>
              <a:endParaRPr lang="ja-JP" altLang="en-US" sz="772" dirty="0">
                <a:solidFill>
                  <a:srgbClr val="00BCF2"/>
                </a:solidFill>
              </a:endParaRPr>
            </a:p>
          </p:txBody>
        </p:sp>
        <p:pic>
          <p:nvPicPr>
            <p:cNvPr id="159" name="図 35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71878" y="3412588"/>
              <a:ext cx="333055" cy="401282"/>
            </a:xfrm>
            <a:prstGeom prst="rect">
              <a:avLst/>
            </a:prstGeom>
          </p:spPr>
        </p:pic>
        <p:sp>
          <p:nvSpPr>
            <p:cNvPr id="160" name="正方形/長方形 343"/>
            <p:cNvSpPr/>
            <p:nvPr/>
          </p:nvSpPr>
          <p:spPr>
            <a:xfrm>
              <a:off x="2710125" y="2885056"/>
              <a:ext cx="1391402" cy="264153"/>
            </a:xfrm>
            <a:prstGeom prst="rect">
              <a:avLst/>
            </a:prstGeom>
          </p:spPr>
          <p:txBody>
            <a:bodyPr wrap="none">
              <a:spAutoFit/>
            </a:bodyPr>
            <a:lstStyle/>
            <a:p>
              <a:r>
                <a:rPr lang="en-US" altLang="ja-JP" sz="662" b="1" dirty="0">
                  <a:solidFill>
                    <a:srgbClr val="505050"/>
                  </a:solidFill>
                </a:rPr>
                <a:t>A6 (4 core</a:t>
              </a:r>
              <a:r>
                <a:rPr lang="ja-JP" altLang="en-US" sz="662" b="1" dirty="0">
                  <a:solidFill>
                    <a:srgbClr val="505050"/>
                  </a:solidFill>
                </a:rPr>
                <a:t> </a:t>
              </a:r>
              <a:r>
                <a:rPr lang="en-US" altLang="ja-JP" sz="662" b="1" dirty="0">
                  <a:solidFill>
                    <a:srgbClr val="505050"/>
                  </a:solidFill>
                </a:rPr>
                <a:t>/ 26GB RAM)</a:t>
              </a:r>
              <a:endParaRPr lang="ja-JP" altLang="en-US" sz="662" b="1" dirty="0">
                <a:solidFill>
                  <a:srgbClr val="505050"/>
                </a:solidFill>
              </a:endParaRPr>
            </a:p>
          </p:txBody>
        </p:sp>
        <p:sp>
          <p:nvSpPr>
            <p:cNvPr id="161" name="正方形/長方形 344"/>
            <p:cNvSpPr/>
            <p:nvPr/>
          </p:nvSpPr>
          <p:spPr bwMode="auto">
            <a:xfrm>
              <a:off x="2744809" y="2405934"/>
              <a:ext cx="1362075" cy="44745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62" name="正方形/長方形 346"/>
            <p:cNvSpPr/>
            <p:nvPr/>
          </p:nvSpPr>
          <p:spPr>
            <a:xfrm>
              <a:off x="2722066" y="2445721"/>
              <a:ext cx="1407559" cy="464295"/>
            </a:xfrm>
            <a:prstGeom prst="rect">
              <a:avLst/>
            </a:prstGeom>
          </p:spPr>
          <p:txBody>
            <a:bodyPr wrap="square">
              <a:spAutoFit/>
            </a:bodyPr>
            <a:lstStyle/>
            <a:p>
              <a:pPr algn="ctr"/>
              <a:r>
                <a:rPr lang="en-US" altLang="ja-JP" sz="809" b="1" dirty="0">
                  <a:solidFill>
                    <a:srgbClr val="FFFFFF"/>
                  </a:solidFill>
                </a:rPr>
                <a:t>HANA Developer Edition</a:t>
              </a:r>
              <a:endParaRPr lang="ja-JP" altLang="en-US" sz="809" b="1" dirty="0">
                <a:solidFill>
                  <a:srgbClr val="FFFFFF"/>
                </a:solidFill>
              </a:endParaRPr>
            </a:p>
          </p:txBody>
        </p:sp>
      </p:grpSp>
      <p:sp>
        <p:nvSpPr>
          <p:cNvPr id="163" name="正方形/長方形 281"/>
          <p:cNvSpPr/>
          <p:nvPr/>
        </p:nvSpPr>
        <p:spPr bwMode="auto">
          <a:xfrm>
            <a:off x="7744167" y="2251743"/>
            <a:ext cx="748546" cy="32864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64" name="正方形/長方形 283"/>
          <p:cNvSpPr/>
          <p:nvPr/>
        </p:nvSpPr>
        <p:spPr>
          <a:xfrm>
            <a:off x="7764243" y="2251315"/>
            <a:ext cx="817684" cy="363818"/>
          </a:xfrm>
          <a:prstGeom prst="rect">
            <a:avLst/>
          </a:prstGeom>
        </p:spPr>
        <p:txBody>
          <a:bodyPr wrap="square">
            <a:spAutoFit/>
          </a:bodyPr>
          <a:lstStyle/>
          <a:p>
            <a:r>
              <a:rPr lang="en-US" altLang="ja-JP" sz="882" b="1" dirty="0">
                <a:solidFill>
                  <a:srgbClr val="FFFFFF"/>
                </a:solidFill>
              </a:rPr>
              <a:t>200 GB</a:t>
            </a:r>
            <a:br>
              <a:rPr lang="en-US" altLang="ja-JP" sz="882" b="1" dirty="0">
                <a:solidFill>
                  <a:srgbClr val="FFFFFF"/>
                </a:solidFill>
              </a:rPr>
            </a:br>
            <a:r>
              <a:rPr lang="en-US" altLang="ja-JP" sz="882" b="1" dirty="0">
                <a:solidFill>
                  <a:srgbClr val="FFFFFF"/>
                </a:solidFill>
              </a:rPr>
              <a:t>(DB 100 GB)</a:t>
            </a:r>
            <a:endParaRPr lang="ja-JP" altLang="en-US" sz="882" b="1" dirty="0">
              <a:solidFill>
                <a:srgbClr val="FFFFFF"/>
              </a:solidFill>
            </a:endParaRPr>
          </a:p>
        </p:txBody>
      </p:sp>
      <p:sp>
        <p:nvSpPr>
          <p:cNvPr id="165" name="正方形/長方形 135"/>
          <p:cNvSpPr/>
          <p:nvPr/>
        </p:nvSpPr>
        <p:spPr>
          <a:xfrm>
            <a:off x="7824471" y="4251638"/>
            <a:ext cx="838684" cy="296107"/>
          </a:xfrm>
          <a:prstGeom prst="rect">
            <a:avLst/>
          </a:prstGeom>
        </p:spPr>
        <p:txBody>
          <a:bodyPr wrap="square">
            <a:spAutoFit/>
          </a:bodyPr>
          <a:lstStyle/>
          <a:p>
            <a:pPr marL="126067" indent="-126067">
              <a:buFont typeface="Wingdings" panose="05000000000000000000" pitchFamily="2" charset="2"/>
              <a:buChar char="n"/>
            </a:pPr>
            <a:r>
              <a:rPr lang="en-US" altLang="ja-JP" sz="662" dirty="0">
                <a:solidFill>
                  <a:srgbClr val="FFFFFF">
                    <a:lumMod val="50000"/>
                  </a:srgbClr>
                </a:solidFill>
              </a:rPr>
              <a:t>Windows Server</a:t>
            </a:r>
            <a:endParaRPr lang="ja-JP" altLang="en-US" sz="662" dirty="0">
              <a:solidFill>
                <a:srgbClr val="FFFFFF">
                  <a:lumMod val="50000"/>
                </a:srgbClr>
              </a:solidFill>
            </a:endParaRPr>
          </a:p>
        </p:txBody>
      </p:sp>
      <p:cxnSp>
        <p:nvCxnSpPr>
          <p:cNvPr id="7" name="Elbow Connector 6"/>
          <p:cNvCxnSpPr>
            <a:stCxn id="221" idx="0"/>
            <a:endCxn id="229" idx="0"/>
          </p:cNvCxnSpPr>
          <p:nvPr/>
        </p:nvCxnSpPr>
        <p:spPr>
          <a:xfrm rot="5400000" flipH="1" flipV="1">
            <a:off x="5011538" y="964468"/>
            <a:ext cx="9338" cy="1131172"/>
          </a:xfrm>
          <a:prstGeom prst="bentConnector3">
            <a:avLst>
              <a:gd name="adj1" fmla="val 1800000"/>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99316" y="903475"/>
            <a:ext cx="1778546" cy="542973"/>
          </a:xfrm>
          <a:prstGeom prst="rect">
            <a:avLst/>
          </a:prstGeom>
          <a:noFill/>
        </p:spPr>
        <p:txBody>
          <a:bodyPr wrap="square" lIns="134464" tIns="107571" rIns="134464" bIns="107571" rtlCol="0">
            <a:spAutoFit/>
          </a:bodyPr>
          <a:lstStyle/>
          <a:p>
            <a:pPr>
              <a:lnSpc>
                <a:spcPct val="90000"/>
              </a:lnSpc>
            </a:pPr>
            <a:r>
              <a:rPr lang="en-US" sz="1176" dirty="0">
                <a:solidFill>
                  <a:srgbClr val="FF0000"/>
                </a:solidFill>
              </a:rPr>
              <a:t>SAP Transport </a:t>
            </a:r>
            <a:br>
              <a:rPr lang="en-US" sz="1176" dirty="0">
                <a:solidFill>
                  <a:srgbClr val="FF0000"/>
                </a:solidFill>
              </a:rPr>
            </a:br>
            <a:r>
              <a:rPr lang="en-US" sz="1176" dirty="0">
                <a:solidFill>
                  <a:srgbClr val="FF0000"/>
                </a:solidFill>
              </a:rPr>
              <a:t>(from Dev to Test)</a:t>
            </a:r>
          </a:p>
        </p:txBody>
      </p:sp>
      <p:cxnSp>
        <p:nvCxnSpPr>
          <p:cNvPr id="166" name="Elbow Connector 165"/>
          <p:cNvCxnSpPr>
            <a:stCxn id="222" idx="2"/>
            <a:endCxn id="5" idx="3"/>
          </p:cNvCxnSpPr>
          <p:nvPr/>
        </p:nvCxnSpPr>
        <p:spPr>
          <a:xfrm rot="5400000">
            <a:off x="2164165" y="2081461"/>
            <a:ext cx="1761688" cy="2801889"/>
          </a:xfrm>
          <a:prstGeom prst="bentConnector2">
            <a:avLst/>
          </a:prstGeom>
          <a:ln>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4391306" y="2762821"/>
            <a:ext cx="1778546" cy="542973"/>
          </a:xfrm>
          <a:prstGeom prst="rect">
            <a:avLst/>
          </a:prstGeom>
          <a:noFill/>
        </p:spPr>
        <p:txBody>
          <a:bodyPr wrap="square" lIns="134464" tIns="107571" rIns="134464" bIns="107571" rtlCol="0">
            <a:spAutoFit/>
          </a:bodyPr>
          <a:lstStyle/>
          <a:p>
            <a:pPr>
              <a:lnSpc>
                <a:spcPct val="90000"/>
              </a:lnSpc>
            </a:pPr>
            <a:r>
              <a:rPr lang="en-US" sz="1176" dirty="0">
                <a:solidFill>
                  <a:srgbClr val="FF0000"/>
                </a:solidFill>
              </a:rPr>
              <a:t>SAP Transport </a:t>
            </a:r>
            <a:br>
              <a:rPr lang="en-US" sz="1176" dirty="0">
                <a:solidFill>
                  <a:srgbClr val="FF0000"/>
                </a:solidFill>
              </a:rPr>
            </a:br>
            <a:r>
              <a:rPr lang="en-US" sz="1176" dirty="0">
                <a:solidFill>
                  <a:srgbClr val="FF0000"/>
                </a:solidFill>
              </a:rPr>
              <a:t>(from Dev to Prod)</a:t>
            </a:r>
          </a:p>
        </p:txBody>
      </p:sp>
      <p:pic>
        <p:nvPicPr>
          <p:cNvPr id="20" name="Picture 1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574061" y="3545881"/>
            <a:ext cx="1176544" cy="364728"/>
          </a:xfrm>
          <a:prstGeom prst="rect">
            <a:avLst/>
          </a:prstGeom>
          <a:ln>
            <a:noFill/>
          </a:ln>
          <a:effectLst>
            <a:softEdge rad="112500"/>
          </a:effectLst>
        </p:spPr>
      </p:pic>
      <p:sp>
        <p:nvSpPr>
          <p:cNvPr id="168" name="正方形/長方形 82"/>
          <p:cNvSpPr/>
          <p:nvPr/>
        </p:nvSpPr>
        <p:spPr>
          <a:xfrm>
            <a:off x="1783800" y="3841174"/>
            <a:ext cx="694421" cy="228076"/>
          </a:xfrm>
          <a:prstGeom prst="rect">
            <a:avLst/>
          </a:prstGeom>
        </p:spPr>
        <p:txBody>
          <a:bodyPr wrap="none">
            <a:spAutoFit/>
          </a:bodyPr>
          <a:lstStyle/>
          <a:p>
            <a:r>
              <a:rPr lang="en-US" altLang="ja-JP" sz="882" b="1" dirty="0" err="1">
                <a:solidFill>
                  <a:srgbClr val="505050"/>
                </a:solidFill>
              </a:rPr>
              <a:t>StorSimple</a:t>
            </a:r>
            <a:endParaRPr lang="ja-JP" altLang="en-US" sz="882" b="1" dirty="0">
              <a:solidFill>
                <a:srgbClr val="505050"/>
              </a:solidFill>
            </a:endParaRPr>
          </a:p>
        </p:txBody>
      </p:sp>
      <p:sp>
        <p:nvSpPr>
          <p:cNvPr id="169" name="正方形/長方形 40"/>
          <p:cNvSpPr/>
          <p:nvPr/>
        </p:nvSpPr>
        <p:spPr bwMode="auto">
          <a:xfrm>
            <a:off x="1542011" y="3484144"/>
            <a:ext cx="1175335" cy="591350"/>
          </a:xfrm>
          <a:prstGeom prst="rect">
            <a:avLst/>
          </a:prstGeom>
          <a:noFill/>
          <a:ln>
            <a:solidFill>
              <a:schemeClr val="accent3"/>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53111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D:\SAPonAzure_PPT\STB13_Doug_04.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7422" r="32019" b="23176"/>
          <a:stretch/>
        </p:blipFill>
        <p:spPr bwMode="auto">
          <a:xfrm>
            <a:off x="5163782" y="-68658"/>
            <a:ext cx="4136627" cy="5223466"/>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p:cNvSpPr>
            <a:spLocks noGrp="1"/>
          </p:cNvSpPr>
          <p:nvPr>
            <p:ph type="title" idx="4294967295"/>
          </p:nvPr>
        </p:nvSpPr>
        <p:spPr>
          <a:xfrm>
            <a:off x="201931" y="217470"/>
            <a:ext cx="8741880" cy="532251"/>
          </a:xfrm>
          <a:prstGeom prst="rect">
            <a:avLst/>
          </a:prstGeom>
        </p:spPr>
        <p:txBody>
          <a:bodyPr>
            <a:normAutofit/>
          </a:bodyPr>
          <a:lstStyle/>
          <a:p>
            <a:r>
              <a:rPr lang="en-US" altLang="ja-JP" sz="2647" dirty="0">
                <a:solidFill>
                  <a:schemeClr val="accent1"/>
                </a:solidFill>
                <a:cs typeface="メイリオ" pitchFamily="50" charset="-128"/>
              </a:rPr>
              <a:t>1. Deployment of Dev, Test and DR (Non-Production)</a:t>
            </a:r>
          </a:p>
        </p:txBody>
      </p:sp>
      <p:sp>
        <p:nvSpPr>
          <p:cNvPr id="84" name="スライド番号プレースホルダー 5"/>
          <p:cNvSpPr txBox="1">
            <a:spLocks/>
          </p:cNvSpPr>
          <p:nvPr/>
        </p:nvSpPr>
        <p:spPr>
          <a:xfrm>
            <a:off x="8898707" y="4901003"/>
            <a:ext cx="273307" cy="268461"/>
          </a:xfrm>
          <a:prstGeom prst="rect">
            <a:avLst/>
          </a:prstGeom>
        </p:spPr>
        <p:txBody>
          <a:bodyP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fld id="{FEABDF08-8ADC-4A9D-BCAE-3B0F163756E9}" type="slidenum">
              <a:rPr lang="en-US" sz="882">
                <a:solidFill>
                  <a:srgbClr val="FFFFFF"/>
                </a:solidFill>
                <a:cs typeface="メイリオ" pitchFamily="50" charset="-128"/>
              </a:rPr>
              <a:pPr/>
              <a:t>15</a:t>
            </a:fld>
            <a:endParaRPr lang="en-US" sz="882" dirty="0">
              <a:solidFill>
                <a:srgbClr val="FFFFFF"/>
              </a:solidFill>
              <a:cs typeface="メイリオ" pitchFamily="50" charset="-128"/>
            </a:endParaRPr>
          </a:p>
        </p:txBody>
      </p:sp>
      <p:sp>
        <p:nvSpPr>
          <p:cNvPr id="191" name="正方形/長方形 190"/>
          <p:cNvSpPr/>
          <p:nvPr/>
        </p:nvSpPr>
        <p:spPr>
          <a:xfrm>
            <a:off x="263792" y="1221737"/>
            <a:ext cx="1058769" cy="3189006"/>
          </a:xfrm>
          <a:prstGeom prst="rect">
            <a:avLst/>
          </a:prstGeom>
          <a:solidFill>
            <a:srgbClr val="C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24" dirty="0">
              <a:solidFill>
                <a:prstClr val="white"/>
              </a:solidFill>
            </a:endParaRPr>
          </a:p>
        </p:txBody>
      </p:sp>
      <p:sp>
        <p:nvSpPr>
          <p:cNvPr id="192" name="テキスト ボックス 191"/>
          <p:cNvSpPr txBox="1"/>
          <p:nvPr/>
        </p:nvSpPr>
        <p:spPr>
          <a:xfrm>
            <a:off x="247972" y="1301788"/>
            <a:ext cx="1074589" cy="454227"/>
          </a:xfrm>
          <a:prstGeom prst="rect">
            <a:avLst/>
          </a:prstGeom>
          <a:noFill/>
        </p:spPr>
        <p:txBody>
          <a:bodyPr wrap="square" rtlCol="0">
            <a:spAutoFit/>
          </a:bodyPr>
          <a:lstStyle/>
          <a:p>
            <a:pPr algn="ctr"/>
            <a:r>
              <a:rPr kumimoji="1" lang="en-US" altLang="ja-JP" sz="1176" dirty="0">
                <a:solidFill>
                  <a:prstClr val="white"/>
                </a:solidFill>
                <a:cs typeface="メイリオ" pitchFamily="50" charset="-128"/>
              </a:rPr>
              <a:t>Simulated costs</a:t>
            </a:r>
            <a:endParaRPr kumimoji="1" lang="ja-JP" altLang="en-US" sz="1176" spc="-110" dirty="0">
              <a:solidFill>
                <a:prstClr val="white"/>
              </a:solidFill>
              <a:cs typeface="メイリオ" pitchFamily="50" charset="-128"/>
            </a:endParaRPr>
          </a:p>
        </p:txBody>
      </p:sp>
      <p:pic>
        <p:nvPicPr>
          <p:cNvPr id="194" name="Picture 7" descr="\\MAGNUM\Projects\Microsoft\Cloud Power FY12\Design\ICONS_PNG\Within_Your_Reach.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tretch>
            <a:fillRect/>
          </a:stretch>
        </p:blipFill>
        <p:spPr bwMode="auto">
          <a:xfrm>
            <a:off x="534106" y="1674314"/>
            <a:ext cx="502321" cy="502321"/>
          </a:xfrm>
          <a:prstGeom prst="rect">
            <a:avLst/>
          </a:prstGeom>
          <a:noFill/>
        </p:spPr>
      </p:pic>
      <p:graphicFrame>
        <p:nvGraphicFramePr>
          <p:cNvPr id="7" name="表 6"/>
          <p:cNvGraphicFramePr>
            <a:graphicFrameLocks noGrp="1"/>
          </p:cNvGraphicFramePr>
          <p:nvPr>
            <p:extLst>
              <p:ext uri="{D42A27DB-BD31-4B8C-83A1-F6EECF244321}">
                <p14:modId xmlns:p14="http://schemas.microsoft.com/office/powerpoint/2010/main" val="1976358678"/>
              </p:ext>
            </p:extLst>
          </p:nvPr>
        </p:nvGraphicFramePr>
        <p:xfrm>
          <a:off x="1499328" y="1221737"/>
          <a:ext cx="6685688" cy="1979805"/>
        </p:xfrm>
        <a:graphic>
          <a:graphicData uri="http://schemas.openxmlformats.org/drawingml/2006/table">
            <a:tbl>
              <a:tblPr firstRow="1" bandRow="1">
                <a:tableStyleId>{7DF18680-E054-41AD-8BC1-D1AEF772440D}</a:tableStyleId>
              </a:tblPr>
              <a:tblGrid>
                <a:gridCol w="493288"/>
                <a:gridCol w="2435368"/>
                <a:gridCol w="1224136"/>
                <a:gridCol w="1195758"/>
                <a:gridCol w="1337138"/>
              </a:tblGrid>
              <a:tr h="272663">
                <a:tc>
                  <a:txBody>
                    <a:bodyPr/>
                    <a:lstStyle/>
                    <a:p>
                      <a:pPr algn="ctr"/>
                      <a:r>
                        <a:rPr kumimoji="1" lang="en-US" altLang="ja-JP" sz="1100" dirty="0" smtClean="0"/>
                        <a:t>#</a:t>
                      </a:r>
                      <a:endParaRPr kumimoji="1" lang="ja-JP" altLang="en-US" sz="1100" dirty="0"/>
                    </a:p>
                  </a:txBody>
                  <a:tcPr marL="67232" marR="67232" marT="33616" marB="33616"/>
                </a:tc>
                <a:tc>
                  <a:txBody>
                    <a:bodyPr/>
                    <a:lstStyle/>
                    <a:p>
                      <a:pPr algn="ctr"/>
                      <a:r>
                        <a:rPr kumimoji="1" lang="en-US" altLang="ja-JP" sz="1100" dirty="0" smtClean="0"/>
                        <a:t>Item</a:t>
                      </a:r>
                      <a:endParaRPr kumimoji="1" lang="ja-JP" altLang="en-US" sz="1100" dirty="0"/>
                    </a:p>
                  </a:txBody>
                  <a:tcPr marL="67232" marR="67232" marT="33616" marB="33616"/>
                </a:tc>
                <a:tc>
                  <a:txBody>
                    <a:bodyPr/>
                    <a:lstStyle/>
                    <a:p>
                      <a:pPr algn="ctr"/>
                      <a:r>
                        <a:rPr kumimoji="1" lang="en-US" altLang="ja-JP" sz="1100" dirty="0" smtClean="0"/>
                        <a:t># of units</a:t>
                      </a:r>
                      <a:endParaRPr kumimoji="1" lang="ja-JP" altLang="en-US" sz="1100" dirty="0"/>
                    </a:p>
                  </a:txBody>
                  <a:tcPr marL="67232" marR="67232" marT="33616" marB="33616"/>
                </a:tc>
                <a:tc>
                  <a:txBody>
                    <a:bodyPr/>
                    <a:lstStyle/>
                    <a:p>
                      <a:pPr algn="ctr"/>
                      <a:r>
                        <a:rPr kumimoji="1" lang="en-US" altLang="ja-JP" sz="1100" dirty="0" smtClean="0"/>
                        <a:t>Unit price</a:t>
                      </a:r>
                      <a:endParaRPr kumimoji="1" lang="ja-JP" altLang="en-US" sz="1100" dirty="0"/>
                    </a:p>
                  </a:txBody>
                  <a:tcPr marL="67232" marR="67232" marT="33616" marB="33616"/>
                </a:tc>
                <a:tc>
                  <a:txBody>
                    <a:bodyPr/>
                    <a:lstStyle/>
                    <a:p>
                      <a:pPr algn="ctr"/>
                      <a:r>
                        <a:rPr kumimoji="1" lang="en-US" altLang="ja-JP" sz="1100" dirty="0" smtClean="0"/>
                        <a:t>Amount</a:t>
                      </a:r>
                      <a:endParaRPr kumimoji="1" lang="ja-JP" altLang="en-US" sz="1100" dirty="0"/>
                    </a:p>
                  </a:txBody>
                  <a:tcPr marL="67232" marR="67232" marT="33616" marB="33616"/>
                </a:tc>
              </a:tr>
              <a:tr h="336159">
                <a:tc>
                  <a:txBody>
                    <a:bodyPr/>
                    <a:lstStyle/>
                    <a:p>
                      <a:pPr algn="ctr"/>
                      <a:r>
                        <a:rPr kumimoji="1" lang="en-US" altLang="ja-JP" sz="1100" dirty="0" smtClean="0">
                          <a:solidFill>
                            <a:schemeClr val="accent1"/>
                          </a:solidFill>
                        </a:rPr>
                        <a:t>1</a:t>
                      </a:r>
                      <a:endParaRPr kumimoji="1" lang="ja-JP" altLang="en-US" sz="1100" dirty="0">
                        <a:solidFill>
                          <a:schemeClr val="accent1"/>
                        </a:solidFill>
                      </a:endParaRPr>
                    </a:p>
                  </a:txBody>
                  <a:tcPr marL="67232" marR="67232" marT="33616" marB="33616" anchor="ctr"/>
                </a:tc>
                <a:tc>
                  <a:txBody>
                    <a:bodyPr/>
                    <a:lstStyle/>
                    <a:p>
                      <a:r>
                        <a:rPr kumimoji="1" lang="en-US" altLang="ja-JP" sz="1050" dirty="0" smtClean="0">
                          <a:solidFill>
                            <a:schemeClr val="accent1"/>
                          </a:solidFill>
                        </a:rPr>
                        <a:t>Azure A6 instance</a:t>
                      </a:r>
                      <a:r>
                        <a:rPr kumimoji="1" lang="ja-JP" altLang="en-US" sz="1050" dirty="0" smtClean="0">
                          <a:solidFill>
                            <a:schemeClr val="accent1"/>
                          </a:solidFill>
                        </a:rPr>
                        <a:t> </a:t>
                      </a:r>
                      <a:endParaRPr kumimoji="1" lang="en-US" altLang="ja-JP" sz="1050" dirty="0" smtClean="0">
                        <a:solidFill>
                          <a:schemeClr val="accent1"/>
                        </a:solidFill>
                      </a:endParaRPr>
                    </a:p>
                    <a:p>
                      <a:r>
                        <a:rPr kumimoji="1" lang="en-US" altLang="ja-JP" sz="1050" dirty="0" smtClean="0">
                          <a:solidFill>
                            <a:schemeClr val="accent1"/>
                          </a:solidFill>
                        </a:rPr>
                        <a:t>(Windows Server usage right included)</a:t>
                      </a:r>
                      <a:endParaRPr kumimoji="1" lang="ja-JP" altLang="en-US" sz="1050" dirty="0">
                        <a:solidFill>
                          <a:schemeClr val="accent1"/>
                        </a:solidFill>
                      </a:endParaRPr>
                    </a:p>
                  </a:txBody>
                  <a:tcPr marL="67232" marR="67232" marT="33616" marB="33616"/>
                </a:tc>
                <a:tc>
                  <a:txBody>
                    <a:bodyPr/>
                    <a:lstStyle/>
                    <a:p>
                      <a:r>
                        <a:rPr kumimoji="1" lang="en-US" altLang="zh-TW" sz="1050" dirty="0" smtClean="0">
                          <a:solidFill>
                            <a:schemeClr val="accent1"/>
                          </a:solidFill>
                        </a:rPr>
                        <a:t>5 VM</a:t>
                      </a:r>
                      <a:br>
                        <a:rPr kumimoji="1" lang="en-US" altLang="zh-TW" sz="1050" dirty="0" smtClean="0">
                          <a:solidFill>
                            <a:schemeClr val="accent1"/>
                          </a:solidFill>
                        </a:rPr>
                      </a:br>
                      <a:r>
                        <a:rPr kumimoji="1" lang="en-US" altLang="zh-TW" sz="1050" dirty="0" smtClean="0">
                          <a:solidFill>
                            <a:schemeClr val="accent1"/>
                          </a:solidFill>
                        </a:rPr>
                        <a:t>240 hours/month</a:t>
                      </a:r>
                      <a:endParaRPr kumimoji="1" lang="ja-JP" altLang="en-US" sz="1050" baseline="30000" dirty="0">
                        <a:solidFill>
                          <a:schemeClr val="accent1"/>
                        </a:solidFill>
                      </a:endParaRPr>
                    </a:p>
                  </a:txBody>
                  <a:tcPr marL="67232" marR="67232" marT="33616" marB="33616" anchor="ctr"/>
                </a:tc>
                <a:tc>
                  <a:txBody>
                    <a:bodyPr/>
                    <a:lstStyle/>
                    <a:p>
                      <a:r>
                        <a:rPr kumimoji="1" lang="en-US" altLang="ja-JP" sz="1050" dirty="0" smtClean="0">
                          <a:solidFill>
                            <a:schemeClr val="accent1"/>
                          </a:solidFill>
                        </a:rPr>
                        <a:t>$595.20/Month</a:t>
                      </a:r>
                      <a:r>
                        <a:rPr kumimoji="1" lang="en-US" altLang="zh-TW" sz="1050" dirty="0" smtClean="0">
                          <a:solidFill>
                            <a:schemeClr val="accent1"/>
                          </a:solidFill>
                        </a:rPr>
                        <a:t>*</a:t>
                      </a:r>
                      <a:r>
                        <a:rPr kumimoji="1" lang="en-US" altLang="zh-TW" sz="1050" baseline="30000" dirty="0" smtClean="0">
                          <a:solidFill>
                            <a:schemeClr val="accent1"/>
                          </a:solidFill>
                        </a:rPr>
                        <a:t>1</a:t>
                      </a:r>
                      <a:endParaRPr kumimoji="1" lang="ja-JP" altLang="en-US" sz="1050" baseline="30000" dirty="0">
                        <a:solidFill>
                          <a:schemeClr val="accent1"/>
                        </a:solidFill>
                      </a:endParaRPr>
                    </a:p>
                  </a:txBody>
                  <a:tcPr marL="67232" marR="67232" marT="33616" marB="33616" anchor="ctr"/>
                </a:tc>
                <a:tc>
                  <a:txBody>
                    <a:bodyPr/>
                    <a:lstStyle/>
                    <a:p>
                      <a:r>
                        <a:rPr kumimoji="1" lang="en-US" altLang="ja-JP" sz="1050" dirty="0" smtClean="0">
                          <a:solidFill>
                            <a:schemeClr val="accent1"/>
                          </a:solidFill>
                        </a:rPr>
                        <a:t>$960/Month</a:t>
                      </a:r>
                      <a:r>
                        <a:rPr kumimoji="1" lang="en-US" altLang="zh-TW" sz="1050" dirty="0" smtClean="0">
                          <a:solidFill>
                            <a:schemeClr val="accent1"/>
                          </a:solidFill>
                        </a:rPr>
                        <a:t>*</a:t>
                      </a:r>
                      <a:r>
                        <a:rPr kumimoji="1" lang="en-US" altLang="zh-TW" sz="1050" baseline="30000" dirty="0" smtClean="0">
                          <a:solidFill>
                            <a:schemeClr val="accent1"/>
                          </a:solidFill>
                        </a:rPr>
                        <a:t>2</a:t>
                      </a:r>
                      <a:endParaRPr kumimoji="1" lang="ja-JP" altLang="en-US" sz="1050" dirty="0">
                        <a:solidFill>
                          <a:schemeClr val="accent1"/>
                        </a:solidFill>
                      </a:endParaRPr>
                    </a:p>
                  </a:txBody>
                  <a:tcPr marL="67232" marR="67232" marT="33616" marB="33616" anchor="ctr"/>
                </a:tc>
              </a:tr>
              <a:tr h="336159">
                <a:tc>
                  <a:txBody>
                    <a:bodyPr/>
                    <a:lstStyle/>
                    <a:p>
                      <a:pPr algn="ctr"/>
                      <a:r>
                        <a:rPr kumimoji="1" lang="en-US" altLang="ja-JP" sz="1100" dirty="0" smtClean="0">
                          <a:solidFill>
                            <a:schemeClr val="accent1"/>
                          </a:solidFill>
                        </a:rPr>
                        <a:t>2</a:t>
                      </a:r>
                      <a:endParaRPr kumimoji="1" lang="ja-JP" altLang="en-US" sz="1100" dirty="0">
                        <a:solidFill>
                          <a:schemeClr val="accent1"/>
                        </a:solidFill>
                      </a:endParaRPr>
                    </a:p>
                  </a:txBody>
                  <a:tcPr marL="67232" marR="67232" marT="33616" marB="33616" anchor="ctr"/>
                </a:tc>
                <a:tc>
                  <a:txBody>
                    <a:bodyPr/>
                    <a:lstStyle/>
                    <a:p>
                      <a:r>
                        <a:rPr kumimoji="1" lang="en-US" altLang="ja-JP" sz="1050" dirty="0" smtClean="0">
                          <a:solidFill>
                            <a:schemeClr val="accent1"/>
                          </a:solidFill>
                        </a:rPr>
                        <a:t>Azure A5 instance</a:t>
                      </a:r>
                      <a:r>
                        <a:rPr kumimoji="1" lang="ja-JP" altLang="en-US" sz="1050" dirty="0" smtClean="0">
                          <a:solidFill>
                            <a:schemeClr val="accent1"/>
                          </a:solidFill>
                        </a:rPr>
                        <a:t/>
                      </a:r>
                      <a:br>
                        <a:rPr kumimoji="1" lang="ja-JP" altLang="en-US" sz="1050" dirty="0" smtClean="0">
                          <a:solidFill>
                            <a:schemeClr val="accent1"/>
                          </a:solidFill>
                        </a:rPr>
                      </a:br>
                      <a:r>
                        <a:rPr kumimoji="1" lang="en-US" altLang="ja-JP" sz="1050" dirty="0" smtClean="0">
                          <a:solidFill>
                            <a:schemeClr val="accent1"/>
                          </a:solidFill>
                        </a:rPr>
                        <a:t>(Windows Server usage right included)</a:t>
                      </a:r>
                      <a:endParaRPr kumimoji="1" lang="ja-JP" altLang="en-US" sz="1050" dirty="0">
                        <a:solidFill>
                          <a:schemeClr val="accent1"/>
                        </a:solidFill>
                      </a:endParaRPr>
                    </a:p>
                  </a:txBody>
                  <a:tcPr marL="67232" marR="67232" marT="33616" marB="33616"/>
                </a:tc>
                <a:tc>
                  <a:txBody>
                    <a:bodyPr/>
                    <a:lstStyle/>
                    <a:p>
                      <a:r>
                        <a:rPr kumimoji="1" lang="en-US" altLang="zh-TW" sz="1050" dirty="0" smtClean="0">
                          <a:solidFill>
                            <a:schemeClr val="accent1"/>
                          </a:solidFill>
                        </a:rPr>
                        <a:t>1 VM </a:t>
                      </a:r>
                    </a:p>
                    <a:p>
                      <a:r>
                        <a:rPr kumimoji="1" lang="en-US" altLang="zh-TW" sz="1050" dirty="0" smtClean="0">
                          <a:solidFill>
                            <a:schemeClr val="accent1"/>
                          </a:solidFill>
                        </a:rPr>
                        <a:t>240 hours/month</a:t>
                      </a:r>
                      <a:endParaRPr kumimoji="1" lang="ja-JP" altLang="en-US" sz="1050" dirty="0">
                        <a:solidFill>
                          <a:schemeClr val="accent1"/>
                        </a:solidFill>
                      </a:endParaRPr>
                    </a:p>
                  </a:txBody>
                  <a:tcPr marL="67232" marR="67232" marT="33616" marB="33616" anchor="ctr"/>
                </a:tc>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accent1"/>
                          </a:solidFill>
                        </a:rPr>
                        <a:t>$297.60/Month</a:t>
                      </a:r>
                      <a:r>
                        <a:rPr kumimoji="1" lang="en-US" altLang="zh-TW" sz="1050" dirty="0" smtClean="0">
                          <a:solidFill>
                            <a:schemeClr val="accent1"/>
                          </a:solidFill>
                        </a:rPr>
                        <a:t>*</a:t>
                      </a:r>
                      <a:r>
                        <a:rPr kumimoji="1" lang="en-US" altLang="zh-TW" sz="1050" baseline="30000" dirty="0" smtClean="0">
                          <a:solidFill>
                            <a:schemeClr val="accent1"/>
                          </a:solidFill>
                        </a:rPr>
                        <a:t>1</a:t>
                      </a:r>
                      <a:endParaRPr kumimoji="1" lang="ja-JP" altLang="en-US" sz="1050" baseline="30000" dirty="0" smtClean="0">
                        <a:solidFill>
                          <a:schemeClr val="accent1"/>
                        </a:solidFill>
                      </a:endParaRPr>
                    </a:p>
                  </a:txBody>
                  <a:tcPr marL="67232" marR="67232" marT="33616" marB="33616" anchor="ctr"/>
                </a:tc>
                <a:tc>
                  <a:txBody>
                    <a:bodyPr/>
                    <a:lstStyle/>
                    <a:p>
                      <a:r>
                        <a:rPr kumimoji="1" lang="en-US" altLang="ja-JP" sz="1050" dirty="0" smtClean="0">
                          <a:solidFill>
                            <a:schemeClr val="accent1"/>
                          </a:solidFill>
                        </a:rPr>
                        <a:t>$96/Month</a:t>
                      </a:r>
                      <a:r>
                        <a:rPr kumimoji="1" lang="en-US" altLang="zh-TW" sz="1050" dirty="0" smtClean="0">
                          <a:solidFill>
                            <a:schemeClr val="accent1"/>
                          </a:solidFill>
                        </a:rPr>
                        <a:t>*</a:t>
                      </a:r>
                      <a:r>
                        <a:rPr kumimoji="1" lang="en-US" altLang="zh-TW" sz="1050" baseline="30000" dirty="0" smtClean="0">
                          <a:solidFill>
                            <a:schemeClr val="accent1"/>
                          </a:solidFill>
                        </a:rPr>
                        <a:t>2</a:t>
                      </a:r>
                      <a:endParaRPr kumimoji="1" lang="ja-JP" altLang="en-US" sz="1050" dirty="0">
                        <a:solidFill>
                          <a:schemeClr val="accent1"/>
                        </a:solidFill>
                      </a:endParaRPr>
                    </a:p>
                  </a:txBody>
                  <a:tcPr marL="67232" marR="67232" marT="33616" marB="33616" anchor="ctr"/>
                </a:tc>
              </a:tr>
              <a:tr h="336159">
                <a:tc>
                  <a:txBody>
                    <a:bodyPr/>
                    <a:lstStyle/>
                    <a:p>
                      <a:pPr algn="ctr"/>
                      <a:r>
                        <a:rPr kumimoji="1" lang="en-US" altLang="ja-JP" sz="1100" dirty="0" smtClean="0">
                          <a:solidFill>
                            <a:schemeClr val="accent1"/>
                          </a:solidFill>
                        </a:rPr>
                        <a:t>3</a:t>
                      </a:r>
                      <a:endParaRPr kumimoji="1" lang="ja-JP" altLang="en-US" sz="1100" dirty="0">
                        <a:solidFill>
                          <a:schemeClr val="accent1"/>
                        </a:solidFill>
                      </a:endParaRPr>
                    </a:p>
                  </a:txBody>
                  <a:tcPr marL="67232" marR="67232" marT="33616" marB="33616" anchor="ctr"/>
                </a:tc>
                <a:tc>
                  <a:txBody>
                    <a:bodyPr/>
                    <a:lstStyle/>
                    <a:p>
                      <a:r>
                        <a:rPr kumimoji="1" lang="en-US" altLang="ja-JP" sz="1050" dirty="0" smtClean="0">
                          <a:solidFill>
                            <a:schemeClr val="accent1"/>
                          </a:solidFill>
                        </a:rPr>
                        <a:t>Azure virtual disk</a:t>
                      </a:r>
                      <a:r>
                        <a:rPr kumimoji="1" lang="ja-JP" altLang="en-US" sz="1050" dirty="0" smtClean="0">
                          <a:solidFill>
                            <a:schemeClr val="accent1"/>
                          </a:solidFill>
                        </a:rPr>
                        <a:t/>
                      </a:r>
                      <a:br>
                        <a:rPr kumimoji="1" lang="ja-JP" altLang="en-US" sz="1050" dirty="0" smtClean="0">
                          <a:solidFill>
                            <a:schemeClr val="accent1"/>
                          </a:solidFill>
                        </a:rPr>
                      </a:br>
                      <a:r>
                        <a:rPr kumimoji="1" lang="en-US" altLang="ja-JP" sz="1050" dirty="0" smtClean="0">
                          <a:solidFill>
                            <a:schemeClr val="accent1"/>
                          </a:solidFill>
                        </a:rPr>
                        <a:t>(Geo Redundant,</a:t>
                      </a:r>
                      <a:r>
                        <a:rPr kumimoji="1" lang="en-US" altLang="ja-JP" sz="1050" baseline="0" dirty="0" smtClean="0">
                          <a:solidFill>
                            <a:schemeClr val="accent1"/>
                          </a:solidFill>
                        </a:rPr>
                        <a:t> </a:t>
                      </a:r>
                      <a:r>
                        <a:rPr kumimoji="1" lang="en-US" altLang="ja-JP" sz="1050" dirty="0" smtClean="0">
                          <a:solidFill>
                            <a:schemeClr val="accent1"/>
                          </a:solidFill>
                        </a:rPr>
                        <a:t>backup included)</a:t>
                      </a:r>
                      <a:endParaRPr kumimoji="1" lang="ja-JP" altLang="en-US" sz="1050" dirty="0">
                        <a:solidFill>
                          <a:schemeClr val="accent1"/>
                        </a:solidFill>
                      </a:endParaRPr>
                    </a:p>
                  </a:txBody>
                  <a:tcPr marL="67232" marR="67232" marT="33616" marB="33616"/>
                </a:tc>
                <a:tc>
                  <a:txBody>
                    <a:bodyPr/>
                    <a:lstStyle/>
                    <a:p>
                      <a:r>
                        <a:rPr kumimoji="1" lang="en-US" altLang="ja-JP" sz="1050" dirty="0" smtClean="0">
                          <a:solidFill>
                            <a:schemeClr val="accent1"/>
                          </a:solidFill>
                        </a:rPr>
                        <a:t>2.6 TB</a:t>
                      </a:r>
                      <a:endParaRPr kumimoji="1" lang="ja-JP" altLang="en-US" sz="1050" dirty="0">
                        <a:solidFill>
                          <a:schemeClr val="accent1"/>
                        </a:solidFill>
                      </a:endParaRPr>
                    </a:p>
                  </a:txBody>
                  <a:tcPr marL="67232" marR="67232" marT="33616" marB="33616" anchor="ctr"/>
                </a:tc>
                <a:tc>
                  <a:txBody>
                    <a:bodyPr/>
                    <a:lstStyle/>
                    <a:p>
                      <a:r>
                        <a:rPr kumimoji="1" lang="en-US" altLang="ja-JP" sz="1050" dirty="0" smtClean="0">
                          <a:solidFill>
                            <a:schemeClr val="accent1"/>
                          </a:solidFill>
                        </a:rPr>
                        <a:t>$0.1/GB/Month</a:t>
                      </a:r>
                      <a:endParaRPr kumimoji="1" lang="ja-JP" altLang="en-US" sz="1050" dirty="0">
                        <a:solidFill>
                          <a:schemeClr val="accent1"/>
                        </a:solidFill>
                      </a:endParaRPr>
                    </a:p>
                  </a:txBody>
                  <a:tcPr marL="67232" marR="67232" marT="33616" marB="33616" anchor="ctr"/>
                </a:tc>
                <a:tc>
                  <a:txBody>
                    <a:bodyPr/>
                    <a:lstStyle/>
                    <a:p>
                      <a:r>
                        <a:rPr kumimoji="1" lang="en-US" altLang="ja-JP" sz="1050" dirty="0" smtClean="0">
                          <a:solidFill>
                            <a:schemeClr val="accent1"/>
                          </a:solidFill>
                        </a:rPr>
                        <a:t>$266/Month</a:t>
                      </a:r>
                      <a:endParaRPr kumimoji="1" lang="ja-JP" altLang="en-US" sz="1050" dirty="0">
                        <a:solidFill>
                          <a:schemeClr val="accent1"/>
                        </a:solidFill>
                      </a:endParaRPr>
                    </a:p>
                  </a:txBody>
                  <a:tcPr marL="65910" marR="65910" marT="32955" marB="32955" anchor="ctr"/>
                </a:tc>
              </a:tr>
              <a:tr h="272663">
                <a:tc>
                  <a:txBody>
                    <a:bodyPr/>
                    <a:lstStyle/>
                    <a:p>
                      <a:pPr algn="ctr"/>
                      <a:r>
                        <a:rPr kumimoji="1" lang="en-US" altLang="ja-JP" sz="1100" dirty="0" smtClean="0">
                          <a:solidFill>
                            <a:schemeClr val="accent1"/>
                          </a:solidFill>
                        </a:rPr>
                        <a:t>4</a:t>
                      </a:r>
                      <a:endParaRPr kumimoji="1" lang="ja-JP" altLang="en-US" sz="1100" dirty="0">
                        <a:solidFill>
                          <a:schemeClr val="accent1"/>
                        </a:solidFill>
                      </a:endParaRPr>
                    </a:p>
                  </a:txBody>
                  <a:tcPr marL="67232" marR="67232" marT="33616" marB="33616" anchor="ctr"/>
                </a:tc>
                <a:tc>
                  <a:txBody>
                    <a:bodyPr/>
                    <a:lstStyle/>
                    <a:p>
                      <a:r>
                        <a:rPr kumimoji="1" lang="en-US" altLang="ja-JP" sz="1050" dirty="0" smtClean="0">
                          <a:solidFill>
                            <a:schemeClr val="accent1"/>
                          </a:solidFill>
                        </a:rPr>
                        <a:t>Azure data transfer+ VPN</a:t>
                      </a:r>
                    </a:p>
                  </a:txBody>
                  <a:tcPr marL="67232" marR="67232" marT="33616" marB="33616"/>
                </a:tc>
                <a:tc>
                  <a:txBody>
                    <a:bodyPr/>
                    <a:lstStyle/>
                    <a:p>
                      <a:r>
                        <a:rPr kumimoji="1" lang="en-US" altLang="ja-JP" sz="1050" dirty="0" smtClean="0">
                          <a:solidFill>
                            <a:schemeClr val="accent1"/>
                          </a:solidFill>
                        </a:rPr>
                        <a:t>3TB/Month</a:t>
                      </a:r>
                      <a:endParaRPr kumimoji="1" lang="ja-JP" altLang="en-US" sz="1050" dirty="0" smtClean="0">
                        <a:solidFill>
                          <a:schemeClr val="accent1"/>
                        </a:solidFill>
                      </a:endParaRPr>
                    </a:p>
                  </a:txBody>
                  <a:tcPr marL="67232" marR="67232" marT="33616" marB="33616" anchor="ctr"/>
                </a:tc>
                <a:tc>
                  <a:txBody>
                    <a:bodyPr/>
                    <a:lstStyle/>
                    <a:p>
                      <a:r>
                        <a:rPr kumimoji="1" lang="en-US" altLang="ja-JP" sz="1050" dirty="0" smtClean="0">
                          <a:solidFill>
                            <a:schemeClr val="accent1"/>
                          </a:solidFill>
                        </a:rPr>
                        <a:t>$0.166</a:t>
                      </a:r>
                      <a:r>
                        <a:rPr kumimoji="1" lang="en-US" altLang="ja-JP" sz="1050" baseline="0" dirty="0" smtClean="0">
                          <a:solidFill>
                            <a:schemeClr val="accent1"/>
                          </a:solidFill>
                        </a:rPr>
                        <a:t> </a:t>
                      </a:r>
                      <a:r>
                        <a:rPr kumimoji="1" lang="en-US" altLang="ja-JP" sz="1050" dirty="0" smtClean="0">
                          <a:solidFill>
                            <a:schemeClr val="accent1"/>
                          </a:solidFill>
                        </a:rPr>
                        <a:t>/GB</a:t>
                      </a:r>
                      <a:endParaRPr kumimoji="1" lang="ja-JP" altLang="en-US" sz="1050" dirty="0">
                        <a:solidFill>
                          <a:schemeClr val="accent1"/>
                        </a:solidFill>
                      </a:endParaRPr>
                    </a:p>
                  </a:txBody>
                  <a:tcPr marL="67232" marR="67232" marT="33616" marB="33616" anchor="ctr"/>
                </a:tc>
                <a:tc>
                  <a:txBody>
                    <a:bodyPr/>
                    <a:lstStyle/>
                    <a:p>
                      <a:r>
                        <a:rPr kumimoji="1" lang="en-US" altLang="ja-JP" sz="1050" dirty="0" smtClean="0">
                          <a:solidFill>
                            <a:schemeClr val="accent1"/>
                          </a:solidFill>
                        </a:rPr>
                        <a:t>$510/Month</a:t>
                      </a:r>
                      <a:endParaRPr kumimoji="1" lang="ja-JP" altLang="en-US" sz="1050" dirty="0">
                        <a:solidFill>
                          <a:schemeClr val="accent1"/>
                        </a:solidFill>
                      </a:endParaRPr>
                    </a:p>
                  </a:txBody>
                  <a:tcPr marL="65910" marR="65910" marT="32955" marB="32955" anchor="ctr"/>
                </a:tc>
              </a:tr>
              <a:tr h="272663">
                <a:tc gridSpan="4">
                  <a:txBody>
                    <a:bodyPr/>
                    <a:lstStyle/>
                    <a:p>
                      <a:r>
                        <a:rPr kumimoji="1" lang="en-US" altLang="ja-JP" sz="1050" dirty="0" smtClean="0">
                          <a:solidFill>
                            <a:schemeClr val="accent1"/>
                          </a:solidFill>
                        </a:rPr>
                        <a:t>Sum</a:t>
                      </a:r>
                      <a:endParaRPr kumimoji="1" lang="ja-JP" altLang="en-US" sz="1050" dirty="0">
                        <a:solidFill>
                          <a:schemeClr val="accent1"/>
                        </a:solidFill>
                      </a:endParaRPr>
                    </a:p>
                  </a:txBody>
                  <a:tcPr marL="67232" marR="67232" marT="33616" marB="33616" anchor="ctr"/>
                </a:tc>
                <a:tc hMerge="1">
                  <a:txBody>
                    <a:bodyPr/>
                    <a:lstStyle/>
                    <a:p>
                      <a:endParaRPr kumimoji="1" lang="ja-JP" altLang="en-US" sz="1600" dirty="0"/>
                    </a:p>
                  </a:txBody>
                  <a:tcPr/>
                </a:tc>
                <a:tc hMerge="1">
                  <a:txBody>
                    <a:bodyPr/>
                    <a:lstStyle/>
                    <a:p>
                      <a:endParaRPr kumimoji="1" lang="ja-JP" altLang="en-US" sz="1600" dirty="0"/>
                    </a:p>
                  </a:txBody>
                  <a:tcPr anchor="ctr"/>
                </a:tc>
                <a:tc hMerge="1">
                  <a:txBody>
                    <a:bodyPr/>
                    <a:lstStyle/>
                    <a:p>
                      <a:endParaRPr kumimoji="1" lang="ja-JP" altLang="en-US" sz="1600" dirty="0"/>
                    </a:p>
                  </a:txBody>
                  <a:tcPr/>
                </a:tc>
                <a:tc>
                  <a:txBody>
                    <a:bodyPr/>
                    <a:lstStyle/>
                    <a:p>
                      <a:r>
                        <a:rPr kumimoji="1" lang="en-US" altLang="ja-JP" sz="1050" dirty="0" smtClean="0">
                          <a:solidFill>
                            <a:schemeClr val="accent1"/>
                          </a:solidFill>
                        </a:rPr>
                        <a:t>$1,832/Month</a:t>
                      </a:r>
                      <a:endParaRPr kumimoji="1" lang="ja-JP" altLang="en-US" sz="1050" dirty="0">
                        <a:solidFill>
                          <a:schemeClr val="accent1"/>
                        </a:solidFill>
                      </a:endParaRPr>
                    </a:p>
                  </a:txBody>
                  <a:tcPr marL="65910" marR="65910" marT="32955" marB="32955" anchor="ctr"/>
                </a:tc>
              </a:tr>
            </a:tbl>
          </a:graphicData>
        </a:graphic>
      </p:graphicFrame>
      <p:sp>
        <p:nvSpPr>
          <p:cNvPr id="13" name="正方形/長方形 12"/>
          <p:cNvSpPr/>
          <p:nvPr/>
        </p:nvSpPr>
        <p:spPr>
          <a:xfrm>
            <a:off x="1475656" y="3530707"/>
            <a:ext cx="6811305" cy="460382"/>
          </a:xfrm>
          <a:prstGeom prst="rect">
            <a:avLst/>
          </a:prstGeom>
        </p:spPr>
        <p:txBody>
          <a:bodyPr wrap="square">
            <a:spAutoFit/>
          </a:bodyPr>
          <a:lstStyle/>
          <a:p>
            <a:pPr>
              <a:spcBef>
                <a:spcPts val="441"/>
              </a:spcBef>
            </a:pPr>
            <a:r>
              <a:rPr lang="ja-JP" altLang="en-US" sz="1029" dirty="0">
                <a:solidFill>
                  <a:schemeClr val="accent1"/>
                </a:solidFill>
              </a:rPr>
              <a:t>*</a:t>
            </a:r>
            <a:r>
              <a:rPr lang="en-US" altLang="ja-JP" sz="1029" baseline="30000" dirty="0">
                <a:solidFill>
                  <a:schemeClr val="accent1"/>
                </a:solidFill>
              </a:rPr>
              <a:t>1</a:t>
            </a:r>
            <a:r>
              <a:rPr lang="ja-JP" altLang="en-US" sz="1029" baseline="30000" dirty="0">
                <a:solidFill>
                  <a:schemeClr val="accent1"/>
                </a:solidFill>
              </a:rPr>
              <a:t> </a:t>
            </a:r>
            <a:r>
              <a:rPr lang="en-US" altLang="ja-JP" sz="1029" dirty="0">
                <a:solidFill>
                  <a:schemeClr val="accent1"/>
                </a:solidFill>
              </a:rPr>
              <a:t>Unit price when running a VM all the time for one month</a:t>
            </a:r>
            <a:endParaRPr lang="ja-JP" altLang="en-US" sz="1029" dirty="0">
              <a:solidFill>
                <a:schemeClr val="accent1"/>
              </a:solidFill>
            </a:endParaRPr>
          </a:p>
          <a:p>
            <a:pPr>
              <a:spcBef>
                <a:spcPts val="441"/>
              </a:spcBef>
            </a:pPr>
            <a:r>
              <a:rPr lang="en-US" altLang="ja-JP" sz="1029" dirty="0">
                <a:solidFill>
                  <a:schemeClr val="accent1"/>
                </a:solidFill>
              </a:rPr>
              <a:t>*</a:t>
            </a:r>
            <a:r>
              <a:rPr lang="en-US" altLang="ja-JP" sz="1029" baseline="30000" dirty="0">
                <a:solidFill>
                  <a:schemeClr val="accent1"/>
                </a:solidFill>
              </a:rPr>
              <a:t>2 </a:t>
            </a:r>
            <a:r>
              <a:rPr lang="ja-JP" altLang="en-US" sz="1029" dirty="0">
                <a:solidFill>
                  <a:schemeClr val="accent1"/>
                </a:solidFill>
              </a:rPr>
              <a:t> </a:t>
            </a:r>
            <a:r>
              <a:rPr lang="en-US" altLang="ja-JP" sz="1029" dirty="0">
                <a:solidFill>
                  <a:schemeClr val="accent1"/>
                </a:solidFill>
              </a:rPr>
              <a:t>Amount running 240 hours in average for one month</a:t>
            </a:r>
            <a:endParaRPr lang="ja-JP" altLang="en-US" sz="1029" dirty="0">
              <a:solidFill>
                <a:schemeClr val="accent1"/>
              </a:solidFill>
            </a:endParaRPr>
          </a:p>
        </p:txBody>
      </p:sp>
      <p:sp>
        <p:nvSpPr>
          <p:cNvPr id="2" name="角丸四角形 1"/>
          <p:cNvSpPr/>
          <p:nvPr/>
        </p:nvSpPr>
        <p:spPr bwMode="auto">
          <a:xfrm>
            <a:off x="1535848" y="3978764"/>
            <a:ext cx="5797977" cy="431979"/>
          </a:xfrm>
          <a:prstGeom prst="roundRect">
            <a:avLst>
              <a:gd name="adj" fmla="val 10842"/>
            </a:avLst>
          </a:prstGeom>
          <a:solidFill>
            <a:schemeClr val="bg1"/>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 name="正方形/長方形 2"/>
          <p:cNvSpPr/>
          <p:nvPr/>
        </p:nvSpPr>
        <p:spPr>
          <a:xfrm>
            <a:off x="1535848" y="4003413"/>
            <a:ext cx="5743427" cy="431657"/>
          </a:xfrm>
          <a:prstGeom prst="rect">
            <a:avLst/>
          </a:prstGeom>
        </p:spPr>
        <p:txBody>
          <a:bodyPr wrap="square">
            <a:spAutoFit/>
          </a:bodyPr>
          <a:lstStyle/>
          <a:p>
            <a:pPr marL="126067" indent="-126067">
              <a:buFont typeface="Wingdings" panose="05000000000000000000" pitchFamily="2" charset="2"/>
              <a:buChar char="l"/>
            </a:pPr>
            <a:r>
              <a:rPr lang="en-US" altLang="ja-JP" sz="735" dirty="0">
                <a:solidFill>
                  <a:schemeClr val="accent1"/>
                </a:solidFill>
              </a:rPr>
              <a:t>Support services for Azure to be quoted separately.</a:t>
            </a:r>
            <a:endParaRPr lang="ja-JP" altLang="en-US" sz="735" dirty="0">
              <a:solidFill>
                <a:schemeClr val="accent1"/>
              </a:solidFill>
            </a:endParaRPr>
          </a:p>
          <a:p>
            <a:pPr marL="126067" indent="-126067">
              <a:buFont typeface="Wingdings" panose="05000000000000000000" pitchFamily="2" charset="2"/>
              <a:buChar char="l"/>
            </a:pPr>
            <a:r>
              <a:rPr lang="en-US" altLang="ja-JP" sz="735" dirty="0">
                <a:solidFill>
                  <a:schemeClr val="accent1"/>
                </a:solidFill>
              </a:rPr>
              <a:t>ISV Royalty SQL Server runtime licenses through SAP or commercial licenses of SQL Server Enterprise through MS resellers can be used to run on Azure (license mobility). </a:t>
            </a:r>
            <a:endParaRPr lang="ja-JP" altLang="en-US" sz="735" dirty="0">
              <a:solidFill>
                <a:schemeClr val="accent1"/>
              </a:solidFill>
            </a:endParaRPr>
          </a:p>
        </p:txBody>
      </p:sp>
    </p:spTree>
    <p:extLst>
      <p:ext uri="{BB962C8B-B14F-4D97-AF65-F5344CB8AC3E}">
        <p14:creationId xmlns:p14="http://schemas.microsoft.com/office/powerpoint/2010/main" val="260553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bwMode="auto">
          <a:xfrm>
            <a:off x="162279" y="924008"/>
            <a:ext cx="8639467" cy="4070565"/>
          </a:xfrm>
          <a:prstGeom prst="rect">
            <a:avLst/>
          </a:prstGeom>
          <a:gradFill flip="none" rotWithShape="1">
            <a:gsLst>
              <a:gs pos="0">
                <a:srgbClr val="00B0F0">
                  <a:tint val="66000"/>
                  <a:satMod val="160000"/>
                </a:srgbClr>
              </a:gs>
              <a:gs pos="18000">
                <a:srgbClr val="00B0F0">
                  <a:tint val="44500"/>
                  <a:satMod val="160000"/>
                </a:srgbClr>
              </a:gs>
              <a:gs pos="100000">
                <a:srgbClr val="00B0F0">
                  <a:tint val="23500"/>
                  <a:satMod val="160000"/>
                  <a:alpha val="0"/>
                </a:srgbClr>
              </a:gs>
            </a:gsLst>
            <a:lin ang="162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grpSp>
        <p:nvGrpSpPr>
          <p:cNvPr id="2" name="グループ化 1"/>
          <p:cNvGrpSpPr/>
          <p:nvPr/>
        </p:nvGrpSpPr>
        <p:grpSpPr>
          <a:xfrm>
            <a:off x="366607" y="931296"/>
            <a:ext cx="2314380" cy="806188"/>
            <a:chOff x="3929518" y="1056355"/>
            <a:chExt cx="3147718" cy="1096472"/>
          </a:xfrm>
        </p:grpSpPr>
        <p:pic>
          <p:nvPicPr>
            <p:cNvPr id="190" name="図 189"/>
            <p:cNvPicPr>
              <a:picLocks noChangeAspect="1"/>
            </p:cNvPicPr>
            <p:nvPr/>
          </p:nvPicPr>
          <p:blipFill>
            <a:blip r:embed="rId3"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3929518" y="1331180"/>
              <a:ext cx="1528094" cy="821647"/>
            </a:xfrm>
            <a:prstGeom prst="rect">
              <a:avLst/>
            </a:prstGeom>
          </p:spPr>
        </p:pic>
        <p:sp>
          <p:nvSpPr>
            <p:cNvPr id="188" name="正方形/長方形 187"/>
            <p:cNvSpPr/>
            <p:nvPr/>
          </p:nvSpPr>
          <p:spPr>
            <a:xfrm>
              <a:off x="5491797" y="1056355"/>
              <a:ext cx="1585439" cy="371680"/>
            </a:xfrm>
            <a:prstGeom prst="rect">
              <a:avLst/>
            </a:prstGeom>
          </p:spPr>
          <p:txBody>
            <a:bodyPr wrap="none">
              <a:spAutoFit/>
            </a:bodyPr>
            <a:lstStyle/>
            <a:p>
              <a:r>
                <a:rPr lang="en-US" altLang="ja-JP" sz="1176" b="1" dirty="0"/>
                <a:t>Windows Azure</a:t>
              </a:r>
              <a:endParaRPr lang="ja-JP" altLang="en-US" sz="1176" b="1" dirty="0"/>
            </a:p>
          </p:txBody>
        </p:sp>
      </p:grpSp>
      <p:sp>
        <p:nvSpPr>
          <p:cNvPr id="34" name="Title 1"/>
          <p:cNvSpPr>
            <a:spLocks noGrp="1"/>
          </p:cNvSpPr>
          <p:nvPr>
            <p:ph type="title" idx="4294967295"/>
          </p:nvPr>
        </p:nvSpPr>
        <p:spPr>
          <a:xfrm>
            <a:off x="220435" y="260647"/>
            <a:ext cx="8741880" cy="532251"/>
          </a:xfrm>
          <a:prstGeom prst="rect">
            <a:avLst/>
          </a:prstGeom>
        </p:spPr>
        <p:txBody>
          <a:bodyPr>
            <a:noAutofit/>
          </a:bodyPr>
          <a:lstStyle/>
          <a:p>
            <a:r>
              <a:rPr lang="en-US" altLang="ja-JP" sz="2941" dirty="0">
                <a:solidFill>
                  <a:schemeClr val="accent1"/>
                </a:solidFill>
                <a:latin typeface="+mn-lt"/>
                <a:cs typeface="メイリオ" pitchFamily="50" charset="-128"/>
              </a:rPr>
              <a:t>2. Deployment of Production and Non-production</a:t>
            </a:r>
            <a:r>
              <a:rPr lang="ja-JP" altLang="en-US" sz="2941" dirty="0">
                <a:solidFill>
                  <a:schemeClr val="accent1"/>
                </a:solidFill>
                <a:latin typeface="+mn-lt"/>
                <a:cs typeface="メイリオ" pitchFamily="50" charset="-128"/>
              </a:rPr>
              <a:t> </a:t>
            </a:r>
          </a:p>
        </p:txBody>
      </p:sp>
      <p:grpSp>
        <p:nvGrpSpPr>
          <p:cNvPr id="89" name="グループ化 88"/>
          <p:cNvGrpSpPr/>
          <p:nvPr/>
        </p:nvGrpSpPr>
        <p:grpSpPr>
          <a:xfrm>
            <a:off x="286157" y="1885752"/>
            <a:ext cx="606780" cy="878763"/>
            <a:chOff x="151503" y="3644829"/>
            <a:chExt cx="825263" cy="1195179"/>
          </a:xfrm>
        </p:grpSpPr>
        <p:grpSp>
          <p:nvGrpSpPr>
            <p:cNvPr id="90" name="グループ化 89"/>
            <p:cNvGrpSpPr/>
            <p:nvPr/>
          </p:nvGrpSpPr>
          <p:grpSpPr>
            <a:xfrm>
              <a:off x="220088" y="3644829"/>
              <a:ext cx="725039" cy="1195179"/>
              <a:chOff x="220088" y="3644829"/>
              <a:chExt cx="725039" cy="1195179"/>
            </a:xfrm>
          </p:grpSpPr>
          <p:sp>
            <p:nvSpPr>
              <p:cNvPr id="93" name="円/楕円 92"/>
              <p:cNvSpPr/>
              <p:nvPr/>
            </p:nvSpPr>
            <p:spPr bwMode="auto">
              <a:xfrm>
                <a:off x="220088" y="3644829"/>
                <a:ext cx="725039" cy="725039"/>
              </a:xfrm>
              <a:prstGeom prst="ellipse">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pic>
            <p:nvPicPr>
              <p:cNvPr id="94" name="図 9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592" y="4063094"/>
                <a:ext cx="520031" cy="776914"/>
              </a:xfrm>
              <a:prstGeom prst="rect">
                <a:avLst/>
              </a:prstGeom>
            </p:spPr>
          </p:pic>
        </p:grpSp>
        <p:sp>
          <p:nvSpPr>
            <p:cNvPr id="91" name="正方形/長方形 90"/>
            <p:cNvSpPr/>
            <p:nvPr/>
          </p:nvSpPr>
          <p:spPr>
            <a:xfrm>
              <a:off x="241304" y="3765337"/>
              <a:ext cx="713361" cy="340983"/>
            </a:xfrm>
            <a:prstGeom prst="rect">
              <a:avLst/>
            </a:prstGeom>
          </p:spPr>
          <p:txBody>
            <a:bodyPr wrap="none">
              <a:spAutoFit/>
            </a:bodyPr>
            <a:lstStyle/>
            <a:p>
              <a:pPr algn="ctr"/>
              <a:r>
                <a:rPr lang="en-US" altLang="ja-JP" sz="1029" b="1" dirty="0">
                  <a:solidFill>
                    <a:schemeClr val="bg1"/>
                  </a:solidFill>
                </a:rPr>
                <a:t>2.2 TB</a:t>
              </a:r>
              <a:endParaRPr lang="ja-JP" altLang="en-US" sz="1029" b="1" dirty="0">
                <a:solidFill>
                  <a:schemeClr val="bg1"/>
                </a:solidFill>
              </a:endParaRPr>
            </a:p>
          </p:txBody>
        </p:sp>
        <p:sp>
          <p:nvSpPr>
            <p:cNvPr id="92" name="テキスト ボックス 91"/>
            <p:cNvSpPr txBox="1"/>
            <p:nvPr/>
          </p:nvSpPr>
          <p:spPr>
            <a:xfrm>
              <a:off x="151503" y="4325438"/>
              <a:ext cx="825263" cy="433952"/>
            </a:xfrm>
            <a:prstGeom prst="rect">
              <a:avLst/>
            </a:prstGeom>
            <a:noFill/>
          </p:spPr>
          <p:txBody>
            <a:bodyPr wrap="square" lIns="134464" tIns="107571" rIns="134464" bIns="107571" rtlCol="0">
              <a:spAutoFit/>
            </a:bodyPr>
            <a:lstStyle/>
            <a:p>
              <a:pPr algn="ctr">
                <a:lnSpc>
                  <a:spcPct val="90000"/>
                </a:lnSpc>
              </a:pPr>
              <a:r>
                <a:rPr kumimoji="1" lang="en-US" altLang="ja-JP" sz="735" dirty="0"/>
                <a:t>backup</a:t>
              </a:r>
              <a:endParaRPr kumimoji="1" lang="ja-JP" altLang="en-US" sz="735" dirty="0"/>
            </a:p>
          </p:txBody>
        </p:sp>
      </p:grpSp>
      <p:grpSp>
        <p:nvGrpSpPr>
          <p:cNvPr id="3" name="グループ化 2"/>
          <p:cNvGrpSpPr/>
          <p:nvPr/>
        </p:nvGrpSpPr>
        <p:grpSpPr>
          <a:xfrm>
            <a:off x="2499913" y="3488759"/>
            <a:ext cx="1119816" cy="1225700"/>
            <a:chOff x="1459661" y="2169254"/>
            <a:chExt cx="1523028" cy="1667037"/>
          </a:xfrm>
        </p:grpSpPr>
        <p:sp>
          <p:nvSpPr>
            <p:cNvPr id="221" name="正方形/長方形 220"/>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23" name="正方形/長方形 222"/>
            <p:cNvSpPr/>
            <p:nvPr/>
          </p:nvSpPr>
          <p:spPr>
            <a:xfrm>
              <a:off x="1498384" y="3019690"/>
              <a:ext cx="1407559" cy="310199"/>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System Center</a:t>
              </a:r>
              <a:endParaRPr lang="ja-JP" altLang="en-US" sz="882" dirty="0">
                <a:solidFill>
                  <a:schemeClr val="accent4"/>
                </a:solidFill>
              </a:endParaRPr>
            </a:p>
          </p:txBody>
        </p:sp>
        <p:sp>
          <p:nvSpPr>
            <p:cNvPr id="224" name="正方形/長方形 223"/>
            <p:cNvSpPr/>
            <p:nvPr/>
          </p:nvSpPr>
          <p:spPr bwMode="auto">
            <a:xfrm>
              <a:off x="1852699" y="3474066"/>
              <a:ext cx="753243" cy="2769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25" name="正方形/長方形 224"/>
            <p:cNvSpPr/>
            <p:nvPr/>
          </p:nvSpPr>
          <p:spPr>
            <a:xfrm>
              <a:off x="1895412" y="3474066"/>
              <a:ext cx="814856" cy="310199"/>
            </a:xfrm>
            <a:prstGeom prst="rect">
              <a:avLst/>
            </a:prstGeom>
          </p:spPr>
          <p:txBody>
            <a:bodyPr wrap="square">
              <a:spAutoFit/>
            </a:bodyPr>
            <a:lstStyle/>
            <a:p>
              <a:r>
                <a:rPr lang="en-US" altLang="ja-JP" sz="882" b="1" dirty="0">
                  <a:solidFill>
                    <a:schemeClr val="bg1"/>
                  </a:solidFill>
                </a:rPr>
                <a:t>100</a:t>
              </a:r>
              <a:r>
                <a:rPr lang="ja-JP" altLang="en-US" sz="882" b="1" dirty="0">
                  <a:solidFill>
                    <a:schemeClr val="bg1"/>
                  </a:solidFill>
                </a:rPr>
                <a:t> </a:t>
              </a:r>
              <a:r>
                <a:rPr lang="en-US" altLang="ja-JP" sz="882" b="1" dirty="0">
                  <a:solidFill>
                    <a:schemeClr val="bg1"/>
                  </a:solidFill>
                </a:rPr>
                <a:t>GB</a:t>
              </a:r>
              <a:endParaRPr lang="ja-JP" altLang="en-US" sz="882" b="1" dirty="0">
                <a:solidFill>
                  <a:schemeClr val="bg1"/>
                </a:solidFill>
              </a:endParaRPr>
            </a:p>
          </p:txBody>
        </p:sp>
        <p:pic>
          <p:nvPicPr>
            <p:cNvPr id="226" name="図 2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227" name="正方形/長方形 226"/>
            <p:cNvSpPr/>
            <p:nvPr/>
          </p:nvSpPr>
          <p:spPr>
            <a:xfrm>
              <a:off x="1459661" y="2611485"/>
              <a:ext cx="1391402" cy="264153"/>
            </a:xfrm>
            <a:prstGeom prst="rect">
              <a:avLst/>
            </a:prstGeom>
          </p:spPr>
          <p:txBody>
            <a:bodyPr wrap="none">
              <a:spAutoFit/>
            </a:bodyPr>
            <a:lstStyle/>
            <a:p>
              <a:r>
                <a:rPr lang="en-US" altLang="ja-JP" sz="662" b="1" dirty="0"/>
                <a:t>A6 (4 core</a:t>
              </a:r>
              <a:r>
                <a:rPr lang="ja-JP" altLang="en-US" sz="662" b="1" dirty="0"/>
                <a:t> </a:t>
              </a:r>
              <a:r>
                <a:rPr lang="en-US" altLang="ja-JP" sz="662" b="1" dirty="0"/>
                <a:t>/ 26GB RAM)</a:t>
              </a:r>
              <a:endParaRPr lang="ja-JP" altLang="en-US" sz="662" b="1" dirty="0"/>
            </a:p>
          </p:txBody>
        </p:sp>
        <p:sp>
          <p:nvSpPr>
            <p:cNvPr id="220" name="正方形/長方形 219"/>
            <p:cNvSpPr/>
            <p:nvPr/>
          </p:nvSpPr>
          <p:spPr bwMode="auto">
            <a:xfrm>
              <a:off x="1479208" y="2180258"/>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22" name="正方形/長方形 221"/>
            <p:cNvSpPr/>
            <p:nvPr/>
          </p:nvSpPr>
          <p:spPr>
            <a:xfrm>
              <a:off x="1527168" y="2227164"/>
              <a:ext cx="1407559" cy="310199"/>
            </a:xfrm>
            <a:prstGeom prst="rect">
              <a:avLst/>
            </a:prstGeom>
          </p:spPr>
          <p:txBody>
            <a:bodyPr wrap="square">
              <a:spAutoFit/>
            </a:bodyPr>
            <a:lstStyle/>
            <a:p>
              <a:pPr algn="ctr"/>
              <a:r>
                <a:rPr lang="en-US" altLang="ja-JP" sz="882" b="1" dirty="0">
                  <a:solidFill>
                    <a:schemeClr val="bg1"/>
                  </a:solidFill>
                </a:rPr>
                <a:t>monitoring</a:t>
              </a:r>
              <a:endParaRPr lang="ja-JP" altLang="en-US" sz="882" b="1" dirty="0">
                <a:solidFill>
                  <a:schemeClr val="bg1"/>
                </a:solidFill>
              </a:endParaRPr>
            </a:p>
          </p:txBody>
        </p:sp>
      </p:grpSp>
      <p:grpSp>
        <p:nvGrpSpPr>
          <p:cNvPr id="96" name="グループ化 95"/>
          <p:cNvGrpSpPr/>
          <p:nvPr/>
        </p:nvGrpSpPr>
        <p:grpSpPr>
          <a:xfrm>
            <a:off x="1194893" y="1884124"/>
            <a:ext cx="1119816" cy="1239823"/>
            <a:chOff x="1459661" y="2150046"/>
            <a:chExt cx="1523028" cy="1686245"/>
          </a:xfrm>
        </p:grpSpPr>
        <p:sp>
          <p:nvSpPr>
            <p:cNvPr id="97" name="正方形/長方形 96"/>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98" name="正方形/長方形 97"/>
            <p:cNvSpPr/>
            <p:nvPr/>
          </p:nvSpPr>
          <p:spPr>
            <a:xfrm>
              <a:off x="1537643" y="2937439"/>
              <a:ext cx="1407559" cy="494818"/>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SAP ERP</a:t>
              </a:r>
            </a:p>
            <a:p>
              <a:pPr marL="126067" indent="-126067">
                <a:buFont typeface="Wingdings" panose="05000000000000000000" pitchFamily="2" charset="2"/>
                <a:buChar char="n"/>
              </a:pPr>
              <a:r>
                <a:rPr lang="en-US" altLang="ja-JP" sz="882" dirty="0">
                  <a:solidFill>
                    <a:schemeClr val="accent4"/>
                  </a:solidFill>
                </a:rPr>
                <a:t>SQL Server</a:t>
              </a:r>
              <a:endParaRPr lang="ja-JP" altLang="en-US" sz="882" dirty="0">
                <a:solidFill>
                  <a:schemeClr val="accent4"/>
                </a:solidFill>
              </a:endParaRPr>
            </a:p>
          </p:txBody>
        </p:sp>
        <p:pic>
          <p:nvPicPr>
            <p:cNvPr id="101" name="図 10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102" name="正方形/長方形 101"/>
            <p:cNvSpPr/>
            <p:nvPr/>
          </p:nvSpPr>
          <p:spPr>
            <a:xfrm>
              <a:off x="1459661" y="2611483"/>
              <a:ext cx="1417564" cy="264153"/>
            </a:xfrm>
            <a:prstGeom prst="rect">
              <a:avLst/>
            </a:prstGeom>
          </p:spPr>
          <p:txBody>
            <a:bodyPr wrap="none">
              <a:spAutoFit/>
            </a:bodyPr>
            <a:lstStyle/>
            <a:p>
              <a:r>
                <a:rPr lang="en-US" altLang="ja-JP" sz="662" b="1" dirty="0"/>
                <a:t>A7 (8 core</a:t>
              </a:r>
              <a:r>
                <a:rPr lang="ja-JP" altLang="en-US" sz="662" b="1" dirty="0"/>
                <a:t> </a:t>
              </a:r>
              <a:r>
                <a:rPr lang="en-US" altLang="ja-JP" sz="662" b="1" dirty="0"/>
                <a:t>/ 56 GB RAM)</a:t>
              </a:r>
              <a:endParaRPr lang="ja-JP" altLang="en-US" sz="662" b="1" dirty="0"/>
            </a:p>
          </p:txBody>
        </p:sp>
        <p:sp>
          <p:nvSpPr>
            <p:cNvPr id="103" name="正方形/長方形 102"/>
            <p:cNvSpPr/>
            <p:nvPr/>
          </p:nvSpPr>
          <p:spPr bwMode="auto">
            <a:xfrm>
              <a:off x="1479208" y="2171869"/>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04" name="正方形/長方形 103"/>
            <p:cNvSpPr/>
            <p:nvPr/>
          </p:nvSpPr>
          <p:spPr>
            <a:xfrm>
              <a:off x="1527168" y="2150046"/>
              <a:ext cx="1407559" cy="464295"/>
            </a:xfrm>
            <a:prstGeom prst="rect">
              <a:avLst/>
            </a:prstGeom>
          </p:spPr>
          <p:txBody>
            <a:bodyPr wrap="square">
              <a:spAutoFit/>
            </a:bodyPr>
            <a:lstStyle/>
            <a:p>
              <a:pPr algn="ctr"/>
              <a:r>
                <a:rPr lang="ja-JP" altLang="en-US" sz="809" b="1" dirty="0">
                  <a:solidFill>
                    <a:schemeClr val="bg1"/>
                  </a:solidFill>
                </a:rPr>
                <a:t>ERP </a:t>
              </a:r>
              <a:r>
                <a:rPr lang="en-US" altLang="ja-JP" sz="809" b="1" dirty="0">
                  <a:solidFill>
                    <a:schemeClr val="bg1"/>
                  </a:solidFill>
                </a:rPr>
                <a:t>Production</a:t>
              </a:r>
              <a:r>
                <a:rPr lang="ja-JP" altLang="en-US" sz="809" b="1" dirty="0">
                  <a:solidFill>
                    <a:schemeClr val="bg1"/>
                  </a:solidFill>
                </a:rPr>
                <a:t> DB+AP</a:t>
              </a:r>
            </a:p>
          </p:txBody>
        </p:sp>
      </p:grpSp>
      <p:grpSp>
        <p:nvGrpSpPr>
          <p:cNvPr id="114" name="グループ化 113"/>
          <p:cNvGrpSpPr/>
          <p:nvPr/>
        </p:nvGrpSpPr>
        <p:grpSpPr>
          <a:xfrm>
            <a:off x="3737756" y="3488759"/>
            <a:ext cx="1119816" cy="1225700"/>
            <a:chOff x="1459661" y="2169254"/>
            <a:chExt cx="1523028" cy="1667037"/>
          </a:xfrm>
        </p:grpSpPr>
        <p:sp>
          <p:nvSpPr>
            <p:cNvPr id="115" name="正方形/長方形 114"/>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16" name="正方形/長方形 115"/>
            <p:cNvSpPr/>
            <p:nvPr/>
          </p:nvSpPr>
          <p:spPr>
            <a:xfrm>
              <a:off x="1473490" y="3021087"/>
              <a:ext cx="1499727" cy="310199"/>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Windows Server</a:t>
              </a:r>
              <a:endParaRPr lang="ja-JP" altLang="en-US" sz="882" dirty="0">
                <a:solidFill>
                  <a:schemeClr val="accent4"/>
                </a:solidFill>
              </a:endParaRPr>
            </a:p>
          </p:txBody>
        </p:sp>
        <p:sp>
          <p:nvSpPr>
            <p:cNvPr id="117" name="正方形/長方形 116"/>
            <p:cNvSpPr/>
            <p:nvPr/>
          </p:nvSpPr>
          <p:spPr bwMode="auto">
            <a:xfrm>
              <a:off x="1852699" y="3474066"/>
              <a:ext cx="753243" cy="2769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18" name="正方形/長方形 117"/>
            <p:cNvSpPr/>
            <p:nvPr/>
          </p:nvSpPr>
          <p:spPr>
            <a:xfrm>
              <a:off x="1895412" y="3474066"/>
              <a:ext cx="814856" cy="310199"/>
            </a:xfrm>
            <a:prstGeom prst="rect">
              <a:avLst/>
            </a:prstGeom>
          </p:spPr>
          <p:txBody>
            <a:bodyPr wrap="square">
              <a:spAutoFit/>
            </a:bodyPr>
            <a:lstStyle/>
            <a:p>
              <a:r>
                <a:rPr lang="en-US" altLang="ja-JP" sz="882" b="1" dirty="0">
                  <a:solidFill>
                    <a:schemeClr val="bg1"/>
                  </a:solidFill>
                </a:rPr>
                <a:t>100</a:t>
              </a:r>
              <a:r>
                <a:rPr lang="ja-JP" altLang="en-US" sz="882" b="1" dirty="0">
                  <a:solidFill>
                    <a:schemeClr val="bg1"/>
                  </a:solidFill>
                </a:rPr>
                <a:t> </a:t>
              </a:r>
              <a:r>
                <a:rPr lang="en-US" altLang="ja-JP" sz="882" b="1" dirty="0">
                  <a:solidFill>
                    <a:schemeClr val="bg1"/>
                  </a:solidFill>
                </a:rPr>
                <a:t>GB</a:t>
              </a:r>
              <a:endParaRPr lang="ja-JP" altLang="en-US" sz="882" b="1" dirty="0">
                <a:solidFill>
                  <a:schemeClr val="bg1"/>
                </a:solidFill>
              </a:endParaRPr>
            </a:p>
          </p:txBody>
        </p:sp>
        <p:pic>
          <p:nvPicPr>
            <p:cNvPr id="119" name="図 1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120" name="正方形/長方形 119"/>
            <p:cNvSpPr/>
            <p:nvPr/>
          </p:nvSpPr>
          <p:spPr>
            <a:xfrm>
              <a:off x="1459661" y="2631217"/>
              <a:ext cx="1391402" cy="264153"/>
            </a:xfrm>
            <a:prstGeom prst="rect">
              <a:avLst/>
            </a:prstGeom>
          </p:spPr>
          <p:txBody>
            <a:bodyPr wrap="none">
              <a:spAutoFit/>
            </a:bodyPr>
            <a:lstStyle/>
            <a:p>
              <a:r>
                <a:rPr lang="en-US" altLang="ja-JP" sz="662" b="1" dirty="0"/>
                <a:t>A6 (4 core</a:t>
              </a:r>
              <a:r>
                <a:rPr lang="ja-JP" altLang="en-US" sz="662" b="1" dirty="0"/>
                <a:t> </a:t>
              </a:r>
              <a:r>
                <a:rPr lang="en-US" altLang="ja-JP" sz="662" b="1" dirty="0"/>
                <a:t>/ 26GB RAM)</a:t>
              </a:r>
              <a:endParaRPr lang="ja-JP" altLang="en-US" sz="662" b="1" dirty="0"/>
            </a:p>
          </p:txBody>
        </p:sp>
        <p:sp>
          <p:nvSpPr>
            <p:cNvPr id="121" name="正方形/長方形 120"/>
            <p:cNvSpPr/>
            <p:nvPr/>
          </p:nvSpPr>
          <p:spPr bwMode="auto">
            <a:xfrm>
              <a:off x="1479208" y="2180258"/>
              <a:ext cx="1503481" cy="34388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22" name="正方形/長方形 121"/>
            <p:cNvSpPr/>
            <p:nvPr/>
          </p:nvSpPr>
          <p:spPr>
            <a:xfrm>
              <a:off x="1527168" y="2227164"/>
              <a:ext cx="1407559" cy="294936"/>
            </a:xfrm>
            <a:prstGeom prst="rect">
              <a:avLst/>
            </a:prstGeom>
          </p:spPr>
          <p:txBody>
            <a:bodyPr wrap="square">
              <a:spAutoFit/>
            </a:bodyPr>
            <a:lstStyle/>
            <a:p>
              <a:pPr algn="ctr"/>
              <a:r>
                <a:rPr lang="en-US" altLang="ja-JP" sz="809" b="1" dirty="0">
                  <a:solidFill>
                    <a:schemeClr val="bg1"/>
                  </a:solidFill>
                </a:rPr>
                <a:t>directory services</a:t>
              </a:r>
              <a:r>
                <a:rPr lang="ja-JP" altLang="en-US" sz="809" b="1" dirty="0">
                  <a:solidFill>
                    <a:schemeClr val="bg1"/>
                  </a:solidFill>
                </a:rPr>
                <a:t> </a:t>
              </a:r>
            </a:p>
          </p:txBody>
        </p:sp>
      </p:grpSp>
      <p:grpSp>
        <p:nvGrpSpPr>
          <p:cNvPr id="123" name="グループ化 122"/>
          <p:cNvGrpSpPr/>
          <p:nvPr/>
        </p:nvGrpSpPr>
        <p:grpSpPr>
          <a:xfrm>
            <a:off x="3157203" y="1899924"/>
            <a:ext cx="1181441" cy="1225700"/>
            <a:chOff x="1459661" y="2169254"/>
            <a:chExt cx="1606842" cy="1667037"/>
          </a:xfrm>
        </p:grpSpPr>
        <p:sp>
          <p:nvSpPr>
            <p:cNvPr id="124" name="正方形/長方形 123"/>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25" name="正方形/長方形 124"/>
            <p:cNvSpPr/>
            <p:nvPr/>
          </p:nvSpPr>
          <p:spPr>
            <a:xfrm>
              <a:off x="1498384" y="3019690"/>
              <a:ext cx="1407561" cy="310199"/>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SAP ERP</a:t>
              </a:r>
              <a:endParaRPr lang="ja-JP" altLang="en-US" sz="882" dirty="0">
                <a:solidFill>
                  <a:schemeClr val="accent4"/>
                </a:solidFill>
              </a:endParaRPr>
            </a:p>
          </p:txBody>
        </p:sp>
        <p:sp>
          <p:nvSpPr>
            <p:cNvPr id="126" name="正方形/長方形 125"/>
            <p:cNvSpPr/>
            <p:nvPr/>
          </p:nvSpPr>
          <p:spPr bwMode="auto">
            <a:xfrm>
              <a:off x="1852699" y="3474066"/>
              <a:ext cx="753243" cy="2769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27" name="正方形/長方形 126"/>
            <p:cNvSpPr/>
            <p:nvPr/>
          </p:nvSpPr>
          <p:spPr>
            <a:xfrm>
              <a:off x="1895412" y="3474066"/>
              <a:ext cx="814856" cy="310199"/>
            </a:xfrm>
            <a:prstGeom prst="rect">
              <a:avLst/>
            </a:prstGeom>
          </p:spPr>
          <p:txBody>
            <a:bodyPr wrap="square">
              <a:spAutoFit/>
            </a:bodyPr>
            <a:lstStyle/>
            <a:p>
              <a:r>
                <a:rPr lang="en-US" altLang="ja-JP" sz="882" b="1" dirty="0">
                  <a:solidFill>
                    <a:schemeClr val="bg1"/>
                  </a:solidFill>
                </a:rPr>
                <a:t>100</a:t>
              </a:r>
              <a:r>
                <a:rPr lang="ja-JP" altLang="en-US" sz="882" b="1" dirty="0">
                  <a:solidFill>
                    <a:schemeClr val="bg1"/>
                  </a:solidFill>
                </a:rPr>
                <a:t> </a:t>
              </a:r>
              <a:r>
                <a:rPr lang="en-US" altLang="ja-JP" sz="882" b="1" dirty="0">
                  <a:solidFill>
                    <a:schemeClr val="bg1"/>
                  </a:solidFill>
                </a:rPr>
                <a:t>GB</a:t>
              </a:r>
              <a:endParaRPr lang="ja-JP" altLang="en-US" sz="882" b="1" dirty="0">
                <a:solidFill>
                  <a:schemeClr val="bg1"/>
                </a:solidFill>
              </a:endParaRPr>
            </a:p>
          </p:txBody>
        </p:sp>
        <p:pic>
          <p:nvPicPr>
            <p:cNvPr id="128" name="図 1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129" name="正方形/長方形 128"/>
            <p:cNvSpPr/>
            <p:nvPr/>
          </p:nvSpPr>
          <p:spPr>
            <a:xfrm>
              <a:off x="1459661" y="2611485"/>
              <a:ext cx="1606842" cy="264153"/>
            </a:xfrm>
            <a:prstGeom prst="rect">
              <a:avLst/>
            </a:prstGeom>
          </p:spPr>
          <p:txBody>
            <a:bodyPr wrap="square">
              <a:spAutoFit/>
            </a:bodyPr>
            <a:lstStyle/>
            <a:p>
              <a:r>
                <a:rPr lang="en-US" altLang="ja-JP" sz="662" b="1" dirty="0"/>
                <a:t>A7 (8 core</a:t>
              </a:r>
              <a:r>
                <a:rPr lang="ja-JP" altLang="en-US" sz="662" b="1" dirty="0"/>
                <a:t> </a:t>
              </a:r>
              <a:r>
                <a:rPr lang="en-US" altLang="ja-JP" sz="662" b="1" dirty="0"/>
                <a:t>/ 56 GB RAM)</a:t>
              </a:r>
              <a:endParaRPr lang="ja-JP" altLang="en-US" sz="662" b="1" dirty="0"/>
            </a:p>
          </p:txBody>
        </p:sp>
        <p:sp>
          <p:nvSpPr>
            <p:cNvPr id="130" name="正方形/長方形 129"/>
            <p:cNvSpPr/>
            <p:nvPr/>
          </p:nvSpPr>
          <p:spPr bwMode="auto">
            <a:xfrm>
              <a:off x="1479208" y="2180258"/>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31" name="正方形/長方形 130"/>
            <p:cNvSpPr/>
            <p:nvPr/>
          </p:nvSpPr>
          <p:spPr>
            <a:xfrm>
              <a:off x="1527168" y="2227164"/>
              <a:ext cx="1407561" cy="287176"/>
            </a:xfrm>
            <a:prstGeom prst="rect">
              <a:avLst/>
            </a:prstGeom>
          </p:spPr>
          <p:txBody>
            <a:bodyPr wrap="square">
              <a:spAutoFit/>
            </a:bodyPr>
            <a:lstStyle/>
            <a:p>
              <a:pPr algn="ctr"/>
              <a:r>
                <a:rPr lang="en-US" altLang="ja-JP" sz="772" b="1" dirty="0">
                  <a:solidFill>
                    <a:schemeClr val="bg1"/>
                  </a:solidFill>
                </a:rPr>
                <a:t>ERP Production</a:t>
              </a:r>
              <a:r>
                <a:rPr lang="ja-JP" altLang="en-US" sz="772" b="1" dirty="0">
                  <a:solidFill>
                    <a:schemeClr val="bg1"/>
                  </a:solidFill>
                </a:rPr>
                <a:t> </a:t>
              </a:r>
              <a:r>
                <a:rPr lang="en-US" altLang="ja-JP" sz="772" b="1" dirty="0">
                  <a:solidFill>
                    <a:schemeClr val="bg1"/>
                  </a:solidFill>
                </a:rPr>
                <a:t>AP</a:t>
              </a:r>
              <a:endParaRPr lang="ja-JP" altLang="en-US" sz="772" b="1" dirty="0">
                <a:solidFill>
                  <a:schemeClr val="bg1"/>
                </a:solidFill>
              </a:endParaRPr>
            </a:p>
          </p:txBody>
        </p:sp>
      </p:grpSp>
      <p:grpSp>
        <p:nvGrpSpPr>
          <p:cNvPr id="141" name="グループ化 140"/>
          <p:cNvGrpSpPr/>
          <p:nvPr/>
        </p:nvGrpSpPr>
        <p:grpSpPr>
          <a:xfrm>
            <a:off x="4401004" y="1901407"/>
            <a:ext cx="1119816" cy="1225700"/>
            <a:chOff x="1459661" y="2169254"/>
            <a:chExt cx="1523028" cy="1667037"/>
          </a:xfrm>
        </p:grpSpPr>
        <p:sp>
          <p:nvSpPr>
            <p:cNvPr id="142" name="正方形/長方形 141"/>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43" name="正方形/長方形 142"/>
            <p:cNvSpPr/>
            <p:nvPr/>
          </p:nvSpPr>
          <p:spPr>
            <a:xfrm>
              <a:off x="1498384" y="3019690"/>
              <a:ext cx="1407559" cy="310199"/>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SAP ERP</a:t>
              </a:r>
              <a:endParaRPr lang="ja-JP" altLang="en-US" sz="882" dirty="0">
                <a:solidFill>
                  <a:schemeClr val="accent4"/>
                </a:solidFill>
              </a:endParaRPr>
            </a:p>
          </p:txBody>
        </p:sp>
        <p:sp>
          <p:nvSpPr>
            <p:cNvPr id="144" name="正方形/長方形 143"/>
            <p:cNvSpPr/>
            <p:nvPr/>
          </p:nvSpPr>
          <p:spPr bwMode="auto">
            <a:xfrm>
              <a:off x="1852699" y="3474066"/>
              <a:ext cx="753243" cy="2769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45" name="正方形/長方形 144"/>
            <p:cNvSpPr/>
            <p:nvPr/>
          </p:nvSpPr>
          <p:spPr>
            <a:xfrm>
              <a:off x="1895412" y="3474066"/>
              <a:ext cx="814856" cy="310199"/>
            </a:xfrm>
            <a:prstGeom prst="rect">
              <a:avLst/>
            </a:prstGeom>
          </p:spPr>
          <p:txBody>
            <a:bodyPr wrap="square">
              <a:spAutoFit/>
            </a:bodyPr>
            <a:lstStyle/>
            <a:p>
              <a:r>
                <a:rPr lang="en-US" altLang="ja-JP" sz="882" b="1" dirty="0">
                  <a:solidFill>
                    <a:schemeClr val="bg1"/>
                  </a:solidFill>
                </a:rPr>
                <a:t>100</a:t>
              </a:r>
              <a:r>
                <a:rPr lang="ja-JP" altLang="en-US" sz="882" b="1" dirty="0">
                  <a:solidFill>
                    <a:schemeClr val="bg1"/>
                  </a:solidFill>
                </a:rPr>
                <a:t> </a:t>
              </a:r>
              <a:r>
                <a:rPr lang="en-US" altLang="ja-JP" sz="882" b="1" dirty="0">
                  <a:solidFill>
                    <a:schemeClr val="bg1"/>
                  </a:solidFill>
                </a:rPr>
                <a:t>GB</a:t>
              </a:r>
              <a:endParaRPr lang="ja-JP" altLang="en-US" sz="882" b="1" dirty="0">
                <a:solidFill>
                  <a:schemeClr val="bg1"/>
                </a:solidFill>
              </a:endParaRPr>
            </a:p>
          </p:txBody>
        </p:sp>
        <p:pic>
          <p:nvPicPr>
            <p:cNvPr id="146" name="図 14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147" name="正方形/長方形 146"/>
            <p:cNvSpPr/>
            <p:nvPr/>
          </p:nvSpPr>
          <p:spPr>
            <a:xfrm>
              <a:off x="1459661" y="2611485"/>
              <a:ext cx="1417564" cy="264153"/>
            </a:xfrm>
            <a:prstGeom prst="rect">
              <a:avLst/>
            </a:prstGeom>
          </p:spPr>
          <p:txBody>
            <a:bodyPr wrap="none">
              <a:spAutoFit/>
            </a:bodyPr>
            <a:lstStyle/>
            <a:p>
              <a:r>
                <a:rPr lang="en-US" altLang="ja-JP" sz="662" b="1" dirty="0"/>
                <a:t>A7 (8 core</a:t>
              </a:r>
              <a:r>
                <a:rPr lang="ja-JP" altLang="en-US" sz="662" b="1" dirty="0"/>
                <a:t> </a:t>
              </a:r>
              <a:r>
                <a:rPr lang="en-US" altLang="ja-JP" sz="662" b="1" dirty="0"/>
                <a:t>/ 56 GB RAM)</a:t>
              </a:r>
              <a:endParaRPr lang="ja-JP" altLang="en-US" sz="662" b="1" dirty="0"/>
            </a:p>
          </p:txBody>
        </p:sp>
        <p:sp>
          <p:nvSpPr>
            <p:cNvPr id="148" name="正方形/長方形 147"/>
            <p:cNvSpPr/>
            <p:nvPr/>
          </p:nvSpPr>
          <p:spPr bwMode="auto">
            <a:xfrm>
              <a:off x="1479208" y="2171869"/>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49" name="正方形/長方形 148"/>
            <p:cNvSpPr/>
            <p:nvPr/>
          </p:nvSpPr>
          <p:spPr>
            <a:xfrm>
              <a:off x="1527168" y="2227164"/>
              <a:ext cx="1407559" cy="287176"/>
            </a:xfrm>
            <a:prstGeom prst="rect">
              <a:avLst/>
            </a:prstGeom>
          </p:spPr>
          <p:txBody>
            <a:bodyPr wrap="square">
              <a:spAutoFit/>
            </a:bodyPr>
            <a:lstStyle/>
            <a:p>
              <a:pPr algn="ctr"/>
              <a:r>
                <a:rPr lang="en-US" altLang="ja-JP" sz="772" b="1" dirty="0">
                  <a:solidFill>
                    <a:schemeClr val="bg1"/>
                  </a:solidFill>
                </a:rPr>
                <a:t>ERP Production</a:t>
              </a:r>
              <a:r>
                <a:rPr lang="ja-JP" altLang="en-US" sz="772" b="1" dirty="0">
                  <a:solidFill>
                    <a:schemeClr val="bg1"/>
                  </a:solidFill>
                </a:rPr>
                <a:t> </a:t>
              </a:r>
              <a:r>
                <a:rPr lang="en-US" altLang="ja-JP" sz="772" b="1" dirty="0">
                  <a:solidFill>
                    <a:schemeClr val="bg1"/>
                  </a:solidFill>
                </a:rPr>
                <a:t>AP</a:t>
              </a:r>
              <a:endParaRPr lang="ja-JP" altLang="en-US" sz="772" b="1" dirty="0">
                <a:solidFill>
                  <a:schemeClr val="bg1"/>
                </a:solidFill>
              </a:endParaRPr>
            </a:p>
          </p:txBody>
        </p:sp>
      </p:grpSp>
      <p:grpSp>
        <p:nvGrpSpPr>
          <p:cNvPr id="161" name="グループ化 160"/>
          <p:cNvGrpSpPr/>
          <p:nvPr/>
        </p:nvGrpSpPr>
        <p:grpSpPr>
          <a:xfrm>
            <a:off x="4995409" y="3488759"/>
            <a:ext cx="1119816" cy="1225700"/>
            <a:chOff x="1459661" y="2169254"/>
            <a:chExt cx="1523028" cy="1667037"/>
          </a:xfrm>
        </p:grpSpPr>
        <p:sp>
          <p:nvSpPr>
            <p:cNvPr id="162" name="正方形/長方形 161"/>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63" name="正方形/長方形 162"/>
            <p:cNvSpPr/>
            <p:nvPr/>
          </p:nvSpPr>
          <p:spPr>
            <a:xfrm>
              <a:off x="1537643" y="2937439"/>
              <a:ext cx="1407559" cy="494818"/>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SAP ERP</a:t>
              </a:r>
            </a:p>
            <a:p>
              <a:pPr marL="126067" indent="-126067">
                <a:buFont typeface="Wingdings" panose="05000000000000000000" pitchFamily="2" charset="2"/>
                <a:buChar char="n"/>
              </a:pPr>
              <a:r>
                <a:rPr lang="en-US" altLang="ja-JP" sz="882" dirty="0">
                  <a:solidFill>
                    <a:schemeClr val="accent4"/>
                  </a:solidFill>
                </a:rPr>
                <a:t>SQL Server</a:t>
              </a:r>
              <a:endParaRPr lang="ja-JP" altLang="en-US" sz="882" dirty="0">
                <a:solidFill>
                  <a:schemeClr val="accent4"/>
                </a:solidFill>
              </a:endParaRPr>
            </a:p>
          </p:txBody>
        </p:sp>
        <p:sp>
          <p:nvSpPr>
            <p:cNvPr id="164" name="正方形/長方形 163"/>
            <p:cNvSpPr/>
            <p:nvPr/>
          </p:nvSpPr>
          <p:spPr bwMode="auto">
            <a:xfrm>
              <a:off x="1852699" y="3474066"/>
              <a:ext cx="753243" cy="2769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65" name="正方形/長方形 164"/>
            <p:cNvSpPr/>
            <p:nvPr/>
          </p:nvSpPr>
          <p:spPr>
            <a:xfrm>
              <a:off x="1895412" y="3474066"/>
              <a:ext cx="814856" cy="310199"/>
            </a:xfrm>
            <a:prstGeom prst="rect">
              <a:avLst/>
            </a:prstGeom>
          </p:spPr>
          <p:txBody>
            <a:bodyPr wrap="square">
              <a:spAutoFit/>
            </a:bodyPr>
            <a:lstStyle/>
            <a:p>
              <a:r>
                <a:rPr lang="en-US" altLang="ja-JP" sz="882" b="1" dirty="0">
                  <a:solidFill>
                    <a:schemeClr val="bg1"/>
                  </a:solidFill>
                </a:rPr>
                <a:t>100 GB</a:t>
              </a:r>
              <a:endParaRPr lang="ja-JP" altLang="en-US" sz="882" b="1" dirty="0">
                <a:solidFill>
                  <a:schemeClr val="bg1"/>
                </a:solidFill>
              </a:endParaRPr>
            </a:p>
          </p:txBody>
        </p:sp>
        <p:pic>
          <p:nvPicPr>
            <p:cNvPr id="166" name="図 1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167" name="正方形/長方形 166"/>
            <p:cNvSpPr/>
            <p:nvPr/>
          </p:nvSpPr>
          <p:spPr>
            <a:xfrm>
              <a:off x="1459661" y="2611485"/>
              <a:ext cx="1391402" cy="264153"/>
            </a:xfrm>
            <a:prstGeom prst="rect">
              <a:avLst/>
            </a:prstGeom>
          </p:spPr>
          <p:txBody>
            <a:bodyPr wrap="none">
              <a:spAutoFit/>
            </a:bodyPr>
            <a:lstStyle/>
            <a:p>
              <a:r>
                <a:rPr lang="en-US" altLang="ja-JP" sz="662" b="1" dirty="0"/>
                <a:t>A6 (4 core</a:t>
              </a:r>
              <a:r>
                <a:rPr lang="ja-JP" altLang="en-US" sz="662" b="1" dirty="0"/>
                <a:t> </a:t>
              </a:r>
              <a:r>
                <a:rPr lang="en-US" altLang="ja-JP" sz="662" b="1" dirty="0"/>
                <a:t>/ 26GB RAM)</a:t>
              </a:r>
              <a:endParaRPr lang="ja-JP" altLang="en-US" sz="662" b="1" dirty="0"/>
            </a:p>
          </p:txBody>
        </p:sp>
        <p:sp>
          <p:nvSpPr>
            <p:cNvPr id="168" name="正方形/長方形 167"/>
            <p:cNvSpPr/>
            <p:nvPr/>
          </p:nvSpPr>
          <p:spPr bwMode="auto">
            <a:xfrm>
              <a:off x="1479208" y="2171869"/>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69" name="正方形/長方形 168"/>
            <p:cNvSpPr/>
            <p:nvPr/>
          </p:nvSpPr>
          <p:spPr>
            <a:xfrm>
              <a:off x="1527168" y="2227164"/>
              <a:ext cx="1407559" cy="294936"/>
            </a:xfrm>
            <a:prstGeom prst="rect">
              <a:avLst/>
            </a:prstGeom>
          </p:spPr>
          <p:txBody>
            <a:bodyPr wrap="square">
              <a:spAutoFit/>
            </a:bodyPr>
            <a:lstStyle/>
            <a:p>
              <a:pPr algn="ctr"/>
              <a:r>
                <a:rPr lang="en-US" altLang="ja-JP" sz="809" b="1" dirty="0">
                  <a:solidFill>
                    <a:schemeClr val="bg1"/>
                  </a:solidFill>
                </a:rPr>
                <a:t>ERP Development</a:t>
              </a:r>
              <a:endParaRPr lang="ja-JP" altLang="en-US" sz="809" b="1" dirty="0">
                <a:solidFill>
                  <a:schemeClr val="bg1"/>
                </a:solidFill>
              </a:endParaRPr>
            </a:p>
          </p:txBody>
        </p:sp>
      </p:grpSp>
      <p:grpSp>
        <p:nvGrpSpPr>
          <p:cNvPr id="170" name="グループ化 169"/>
          <p:cNvGrpSpPr/>
          <p:nvPr/>
        </p:nvGrpSpPr>
        <p:grpSpPr>
          <a:xfrm>
            <a:off x="6266346" y="3488759"/>
            <a:ext cx="1119816" cy="1225700"/>
            <a:chOff x="1459661" y="2169254"/>
            <a:chExt cx="1523028" cy="1667037"/>
          </a:xfrm>
        </p:grpSpPr>
        <p:sp>
          <p:nvSpPr>
            <p:cNvPr id="171" name="正方形/長方形 170"/>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72" name="正方形/長方形 171"/>
            <p:cNvSpPr/>
            <p:nvPr/>
          </p:nvSpPr>
          <p:spPr>
            <a:xfrm>
              <a:off x="1537643" y="2937439"/>
              <a:ext cx="1407559" cy="494818"/>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SAP ERP</a:t>
              </a:r>
            </a:p>
            <a:p>
              <a:pPr marL="126067" indent="-126067">
                <a:buFont typeface="Wingdings" panose="05000000000000000000" pitchFamily="2" charset="2"/>
                <a:buChar char="n"/>
              </a:pPr>
              <a:r>
                <a:rPr lang="en-US" altLang="ja-JP" sz="882" dirty="0">
                  <a:solidFill>
                    <a:schemeClr val="accent4"/>
                  </a:solidFill>
                </a:rPr>
                <a:t>SQL Server</a:t>
              </a:r>
              <a:endParaRPr lang="ja-JP" altLang="en-US" sz="882" dirty="0">
                <a:solidFill>
                  <a:schemeClr val="accent4"/>
                </a:solidFill>
              </a:endParaRPr>
            </a:p>
          </p:txBody>
        </p:sp>
        <p:pic>
          <p:nvPicPr>
            <p:cNvPr id="175" name="図 1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176" name="正方形/長方形 175"/>
            <p:cNvSpPr/>
            <p:nvPr/>
          </p:nvSpPr>
          <p:spPr>
            <a:xfrm>
              <a:off x="1459661" y="2611485"/>
              <a:ext cx="1391402" cy="264153"/>
            </a:xfrm>
            <a:prstGeom prst="rect">
              <a:avLst/>
            </a:prstGeom>
          </p:spPr>
          <p:txBody>
            <a:bodyPr wrap="none">
              <a:spAutoFit/>
            </a:bodyPr>
            <a:lstStyle/>
            <a:p>
              <a:r>
                <a:rPr lang="en-US" altLang="ja-JP" sz="662" b="1" dirty="0"/>
                <a:t>A6 (4 core</a:t>
              </a:r>
              <a:r>
                <a:rPr lang="ja-JP" altLang="en-US" sz="662" b="1" dirty="0"/>
                <a:t> </a:t>
              </a:r>
              <a:r>
                <a:rPr lang="en-US" altLang="ja-JP" sz="662" b="1" dirty="0"/>
                <a:t>/ 26GB RAM)</a:t>
              </a:r>
              <a:endParaRPr lang="ja-JP" altLang="en-US" sz="662" b="1" dirty="0"/>
            </a:p>
          </p:txBody>
        </p:sp>
        <p:sp>
          <p:nvSpPr>
            <p:cNvPr id="177" name="正方形/長方形 176"/>
            <p:cNvSpPr/>
            <p:nvPr/>
          </p:nvSpPr>
          <p:spPr bwMode="auto">
            <a:xfrm>
              <a:off x="1479208" y="2171869"/>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78" name="正方形/長方形 177"/>
            <p:cNvSpPr/>
            <p:nvPr/>
          </p:nvSpPr>
          <p:spPr>
            <a:xfrm>
              <a:off x="1527168" y="2227164"/>
              <a:ext cx="1407559" cy="310199"/>
            </a:xfrm>
            <a:prstGeom prst="rect">
              <a:avLst/>
            </a:prstGeom>
          </p:spPr>
          <p:txBody>
            <a:bodyPr wrap="square">
              <a:spAutoFit/>
            </a:bodyPr>
            <a:lstStyle/>
            <a:p>
              <a:pPr algn="ctr"/>
              <a:r>
                <a:rPr lang="en-US" altLang="ja-JP" sz="882" b="1" dirty="0">
                  <a:solidFill>
                    <a:schemeClr val="bg1"/>
                  </a:solidFill>
                </a:rPr>
                <a:t>ERP Test</a:t>
              </a:r>
              <a:endParaRPr lang="ja-JP" altLang="en-US" sz="882" b="1" dirty="0">
                <a:solidFill>
                  <a:schemeClr val="bg1"/>
                </a:solidFill>
              </a:endParaRPr>
            </a:p>
          </p:txBody>
        </p:sp>
      </p:grpSp>
      <p:grpSp>
        <p:nvGrpSpPr>
          <p:cNvPr id="179" name="グループ化 178"/>
          <p:cNvGrpSpPr/>
          <p:nvPr/>
        </p:nvGrpSpPr>
        <p:grpSpPr>
          <a:xfrm>
            <a:off x="7556038" y="3488759"/>
            <a:ext cx="1119816" cy="1225700"/>
            <a:chOff x="1459661" y="2169254"/>
            <a:chExt cx="1523028" cy="1667037"/>
          </a:xfrm>
        </p:grpSpPr>
        <p:sp>
          <p:nvSpPr>
            <p:cNvPr id="180" name="正方形/長方形 179"/>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81" name="正方形/長方形 180"/>
            <p:cNvSpPr/>
            <p:nvPr/>
          </p:nvSpPr>
          <p:spPr>
            <a:xfrm>
              <a:off x="1537643" y="2937439"/>
              <a:ext cx="1407559" cy="494818"/>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SAP </a:t>
              </a:r>
              <a:r>
                <a:rPr lang="en-US" altLang="ja-JP" sz="882" dirty="0" err="1">
                  <a:solidFill>
                    <a:schemeClr val="accent4"/>
                  </a:solidFill>
                </a:rPr>
                <a:t>Solman</a:t>
              </a:r>
              <a:endParaRPr lang="en-US" altLang="ja-JP" sz="882" dirty="0">
                <a:solidFill>
                  <a:schemeClr val="accent4"/>
                </a:solidFill>
              </a:endParaRPr>
            </a:p>
            <a:p>
              <a:pPr marL="126067" indent="-126067">
                <a:buFont typeface="Wingdings" panose="05000000000000000000" pitchFamily="2" charset="2"/>
                <a:buChar char="n"/>
              </a:pPr>
              <a:r>
                <a:rPr lang="en-US" altLang="ja-JP" sz="882" dirty="0">
                  <a:solidFill>
                    <a:schemeClr val="accent4"/>
                  </a:solidFill>
                </a:rPr>
                <a:t>SQL Server</a:t>
              </a:r>
              <a:endParaRPr lang="ja-JP" altLang="en-US" sz="882" dirty="0">
                <a:solidFill>
                  <a:schemeClr val="accent4"/>
                </a:solidFill>
              </a:endParaRPr>
            </a:p>
          </p:txBody>
        </p:sp>
        <p:sp>
          <p:nvSpPr>
            <p:cNvPr id="182" name="正方形/長方形 181"/>
            <p:cNvSpPr/>
            <p:nvPr/>
          </p:nvSpPr>
          <p:spPr bwMode="auto">
            <a:xfrm>
              <a:off x="1852699" y="3474066"/>
              <a:ext cx="753243" cy="27699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83" name="正方形/長方形 182"/>
            <p:cNvSpPr/>
            <p:nvPr/>
          </p:nvSpPr>
          <p:spPr>
            <a:xfrm>
              <a:off x="1895412" y="3474066"/>
              <a:ext cx="814856" cy="310199"/>
            </a:xfrm>
            <a:prstGeom prst="rect">
              <a:avLst/>
            </a:prstGeom>
          </p:spPr>
          <p:txBody>
            <a:bodyPr wrap="square">
              <a:spAutoFit/>
            </a:bodyPr>
            <a:lstStyle/>
            <a:p>
              <a:r>
                <a:rPr lang="en-US" altLang="ja-JP" sz="882" b="1" dirty="0">
                  <a:solidFill>
                    <a:schemeClr val="bg1"/>
                  </a:solidFill>
                </a:rPr>
                <a:t>100 GB</a:t>
              </a:r>
              <a:endParaRPr lang="ja-JP" altLang="en-US" sz="882" b="1" dirty="0">
                <a:solidFill>
                  <a:schemeClr val="bg1"/>
                </a:solidFill>
              </a:endParaRPr>
            </a:p>
          </p:txBody>
        </p:sp>
        <p:pic>
          <p:nvPicPr>
            <p:cNvPr id="184" name="図 18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186" name="正方形/長方形 185"/>
            <p:cNvSpPr/>
            <p:nvPr/>
          </p:nvSpPr>
          <p:spPr>
            <a:xfrm>
              <a:off x="1459661" y="2611485"/>
              <a:ext cx="1391402" cy="264153"/>
            </a:xfrm>
            <a:prstGeom prst="rect">
              <a:avLst/>
            </a:prstGeom>
          </p:spPr>
          <p:txBody>
            <a:bodyPr wrap="none">
              <a:spAutoFit/>
            </a:bodyPr>
            <a:lstStyle/>
            <a:p>
              <a:r>
                <a:rPr lang="en-US" altLang="ja-JP" sz="662" b="1" dirty="0"/>
                <a:t>A6 (4 core</a:t>
              </a:r>
              <a:r>
                <a:rPr lang="ja-JP" altLang="en-US" sz="662" b="1" dirty="0"/>
                <a:t> </a:t>
              </a:r>
              <a:r>
                <a:rPr lang="en-US" altLang="ja-JP" sz="662" b="1" dirty="0"/>
                <a:t>/ 26GB RAM)</a:t>
              </a:r>
              <a:endParaRPr lang="ja-JP" altLang="en-US" sz="662" b="1" dirty="0"/>
            </a:p>
          </p:txBody>
        </p:sp>
        <p:sp>
          <p:nvSpPr>
            <p:cNvPr id="187" name="正方形/長方形 186"/>
            <p:cNvSpPr/>
            <p:nvPr/>
          </p:nvSpPr>
          <p:spPr bwMode="auto">
            <a:xfrm>
              <a:off x="1479208" y="2171869"/>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89" name="正方形/長方形 188"/>
            <p:cNvSpPr/>
            <p:nvPr/>
          </p:nvSpPr>
          <p:spPr>
            <a:xfrm>
              <a:off x="1475733" y="2227164"/>
              <a:ext cx="1506955" cy="310199"/>
            </a:xfrm>
            <a:prstGeom prst="rect">
              <a:avLst/>
            </a:prstGeom>
          </p:spPr>
          <p:txBody>
            <a:bodyPr wrap="square">
              <a:spAutoFit/>
            </a:bodyPr>
            <a:lstStyle/>
            <a:p>
              <a:pPr algn="ctr"/>
              <a:r>
                <a:rPr lang="en-US" altLang="ja-JP" sz="882" b="1" dirty="0">
                  <a:solidFill>
                    <a:schemeClr val="bg1"/>
                  </a:solidFill>
                </a:rPr>
                <a:t>Solution Manager</a:t>
              </a:r>
              <a:endParaRPr lang="ja-JP" altLang="en-US" sz="882" b="1" dirty="0">
                <a:solidFill>
                  <a:schemeClr val="bg1"/>
                </a:solidFill>
              </a:endParaRPr>
            </a:p>
          </p:txBody>
        </p:sp>
      </p:grpSp>
      <p:grpSp>
        <p:nvGrpSpPr>
          <p:cNvPr id="200" name="グループ化 95"/>
          <p:cNvGrpSpPr/>
          <p:nvPr/>
        </p:nvGrpSpPr>
        <p:grpSpPr>
          <a:xfrm>
            <a:off x="1184986" y="3474636"/>
            <a:ext cx="1119816" cy="1239823"/>
            <a:chOff x="1459661" y="2150046"/>
            <a:chExt cx="1523028" cy="1686245"/>
          </a:xfrm>
        </p:grpSpPr>
        <p:sp>
          <p:nvSpPr>
            <p:cNvPr id="201" name="正方形/長方形 96"/>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02" name="正方形/長方形 97"/>
            <p:cNvSpPr/>
            <p:nvPr/>
          </p:nvSpPr>
          <p:spPr>
            <a:xfrm>
              <a:off x="1537643" y="2937439"/>
              <a:ext cx="1407559" cy="494818"/>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SAP ERP</a:t>
              </a:r>
            </a:p>
            <a:p>
              <a:pPr marL="126067" indent="-126067">
                <a:buFont typeface="Wingdings" panose="05000000000000000000" pitchFamily="2" charset="2"/>
                <a:buChar char="n"/>
              </a:pPr>
              <a:r>
                <a:rPr lang="en-US" altLang="ja-JP" sz="882" dirty="0">
                  <a:solidFill>
                    <a:schemeClr val="accent4"/>
                  </a:solidFill>
                </a:rPr>
                <a:t>SQL Server</a:t>
              </a:r>
              <a:endParaRPr lang="ja-JP" altLang="en-US" sz="882" dirty="0">
                <a:solidFill>
                  <a:schemeClr val="accent4"/>
                </a:solidFill>
              </a:endParaRPr>
            </a:p>
          </p:txBody>
        </p:sp>
        <p:pic>
          <p:nvPicPr>
            <p:cNvPr id="205" name="図 10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206" name="正方形/長方形 101"/>
            <p:cNvSpPr/>
            <p:nvPr/>
          </p:nvSpPr>
          <p:spPr>
            <a:xfrm>
              <a:off x="1459661" y="2611483"/>
              <a:ext cx="1391402" cy="264153"/>
            </a:xfrm>
            <a:prstGeom prst="rect">
              <a:avLst/>
            </a:prstGeom>
          </p:spPr>
          <p:txBody>
            <a:bodyPr wrap="none">
              <a:spAutoFit/>
            </a:bodyPr>
            <a:lstStyle/>
            <a:p>
              <a:r>
                <a:rPr lang="en-US" altLang="ja-JP" sz="662" b="1" dirty="0"/>
                <a:t>A6 (4 core</a:t>
              </a:r>
              <a:r>
                <a:rPr lang="ja-JP" altLang="en-US" sz="662" b="1" dirty="0"/>
                <a:t> </a:t>
              </a:r>
              <a:r>
                <a:rPr lang="en-US" altLang="ja-JP" sz="662" b="1" dirty="0"/>
                <a:t>/ 26GB RAM)</a:t>
              </a:r>
              <a:endParaRPr lang="ja-JP" altLang="en-US" sz="662" b="1" dirty="0"/>
            </a:p>
          </p:txBody>
        </p:sp>
        <p:sp>
          <p:nvSpPr>
            <p:cNvPr id="207" name="正方形/長方形 102"/>
            <p:cNvSpPr/>
            <p:nvPr/>
          </p:nvSpPr>
          <p:spPr bwMode="auto">
            <a:xfrm>
              <a:off x="1479208" y="2171869"/>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08" name="正方形/長方形 103"/>
            <p:cNvSpPr/>
            <p:nvPr/>
          </p:nvSpPr>
          <p:spPr>
            <a:xfrm>
              <a:off x="1527168" y="2150046"/>
              <a:ext cx="1407559" cy="448771"/>
            </a:xfrm>
            <a:prstGeom prst="rect">
              <a:avLst/>
            </a:prstGeom>
          </p:spPr>
          <p:txBody>
            <a:bodyPr wrap="square">
              <a:spAutoFit/>
            </a:bodyPr>
            <a:lstStyle/>
            <a:p>
              <a:pPr algn="ctr"/>
              <a:r>
                <a:rPr lang="ja-JP" altLang="en-US" sz="772" b="1" dirty="0">
                  <a:solidFill>
                    <a:schemeClr val="bg1"/>
                  </a:solidFill>
                </a:rPr>
                <a:t>ERP </a:t>
              </a:r>
              <a:r>
                <a:rPr lang="en-US" altLang="ja-JP" sz="772" b="1" dirty="0">
                  <a:solidFill>
                    <a:schemeClr val="bg1"/>
                  </a:solidFill>
                </a:rPr>
                <a:t>Production</a:t>
              </a:r>
              <a:r>
                <a:rPr lang="ja-JP" altLang="en-US" sz="772" b="1" dirty="0">
                  <a:solidFill>
                    <a:schemeClr val="bg1"/>
                  </a:solidFill>
                </a:rPr>
                <a:t> DB+AP</a:t>
              </a:r>
            </a:p>
          </p:txBody>
        </p:sp>
      </p:grpSp>
      <p:cxnSp>
        <p:nvCxnSpPr>
          <p:cNvPr id="209" name="カギ線コネクタ 60"/>
          <p:cNvCxnSpPr>
            <a:stCxn id="97" idx="1"/>
            <a:endCxn id="201" idx="1"/>
          </p:cNvCxnSpPr>
          <p:nvPr/>
        </p:nvCxnSpPr>
        <p:spPr>
          <a:xfrm rot="10800000" flipV="1">
            <a:off x="1199358" y="2511097"/>
            <a:ext cx="9907" cy="1590512"/>
          </a:xfrm>
          <a:prstGeom prst="bentConnector3">
            <a:avLst>
              <a:gd name="adj1" fmla="val 3186589"/>
            </a:avLst>
          </a:prstGeom>
          <a:ln w="762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0" name="円/楕円 382"/>
          <p:cNvSpPr/>
          <p:nvPr/>
        </p:nvSpPr>
        <p:spPr bwMode="auto">
          <a:xfrm>
            <a:off x="593299" y="3067533"/>
            <a:ext cx="592148" cy="595284"/>
          </a:xfrm>
          <a:prstGeom prst="ellips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kumimoji="1" lang="en-US" altLang="ja-JP" sz="735" dirty="0">
                <a:solidFill>
                  <a:schemeClr val="tx1">
                    <a:lumMod val="85000"/>
                    <a:lumOff val="15000"/>
                  </a:schemeClr>
                </a:solidFill>
              </a:rPr>
              <a:t>SQL Server </a:t>
            </a:r>
            <a:br>
              <a:rPr kumimoji="1" lang="en-US" altLang="ja-JP" sz="735" dirty="0">
                <a:solidFill>
                  <a:schemeClr val="tx1">
                    <a:lumMod val="85000"/>
                    <a:lumOff val="15000"/>
                  </a:schemeClr>
                </a:solidFill>
              </a:rPr>
            </a:br>
            <a:r>
              <a:rPr kumimoji="1" lang="en-US" altLang="ja-JP" sz="735" dirty="0" err="1">
                <a:solidFill>
                  <a:schemeClr val="tx1">
                    <a:lumMod val="85000"/>
                    <a:lumOff val="15000"/>
                  </a:schemeClr>
                </a:solidFill>
              </a:rPr>
              <a:t>AlwaysOn</a:t>
            </a:r>
            <a:r>
              <a:rPr kumimoji="1" lang="en-US" altLang="ja-JP" sz="735" dirty="0">
                <a:solidFill>
                  <a:schemeClr val="tx1">
                    <a:lumMod val="85000"/>
                    <a:lumOff val="15000"/>
                  </a:schemeClr>
                </a:solidFill>
              </a:rPr>
              <a:t/>
            </a:r>
            <a:br>
              <a:rPr kumimoji="1" lang="en-US" altLang="ja-JP" sz="735" dirty="0">
                <a:solidFill>
                  <a:schemeClr val="tx1">
                    <a:lumMod val="85000"/>
                    <a:lumOff val="15000"/>
                  </a:schemeClr>
                </a:solidFill>
              </a:rPr>
            </a:br>
            <a:r>
              <a:rPr kumimoji="1" lang="en-US" altLang="ja-JP" sz="735" dirty="0">
                <a:solidFill>
                  <a:schemeClr val="tx1">
                    <a:lumMod val="85000"/>
                    <a:lumOff val="15000"/>
                  </a:schemeClr>
                </a:solidFill>
              </a:rPr>
              <a:t>replica</a:t>
            </a:r>
            <a:endParaRPr kumimoji="1" lang="ja-JP" altLang="en-US" sz="735" dirty="0">
              <a:solidFill>
                <a:schemeClr val="tx1">
                  <a:lumMod val="85000"/>
                  <a:lumOff val="15000"/>
                </a:schemeClr>
              </a:solidFill>
            </a:endParaRPr>
          </a:p>
        </p:txBody>
      </p:sp>
      <p:sp>
        <p:nvSpPr>
          <p:cNvPr id="199" name="星 32 3"/>
          <p:cNvSpPr/>
          <p:nvPr/>
        </p:nvSpPr>
        <p:spPr bwMode="auto">
          <a:xfrm>
            <a:off x="3676070" y="658876"/>
            <a:ext cx="2357318" cy="1029373"/>
          </a:xfrm>
          <a:prstGeom prst="star32">
            <a:avLst/>
          </a:prstGeom>
          <a:solidFill>
            <a:schemeClr val="accent6">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pic>
        <p:nvPicPr>
          <p:cNvPr id="211" name="図 15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4674103" y="1423358"/>
            <a:ext cx="368597" cy="422741"/>
          </a:xfrm>
          <a:prstGeom prst="rect">
            <a:avLst/>
          </a:prstGeom>
        </p:spPr>
      </p:pic>
      <p:sp>
        <p:nvSpPr>
          <p:cNvPr id="212" name="正方形/長方形 4"/>
          <p:cNvSpPr/>
          <p:nvPr/>
        </p:nvSpPr>
        <p:spPr>
          <a:xfrm>
            <a:off x="3737756" y="935161"/>
            <a:ext cx="2127264" cy="635302"/>
          </a:xfrm>
          <a:prstGeom prst="rect">
            <a:avLst/>
          </a:prstGeom>
        </p:spPr>
        <p:txBody>
          <a:bodyPr wrap="square">
            <a:spAutoFit/>
          </a:bodyPr>
          <a:lstStyle/>
          <a:p>
            <a:pPr algn="ctr"/>
            <a:r>
              <a:rPr lang="en-US" altLang="ja-JP" sz="882" b="1" dirty="0">
                <a:solidFill>
                  <a:srgbClr val="FF0000"/>
                </a:solidFill>
              </a:rPr>
              <a:t>Adding AP servers in production </a:t>
            </a:r>
            <a:br>
              <a:rPr lang="en-US" altLang="ja-JP" sz="882" b="1" dirty="0">
                <a:solidFill>
                  <a:srgbClr val="FF0000"/>
                </a:solidFill>
              </a:rPr>
            </a:br>
            <a:r>
              <a:rPr lang="en-US" altLang="ja-JP" sz="882" b="1" dirty="0">
                <a:solidFill>
                  <a:srgbClr val="FF0000"/>
                </a:solidFill>
              </a:rPr>
              <a:t>only when needed (e.g. while running heavy batch programs) </a:t>
            </a:r>
            <a:br>
              <a:rPr lang="en-US" altLang="ja-JP" sz="882" b="1" dirty="0">
                <a:solidFill>
                  <a:srgbClr val="FF0000"/>
                </a:solidFill>
              </a:rPr>
            </a:br>
            <a:endParaRPr lang="ja-JP" altLang="en-US" sz="882" b="1" dirty="0">
              <a:solidFill>
                <a:srgbClr val="FF0000"/>
              </a:solidFill>
            </a:endParaRPr>
          </a:p>
        </p:txBody>
      </p:sp>
      <p:grpSp>
        <p:nvGrpSpPr>
          <p:cNvPr id="5" name="Group 4"/>
          <p:cNvGrpSpPr/>
          <p:nvPr/>
        </p:nvGrpSpPr>
        <p:grpSpPr>
          <a:xfrm>
            <a:off x="1572231" y="2797465"/>
            <a:ext cx="827048" cy="363818"/>
            <a:chOff x="1433210" y="3376883"/>
            <a:chExt cx="1124843" cy="494818"/>
          </a:xfrm>
        </p:grpSpPr>
        <p:sp>
          <p:nvSpPr>
            <p:cNvPr id="213" name="正方形/長方形 281"/>
            <p:cNvSpPr/>
            <p:nvPr/>
          </p:nvSpPr>
          <p:spPr bwMode="auto">
            <a:xfrm>
              <a:off x="1433210" y="3376883"/>
              <a:ext cx="1018075" cy="44697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15" name="正方形/長方形 283"/>
            <p:cNvSpPr/>
            <p:nvPr/>
          </p:nvSpPr>
          <p:spPr>
            <a:xfrm>
              <a:off x="1445946" y="3376883"/>
              <a:ext cx="1112107" cy="494818"/>
            </a:xfrm>
            <a:prstGeom prst="rect">
              <a:avLst/>
            </a:prstGeom>
          </p:spPr>
          <p:txBody>
            <a:bodyPr wrap="square">
              <a:spAutoFit/>
            </a:bodyPr>
            <a:lstStyle/>
            <a:p>
              <a:r>
                <a:rPr lang="en-US" altLang="ja-JP" sz="882" b="1" dirty="0">
                  <a:solidFill>
                    <a:schemeClr val="bg1"/>
                  </a:solidFill>
                </a:rPr>
                <a:t>400 GB</a:t>
              </a:r>
              <a:br>
                <a:rPr lang="en-US" altLang="ja-JP" sz="882" b="1" dirty="0">
                  <a:solidFill>
                    <a:schemeClr val="bg1"/>
                  </a:solidFill>
                </a:rPr>
              </a:br>
              <a:r>
                <a:rPr lang="en-US" altLang="ja-JP" sz="882" b="1" dirty="0">
                  <a:solidFill>
                    <a:schemeClr val="bg1"/>
                  </a:solidFill>
                </a:rPr>
                <a:t>(DB 300 GB)</a:t>
              </a:r>
              <a:endParaRPr lang="ja-JP" altLang="en-US" sz="882" b="1" dirty="0">
                <a:solidFill>
                  <a:schemeClr val="bg1"/>
                </a:solidFill>
              </a:endParaRPr>
            </a:p>
          </p:txBody>
        </p:sp>
      </p:grpSp>
      <p:grpSp>
        <p:nvGrpSpPr>
          <p:cNvPr id="216" name="Group 215"/>
          <p:cNvGrpSpPr/>
          <p:nvPr/>
        </p:nvGrpSpPr>
        <p:grpSpPr>
          <a:xfrm>
            <a:off x="1543942" y="4367556"/>
            <a:ext cx="827048" cy="363818"/>
            <a:chOff x="1433210" y="3376883"/>
            <a:chExt cx="1124843" cy="494818"/>
          </a:xfrm>
        </p:grpSpPr>
        <p:sp>
          <p:nvSpPr>
            <p:cNvPr id="217" name="正方形/長方形 281"/>
            <p:cNvSpPr/>
            <p:nvPr/>
          </p:nvSpPr>
          <p:spPr bwMode="auto">
            <a:xfrm>
              <a:off x="1433210" y="3376883"/>
              <a:ext cx="1018075" cy="44697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18" name="正方形/長方形 283"/>
            <p:cNvSpPr/>
            <p:nvPr/>
          </p:nvSpPr>
          <p:spPr>
            <a:xfrm>
              <a:off x="1445946" y="3376883"/>
              <a:ext cx="1112107" cy="494818"/>
            </a:xfrm>
            <a:prstGeom prst="rect">
              <a:avLst/>
            </a:prstGeom>
          </p:spPr>
          <p:txBody>
            <a:bodyPr wrap="square">
              <a:spAutoFit/>
            </a:bodyPr>
            <a:lstStyle/>
            <a:p>
              <a:r>
                <a:rPr lang="en-US" altLang="ja-JP" sz="882" b="1" dirty="0">
                  <a:solidFill>
                    <a:schemeClr val="bg1"/>
                  </a:solidFill>
                </a:rPr>
                <a:t>400 GB</a:t>
              </a:r>
              <a:br>
                <a:rPr lang="en-US" altLang="ja-JP" sz="882" b="1" dirty="0">
                  <a:solidFill>
                    <a:schemeClr val="bg1"/>
                  </a:solidFill>
                </a:rPr>
              </a:br>
              <a:r>
                <a:rPr lang="en-US" altLang="ja-JP" sz="882" b="1" dirty="0">
                  <a:solidFill>
                    <a:schemeClr val="bg1"/>
                  </a:solidFill>
                </a:rPr>
                <a:t>(DB 300 GB)</a:t>
              </a:r>
              <a:endParaRPr lang="ja-JP" altLang="en-US" sz="882" b="1" dirty="0">
                <a:solidFill>
                  <a:schemeClr val="bg1"/>
                </a:solidFill>
              </a:endParaRPr>
            </a:p>
          </p:txBody>
        </p:sp>
      </p:grpSp>
      <p:grpSp>
        <p:nvGrpSpPr>
          <p:cNvPr id="219" name="Group 218"/>
          <p:cNvGrpSpPr/>
          <p:nvPr/>
        </p:nvGrpSpPr>
        <p:grpSpPr>
          <a:xfrm>
            <a:off x="6631330" y="4375018"/>
            <a:ext cx="827048" cy="363818"/>
            <a:chOff x="1433210" y="3376883"/>
            <a:chExt cx="1124843" cy="494818"/>
          </a:xfrm>
        </p:grpSpPr>
        <p:sp>
          <p:nvSpPr>
            <p:cNvPr id="228" name="正方形/長方形 281"/>
            <p:cNvSpPr/>
            <p:nvPr/>
          </p:nvSpPr>
          <p:spPr bwMode="auto">
            <a:xfrm>
              <a:off x="1433210" y="3376883"/>
              <a:ext cx="1018075" cy="44697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29" name="正方形/長方形 283"/>
            <p:cNvSpPr/>
            <p:nvPr/>
          </p:nvSpPr>
          <p:spPr>
            <a:xfrm>
              <a:off x="1445946" y="3376883"/>
              <a:ext cx="1112107" cy="494818"/>
            </a:xfrm>
            <a:prstGeom prst="rect">
              <a:avLst/>
            </a:prstGeom>
          </p:spPr>
          <p:txBody>
            <a:bodyPr wrap="square">
              <a:spAutoFit/>
            </a:bodyPr>
            <a:lstStyle/>
            <a:p>
              <a:r>
                <a:rPr lang="en-US" altLang="ja-JP" sz="882" b="1" dirty="0">
                  <a:solidFill>
                    <a:schemeClr val="bg1"/>
                  </a:solidFill>
                </a:rPr>
                <a:t>400 GB</a:t>
              </a:r>
              <a:br>
                <a:rPr lang="en-US" altLang="ja-JP" sz="882" b="1" dirty="0">
                  <a:solidFill>
                    <a:schemeClr val="bg1"/>
                  </a:solidFill>
                </a:rPr>
              </a:br>
              <a:r>
                <a:rPr lang="en-US" altLang="ja-JP" sz="882" b="1" dirty="0">
                  <a:solidFill>
                    <a:schemeClr val="bg1"/>
                  </a:solidFill>
                </a:rPr>
                <a:t>(DB 300 GB)</a:t>
              </a:r>
              <a:endParaRPr lang="ja-JP" altLang="en-US" sz="882" b="1" dirty="0">
                <a:solidFill>
                  <a:schemeClr val="bg1"/>
                </a:solidFill>
              </a:endParaRPr>
            </a:p>
          </p:txBody>
        </p:sp>
      </p:grpSp>
      <p:grpSp>
        <p:nvGrpSpPr>
          <p:cNvPr id="135" name="グループ化 140"/>
          <p:cNvGrpSpPr/>
          <p:nvPr/>
        </p:nvGrpSpPr>
        <p:grpSpPr>
          <a:xfrm>
            <a:off x="7540769" y="1898247"/>
            <a:ext cx="1119816" cy="1225700"/>
            <a:chOff x="1459661" y="2169254"/>
            <a:chExt cx="1523028" cy="1667037"/>
          </a:xfrm>
        </p:grpSpPr>
        <p:sp>
          <p:nvSpPr>
            <p:cNvPr id="136" name="正方形/長方形 141"/>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37" name="正方形/長方形 142"/>
            <p:cNvSpPr/>
            <p:nvPr/>
          </p:nvSpPr>
          <p:spPr>
            <a:xfrm>
              <a:off x="1498384" y="3019690"/>
              <a:ext cx="1407559" cy="310199"/>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SAP HANA</a:t>
              </a:r>
              <a:endParaRPr lang="ja-JP" altLang="en-US" sz="882" dirty="0">
                <a:solidFill>
                  <a:schemeClr val="accent4"/>
                </a:solidFill>
              </a:endParaRPr>
            </a:p>
          </p:txBody>
        </p:sp>
        <p:sp>
          <p:nvSpPr>
            <p:cNvPr id="139" name="正方形/長方形 144"/>
            <p:cNvSpPr/>
            <p:nvPr/>
          </p:nvSpPr>
          <p:spPr>
            <a:xfrm>
              <a:off x="1895412" y="3474066"/>
              <a:ext cx="814856" cy="310199"/>
            </a:xfrm>
            <a:prstGeom prst="rect">
              <a:avLst/>
            </a:prstGeom>
          </p:spPr>
          <p:txBody>
            <a:bodyPr wrap="square">
              <a:spAutoFit/>
            </a:bodyPr>
            <a:lstStyle/>
            <a:p>
              <a:r>
                <a:rPr lang="en-US" altLang="ja-JP" sz="882" b="1" dirty="0">
                  <a:solidFill>
                    <a:schemeClr val="bg1"/>
                  </a:solidFill>
                </a:rPr>
                <a:t>100</a:t>
              </a:r>
              <a:r>
                <a:rPr lang="ja-JP" altLang="en-US" sz="882" b="1" dirty="0">
                  <a:solidFill>
                    <a:schemeClr val="bg1"/>
                  </a:solidFill>
                </a:rPr>
                <a:t> </a:t>
              </a:r>
              <a:r>
                <a:rPr lang="en-US" altLang="ja-JP" sz="882" b="1" dirty="0">
                  <a:solidFill>
                    <a:schemeClr val="bg1"/>
                  </a:solidFill>
                </a:rPr>
                <a:t>GB</a:t>
              </a:r>
              <a:endParaRPr lang="ja-JP" altLang="en-US" sz="882" b="1" dirty="0">
                <a:solidFill>
                  <a:schemeClr val="bg1"/>
                </a:solidFill>
              </a:endParaRPr>
            </a:p>
          </p:txBody>
        </p:sp>
        <p:pic>
          <p:nvPicPr>
            <p:cNvPr id="140" name="図 14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150" name="正方形/長方形 146"/>
            <p:cNvSpPr/>
            <p:nvPr/>
          </p:nvSpPr>
          <p:spPr>
            <a:xfrm>
              <a:off x="1459661" y="2611485"/>
              <a:ext cx="1417564" cy="264153"/>
            </a:xfrm>
            <a:prstGeom prst="rect">
              <a:avLst/>
            </a:prstGeom>
          </p:spPr>
          <p:txBody>
            <a:bodyPr wrap="none">
              <a:spAutoFit/>
            </a:bodyPr>
            <a:lstStyle/>
            <a:p>
              <a:r>
                <a:rPr lang="en-US" altLang="ja-JP" sz="662" b="1" dirty="0"/>
                <a:t>A7 (8 core</a:t>
              </a:r>
              <a:r>
                <a:rPr lang="ja-JP" altLang="en-US" sz="662" b="1" dirty="0"/>
                <a:t> </a:t>
              </a:r>
              <a:r>
                <a:rPr lang="en-US" altLang="ja-JP" sz="662" b="1" dirty="0"/>
                <a:t>/ 56 GB RAM)</a:t>
              </a:r>
              <a:endParaRPr lang="ja-JP" altLang="en-US" sz="662" b="1" dirty="0"/>
            </a:p>
          </p:txBody>
        </p:sp>
        <p:sp>
          <p:nvSpPr>
            <p:cNvPr id="151" name="正方形/長方形 147"/>
            <p:cNvSpPr/>
            <p:nvPr/>
          </p:nvSpPr>
          <p:spPr bwMode="auto">
            <a:xfrm>
              <a:off x="1479208" y="2171869"/>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52" name="正方形/長方形 148"/>
            <p:cNvSpPr/>
            <p:nvPr/>
          </p:nvSpPr>
          <p:spPr>
            <a:xfrm>
              <a:off x="1527168" y="2227164"/>
              <a:ext cx="1407559" cy="287176"/>
            </a:xfrm>
            <a:prstGeom prst="rect">
              <a:avLst/>
            </a:prstGeom>
          </p:spPr>
          <p:txBody>
            <a:bodyPr wrap="square">
              <a:spAutoFit/>
            </a:bodyPr>
            <a:lstStyle/>
            <a:p>
              <a:pPr algn="ctr"/>
              <a:r>
                <a:rPr lang="en-US" altLang="ja-JP" sz="772" b="1" dirty="0">
                  <a:solidFill>
                    <a:schemeClr val="bg1"/>
                  </a:solidFill>
                </a:rPr>
                <a:t>HANA</a:t>
              </a:r>
              <a:endParaRPr lang="ja-JP" altLang="en-US" sz="772" b="1" dirty="0">
                <a:solidFill>
                  <a:schemeClr val="bg1"/>
                </a:solidFill>
              </a:endParaRPr>
            </a:p>
          </p:txBody>
        </p:sp>
      </p:grpSp>
      <p:grpSp>
        <p:nvGrpSpPr>
          <p:cNvPr id="153" name="Group 152"/>
          <p:cNvGrpSpPr/>
          <p:nvPr/>
        </p:nvGrpSpPr>
        <p:grpSpPr>
          <a:xfrm>
            <a:off x="7906813" y="2780305"/>
            <a:ext cx="827048" cy="363818"/>
            <a:chOff x="1433210" y="3376883"/>
            <a:chExt cx="1124843" cy="494818"/>
          </a:xfrm>
        </p:grpSpPr>
        <p:sp>
          <p:nvSpPr>
            <p:cNvPr id="154" name="正方形/長方形 281"/>
            <p:cNvSpPr/>
            <p:nvPr/>
          </p:nvSpPr>
          <p:spPr bwMode="auto">
            <a:xfrm>
              <a:off x="1433210" y="3376883"/>
              <a:ext cx="1018075" cy="44697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55" name="正方形/長方形 283"/>
            <p:cNvSpPr/>
            <p:nvPr/>
          </p:nvSpPr>
          <p:spPr>
            <a:xfrm>
              <a:off x="1445946" y="3376883"/>
              <a:ext cx="1112107" cy="494818"/>
            </a:xfrm>
            <a:prstGeom prst="rect">
              <a:avLst/>
            </a:prstGeom>
          </p:spPr>
          <p:txBody>
            <a:bodyPr wrap="square">
              <a:spAutoFit/>
            </a:bodyPr>
            <a:lstStyle/>
            <a:p>
              <a:r>
                <a:rPr lang="en-US" altLang="ja-JP" sz="882" b="1" dirty="0">
                  <a:solidFill>
                    <a:schemeClr val="bg1"/>
                  </a:solidFill>
                </a:rPr>
                <a:t>400 GB</a:t>
              </a:r>
              <a:br>
                <a:rPr lang="en-US" altLang="ja-JP" sz="882" b="1" dirty="0">
                  <a:solidFill>
                    <a:schemeClr val="bg1"/>
                  </a:solidFill>
                </a:rPr>
              </a:br>
              <a:r>
                <a:rPr lang="en-US" altLang="ja-JP" sz="882" b="1" dirty="0">
                  <a:solidFill>
                    <a:schemeClr val="bg1"/>
                  </a:solidFill>
                </a:rPr>
                <a:t>(DB 300 GB)</a:t>
              </a:r>
              <a:endParaRPr lang="ja-JP" altLang="en-US" sz="882" b="1" dirty="0">
                <a:solidFill>
                  <a:schemeClr val="bg1"/>
                </a:solidFill>
              </a:endParaRPr>
            </a:p>
          </p:txBody>
        </p:sp>
      </p:grpSp>
      <p:grpSp>
        <p:nvGrpSpPr>
          <p:cNvPr id="156" name="グループ化 95"/>
          <p:cNvGrpSpPr/>
          <p:nvPr/>
        </p:nvGrpSpPr>
        <p:grpSpPr>
          <a:xfrm>
            <a:off x="6243982" y="1885801"/>
            <a:ext cx="1119816" cy="1239823"/>
            <a:chOff x="1459661" y="2150046"/>
            <a:chExt cx="1523028" cy="1686245"/>
          </a:xfrm>
        </p:grpSpPr>
        <p:sp>
          <p:nvSpPr>
            <p:cNvPr id="157" name="正方形/長方形 96"/>
            <p:cNvSpPr/>
            <p:nvPr/>
          </p:nvSpPr>
          <p:spPr bwMode="auto">
            <a:xfrm>
              <a:off x="1479208" y="2169254"/>
              <a:ext cx="1503481" cy="1667037"/>
            </a:xfrm>
            <a:prstGeom prst="rect">
              <a:avLst/>
            </a:prstGeom>
            <a:solidFill>
              <a:schemeClr val="bg1"/>
            </a:solidFill>
            <a:ln>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58" name="正方形/長方形 97"/>
            <p:cNvSpPr/>
            <p:nvPr/>
          </p:nvSpPr>
          <p:spPr>
            <a:xfrm>
              <a:off x="1537643" y="2937439"/>
              <a:ext cx="1407559" cy="494818"/>
            </a:xfrm>
            <a:prstGeom prst="rect">
              <a:avLst/>
            </a:prstGeom>
          </p:spPr>
          <p:txBody>
            <a:bodyPr wrap="square">
              <a:spAutoFit/>
            </a:bodyPr>
            <a:lstStyle/>
            <a:p>
              <a:pPr marL="126067" indent="-126067">
                <a:buFont typeface="Wingdings" panose="05000000000000000000" pitchFamily="2" charset="2"/>
                <a:buChar char="n"/>
              </a:pPr>
              <a:r>
                <a:rPr lang="en-US" altLang="ja-JP" sz="882" dirty="0">
                  <a:solidFill>
                    <a:schemeClr val="accent4"/>
                  </a:solidFill>
                </a:rPr>
                <a:t>SAP BW</a:t>
              </a:r>
            </a:p>
            <a:p>
              <a:pPr marL="126067" indent="-126067">
                <a:buFont typeface="Wingdings" panose="05000000000000000000" pitchFamily="2" charset="2"/>
                <a:buChar char="n"/>
              </a:pPr>
              <a:r>
                <a:rPr lang="en-US" altLang="ja-JP" sz="882" dirty="0">
                  <a:solidFill>
                    <a:schemeClr val="accent4"/>
                  </a:solidFill>
                </a:rPr>
                <a:t>SQL Server</a:t>
              </a:r>
              <a:endParaRPr lang="ja-JP" altLang="en-US" sz="882" dirty="0">
                <a:solidFill>
                  <a:schemeClr val="accent4"/>
                </a:solidFill>
              </a:endParaRPr>
            </a:p>
          </p:txBody>
        </p:sp>
        <p:pic>
          <p:nvPicPr>
            <p:cNvPr id="159" name="図 10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99257" y="3399104"/>
              <a:ext cx="333055" cy="401282"/>
            </a:xfrm>
            <a:prstGeom prst="rect">
              <a:avLst/>
            </a:prstGeom>
          </p:spPr>
        </p:pic>
        <p:sp>
          <p:nvSpPr>
            <p:cNvPr id="160" name="正方形/長方形 101"/>
            <p:cNvSpPr/>
            <p:nvPr/>
          </p:nvSpPr>
          <p:spPr>
            <a:xfrm>
              <a:off x="1459661" y="2611483"/>
              <a:ext cx="1417564" cy="264153"/>
            </a:xfrm>
            <a:prstGeom prst="rect">
              <a:avLst/>
            </a:prstGeom>
          </p:spPr>
          <p:txBody>
            <a:bodyPr wrap="none">
              <a:spAutoFit/>
            </a:bodyPr>
            <a:lstStyle/>
            <a:p>
              <a:r>
                <a:rPr lang="en-US" altLang="ja-JP" sz="662" b="1" dirty="0"/>
                <a:t>A7 (8 core</a:t>
              </a:r>
              <a:r>
                <a:rPr lang="ja-JP" altLang="en-US" sz="662" b="1" dirty="0"/>
                <a:t> </a:t>
              </a:r>
              <a:r>
                <a:rPr lang="en-US" altLang="ja-JP" sz="662" b="1" dirty="0"/>
                <a:t>/ 56 GB RAM)</a:t>
              </a:r>
              <a:endParaRPr lang="ja-JP" altLang="en-US" sz="662" b="1" dirty="0"/>
            </a:p>
          </p:txBody>
        </p:sp>
        <p:sp>
          <p:nvSpPr>
            <p:cNvPr id="173" name="正方形/長方形 102"/>
            <p:cNvSpPr/>
            <p:nvPr/>
          </p:nvSpPr>
          <p:spPr bwMode="auto">
            <a:xfrm>
              <a:off x="1479208" y="2171869"/>
              <a:ext cx="1503481" cy="356577"/>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74" name="正方形/長方形 103"/>
            <p:cNvSpPr/>
            <p:nvPr/>
          </p:nvSpPr>
          <p:spPr>
            <a:xfrm>
              <a:off x="1527168" y="2150046"/>
              <a:ext cx="1407559" cy="464295"/>
            </a:xfrm>
            <a:prstGeom prst="rect">
              <a:avLst/>
            </a:prstGeom>
          </p:spPr>
          <p:txBody>
            <a:bodyPr wrap="square">
              <a:spAutoFit/>
            </a:bodyPr>
            <a:lstStyle/>
            <a:p>
              <a:pPr algn="ctr"/>
              <a:r>
                <a:rPr lang="en-US" altLang="ja-JP" sz="809" b="1" dirty="0">
                  <a:solidFill>
                    <a:schemeClr val="bg1"/>
                  </a:solidFill>
                </a:rPr>
                <a:t>BW</a:t>
              </a:r>
              <a:r>
                <a:rPr lang="ja-JP" altLang="en-US" sz="809" b="1" dirty="0">
                  <a:solidFill>
                    <a:schemeClr val="bg1"/>
                  </a:solidFill>
                </a:rPr>
                <a:t> </a:t>
              </a:r>
              <a:r>
                <a:rPr lang="en-US" altLang="ja-JP" sz="809" b="1" dirty="0">
                  <a:solidFill>
                    <a:schemeClr val="bg1"/>
                  </a:solidFill>
                </a:rPr>
                <a:t>Production</a:t>
              </a:r>
              <a:r>
                <a:rPr lang="ja-JP" altLang="en-US" sz="809" b="1" dirty="0">
                  <a:solidFill>
                    <a:schemeClr val="bg1"/>
                  </a:solidFill>
                </a:rPr>
                <a:t> DB+AP</a:t>
              </a:r>
            </a:p>
          </p:txBody>
        </p:sp>
      </p:grpSp>
      <p:grpSp>
        <p:nvGrpSpPr>
          <p:cNvPr id="193" name="Group 192"/>
          <p:cNvGrpSpPr/>
          <p:nvPr/>
        </p:nvGrpSpPr>
        <p:grpSpPr>
          <a:xfrm>
            <a:off x="6604928" y="2771784"/>
            <a:ext cx="827048" cy="363818"/>
            <a:chOff x="1433210" y="3376883"/>
            <a:chExt cx="1124843" cy="494818"/>
          </a:xfrm>
        </p:grpSpPr>
        <p:sp>
          <p:nvSpPr>
            <p:cNvPr id="194" name="正方形/長方形 281"/>
            <p:cNvSpPr/>
            <p:nvPr/>
          </p:nvSpPr>
          <p:spPr bwMode="auto">
            <a:xfrm>
              <a:off x="1433210" y="3376883"/>
              <a:ext cx="1018075" cy="446975"/>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96" name="正方形/長方形 283"/>
            <p:cNvSpPr/>
            <p:nvPr/>
          </p:nvSpPr>
          <p:spPr>
            <a:xfrm>
              <a:off x="1445946" y="3376883"/>
              <a:ext cx="1112107" cy="494818"/>
            </a:xfrm>
            <a:prstGeom prst="rect">
              <a:avLst/>
            </a:prstGeom>
          </p:spPr>
          <p:txBody>
            <a:bodyPr wrap="square">
              <a:spAutoFit/>
            </a:bodyPr>
            <a:lstStyle/>
            <a:p>
              <a:r>
                <a:rPr lang="en-US" altLang="ja-JP" sz="882" b="1" dirty="0">
                  <a:solidFill>
                    <a:schemeClr val="bg1"/>
                  </a:solidFill>
                </a:rPr>
                <a:t>400 GB</a:t>
              </a:r>
              <a:br>
                <a:rPr lang="en-US" altLang="ja-JP" sz="882" b="1" dirty="0">
                  <a:solidFill>
                    <a:schemeClr val="bg1"/>
                  </a:solidFill>
                </a:rPr>
              </a:br>
              <a:r>
                <a:rPr lang="en-US" altLang="ja-JP" sz="882" b="1" dirty="0">
                  <a:solidFill>
                    <a:schemeClr val="bg1"/>
                  </a:solidFill>
                </a:rPr>
                <a:t>(DB 300 GB)</a:t>
              </a:r>
              <a:endParaRPr lang="ja-JP" altLang="en-US" sz="882" b="1" dirty="0">
                <a:solidFill>
                  <a:schemeClr val="bg1"/>
                </a:solidFill>
              </a:endParaRPr>
            </a:p>
          </p:txBody>
        </p:sp>
      </p:grpSp>
      <p:sp>
        <p:nvSpPr>
          <p:cNvPr id="132" name="Plus 131"/>
          <p:cNvSpPr/>
          <p:nvPr/>
        </p:nvSpPr>
        <p:spPr bwMode="auto">
          <a:xfrm>
            <a:off x="2567797" y="2359160"/>
            <a:ext cx="343795" cy="368042"/>
          </a:xfrm>
          <a:prstGeom prst="mathPlus">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265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D:\SAPonAzure_PPT\002_US_Heartland-Technologies_Connie-Arentson.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9452" r="36076"/>
          <a:stretch/>
        </p:blipFill>
        <p:spPr bwMode="auto">
          <a:xfrm>
            <a:off x="5634671" y="741874"/>
            <a:ext cx="3617715" cy="4427589"/>
          </a:xfrm>
          <a:prstGeom prst="rect">
            <a:avLst/>
          </a:prstGeom>
          <a:noFill/>
          <a:extLst>
            <a:ext uri="{909E8E84-426E-40DD-AFC4-6F175D3DCCD1}">
              <a14:hiddenFill xmlns:a14="http://schemas.microsoft.com/office/drawing/2010/main">
                <a:solidFill>
                  <a:srgbClr val="FFFFFF"/>
                </a:solidFill>
              </a14:hiddenFill>
            </a:ext>
          </a:extLst>
        </p:spPr>
      </p:pic>
      <p:sp>
        <p:nvSpPr>
          <p:cNvPr id="84" name="スライド番号プレースホルダー 5"/>
          <p:cNvSpPr txBox="1">
            <a:spLocks/>
          </p:cNvSpPr>
          <p:nvPr/>
        </p:nvSpPr>
        <p:spPr>
          <a:xfrm>
            <a:off x="8898707" y="4901003"/>
            <a:ext cx="273307" cy="268461"/>
          </a:xfrm>
          <a:prstGeom prst="rect">
            <a:avLst/>
          </a:prstGeom>
        </p:spPr>
        <p:txBody>
          <a:bodyP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fld id="{FEABDF08-8ADC-4A9D-BCAE-3B0F163756E9}" type="slidenum">
              <a:rPr lang="en-US" sz="882">
                <a:solidFill>
                  <a:schemeClr val="bg1"/>
                </a:solidFill>
                <a:cs typeface="メイリオ" pitchFamily="50" charset="-128"/>
              </a:rPr>
              <a:pPr/>
              <a:t>17</a:t>
            </a:fld>
            <a:endParaRPr lang="en-US" sz="882" dirty="0">
              <a:solidFill>
                <a:schemeClr val="bg1"/>
              </a:solidFill>
              <a:cs typeface="メイリオ" pitchFamily="50" charset="-128"/>
            </a:endParaRPr>
          </a:p>
        </p:txBody>
      </p:sp>
      <p:sp>
        <p:nvSpPr>
          <p:cNvPr id="191" name="正方形/長方形 190"/>
          <p:cNvSpPr/>
          <p:nvPr/>
        </p:nvSpPr>
        <p:spPr>
          <a:xfrm>
            <a:off x="263792" y="1221737"/>
            <a:ext cx="1058769" cy="3522667"/>
          </a:xfrm>
          <a:prstGeom prst="rect">
            <a:avLst/>
          </a:prstGeom>
          <a:solidFill>
            <a:srgbClr val="C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24" dirty="0">
              <a:solidFill>
                <a:prstClr val="white"/>
              </a:solidFill>
            </a:endParaRPr>
          </a:p>
        </p:txBody>
      </p:sp>
      <p:sp>
        <p:nvSpPr>
          <p:cNvPr id="192" name="テキスト ボックス 191"/>
          <p:cNvSpPr txBox="1"/>
          <p:nvPr/>
        </p:nvSpPr>
        <p:spPr>
          <a:xfrm>
            <a:off x="247972" y="1301788"/>
            <a:ext cx="1074589" cy="454227"/>
          </a:xfrm>
          <a:prstGeom prst="rect">
            <a:avLst/>
          </a:prstGeom>
          <a:noFill/>
        </p:spPr>
        <p:txBody>
          <a:bodyPr wrap="square" rtlCol="0">
            <a:spAutoFit/>
          </a:bodyPr>
          <a:lstStyle/>
          <a:p>
            <a:pPr algn="ctr"/>
            <a:r>
              <a:rPr kumimoji="1" lang="en-US" altLang="ja-JP" sz="1176" dirty="0">
                <a:solidFill>
                  <a:prstClr val="white"/>
                </a:solidFill>
                <a:cs typeface="メイリオ" pitchFamily="50" charset="-128"/>
              </a:rPr>
              <a:t>Simulated costs</a:t>
            </a:r>
            <a:endParaRPr kumimoji="1" lang="ja-JP" altLang="en-US" sz="1176" spc="-110" dirty="0">
              <a:solidFill>
                <a:prstClr val="white"/>
              </a:solidFill>
              <a:cs typeface="メイリオ" pitchFamily="50" charset="-128"/>
            </a:endParaRPr>
          </a:p>
        </p:txBody>
      </p:sp>
      <p:pic>
        <p:nvPicPr>
          <p:cNvPr id="194" name="Picture 7" descr="\\MAGNUM\Projects\Microsoft\Cloud Power FY12\Design\ICONS_PNG\Within_Your_Reach.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tretch>
            <a:fillRect/>
          </a:stretch>
        </p:blipFill>
        <p:spPr bwMode="auto">
          <a:xfrm>
            <a:off x="534106" y="1666213"/>
            <a:ext cx="502321" cy="502321"/>
          </a:xfrm>
          <a:prstGeom prst="rect">
            <a:avLst/>
          </a:prstGeom>
          <a:noFill/>
        </p:spPr>
      </p:pic>
      <p:graphicFrame>
        <p:nvGraphicFramePr>
          <p:cNvPr id="7" name="表 6"/>
          <p:cNvGraphicFramePr>
            <a:graphicFrameLocks noGrp="1"/>
          </p:cNvGraphicFramePr>
          <p:nvPr>
            <p:extLst>
              <p:ext uri="{D42A27DB-BD31-4B8C-83A1-F6EECF244321}">
                <p14:modId xmlns:p14="http://schemas.microsoft.com/office/powerpoint/2010/main" val="3680561860"/>
              </p:ext>
            </p:extLst>
          </p:nvPr>
        </p:nvGraphicFramePr>
        <p:xfrm>
          <a:off x="1499328" y="1221737"/>
          <a:ext cx="6685688" cy="2336625"/>
        </p:xfrm>
        <a:graphic>
          <a:graphicData uri="http://schemas.openxmlformats.org/drawingml/2006/table">
            <a:tbl>
              <a:tblPr firstRow="1" bandRow="1">
                <a:tableStyleId>{7DF18680-E054-41AD-8BC1-D1AEF772440D}</a:tableStyleId>
              </a:tblPr>
              <a:tblGrid>
                <a:gridCol w="493288"/>
                <a:gridCol w="2400908"/>
                <a:gridCol w="1203919"/>
                <a:gridCol w="1250435"/>
                <a:gridCol w="1337138"/>
              </a:tblGrid>
              <a:tr h="272663">
                <a:tc>
                  <a:txBody>
                    <a:bodyPr/>
                    <a:lstStyle/>
                    <a:p>
                      <a:pPr algn="ctr"/>
                      <a:r>
                        <a:rPr kumimoji="1" lang="en-US" altLang="ja-JP" sz="1200" dirty="0" smtClean="0"/>
                        <a:t>#</a:t>
                      </a:r>
                      <a:endParaRPr kumimoji="1" lang="ja-JP" altLang="en-US" sz="1200" dirty="0"/>
                    </a:p>
                  </a:txBody>
                  <a:tcPr marL="67232" marR="67232" marT="33616" marB="33616"/>
                </a:tc>
                <a:tc>
                  <a:txBody>
                    <a:bodyPr/>
                    <a:lstStyle/>
                    <a:p>
                      <a:pPr algn="ctr"/>
                      <a:r>
                        <a:rPr kumimoji="1" lang="en-US" altLang="ja-JP" sz="1200" dirty="0" smtClean="0"/>
                        <a:t>Item</a:t>
                      </a:r>
                      <a:endParaRPr kumimoji="1" lang="ja-JP" altLang="en-US" sz="1200" dirty="0"/>
                    </a:p>
                  </a:txBody>
                  <a:tcPr marL="67232" marR="67232" marT="33616" marB="33616"/>
                </a:tc>
                <a:tc>
                  <a:txBody>
                    <a:bodyPr/>
                    <a:lstStyle/>
                    <a:p>
                      <a:pPr algn="ctr"/>
                      <a:r>
                        <a:rPr kumimoji="1" lang="en-US" altLang="ja-JP" sz="1200" dirty="0" smtClean="0"/>
                        <a:t># of units</a:t>
                      </a:r>
                      <a:endParaRPr kumimoji="1" lang="ja-JP" altLang="en-US" sz="1200" dirty="0"/>
                    </a:p>
                  </a:txBody>
                  <a:tcPr marL="67232" marR="67232" marT="33616" marB="33616"/>
                </a:tc>
                <a:tc>
                  <a:txBody>
                    <a:bodyPr/>
                    <a:lstStyle/>
                    <a:p>
                      <a:pPr algn="ctr"/>
                      <a:r>
                        <a:rPr kumimoji="1" lang="en-US" altLang="ja-JP" sz="1200" dirty="0" smtClean="0"/>
                        <a:t>Unit price</a:t>
                      </a:r>
                      <a:endParaRPr kumimoji="1" lang="ja-JP" altLang="en-US" sz="1200" dirty="0"/>
                    </a:p>
                  </a:txBody>
                  <a:tcPr marL="67232" marR="67232" marT="33616" marB="33616"/>
                </a:tc>
                <a:tc>
                  <a:txBody>
                    <a:bodyPr/>
                    <a:lstStyle/>
                    <a:p>
                      <a:pPr algn="ctr"/>
                      <a:r>
                        <a:rPr kumimoji="1" lang="en-US" altLang="ja-JP" sz="1200" dirty="0" smtClean="0"/>
                        <a:t>Amount</a:t>
                      </a:r>
                      <a:endParaRPr kumimoji="1" lang="ja-JP" altLang="en-US" sz="1200" dirty="0"/>
                    </a:p>
                  </a:txBody>
                  <a:tcPr marL="67232" marR="67232" marT="33616" marB="33616"/>
                </a:tc>
              </a:tr>
              <a:tr h="379659">
                <a:tc>
                  <a:txBody>
                    <a:bodyPr/>
                    <a:lstStyle/>
                    <a:p>
                      <a:pPr algn="ctr"/>
                      <a:r>
                        <a:rPr kumimoji="1" lang="en-US" altLang="ja-JP" sz="1200" dirty="0" smtClean="0">
                          <a:solidFill>
                            <a:schemeClr val="accent1"/>
                          </a:solidFill>
                        </a:rPr>
                        <a:t>1</a:t>
                      </a:r>
                      <a:endParaRPr kumimoji="1"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A7 instance</a:t>
                      </a:r>
                    </a:p>
                    <a:p>
                      <a:r>
                        <a:rPr kumimoji="1" lang="en-US" altLang="ja-JP" sz="1000" dirty="0" smtClean="0">
                          <a:solidFill>
                            <a:schemeClr val="accent1"/>
                          </a:solidFill>
                        </a:rPr>
                        <a:t>(Windows Server usage right included)</a:t>
                      </a:r>
                      <a:endParaRPr kumimoji="1" lang="ja-JP" altLang="en-US" sz="1000" dirty="0">
                        <a:solidFill>
                          <a:schemeClr val="accent1"/>
                        </a:solidFill>
                      </a:endParaRPr>
                    </a:p>
                  </a:txBody>
                  <a:tcPr marL="65910" marR="65910" marT="32955" marB="32955"/>
                </a:tc>
                <a:tc>
                  <a:txBody>
                    <a:bodyPr/>
                    <a:lstStyle/>
                    <a:p>
                      <a:r>
                        <a:rPr kumimoji="1" lang="en-US" altLang="zh-TW" sz="1000" dirty="0" smtClean="0">
                          <a:solidFill>
                            <a:schemeClr val="accent1"/>
                          </a:solidFill>
                        </a:rPr>
                        <a:t>5 VM</a:t>
                      </a:r>
                    </a:p>
                    <a:p>
                      <a:r>
                        <a:rPr kumimoji="1" lang="en-US" altLang="zh-TW" sz="1000" dirty="0" smtClean="0">
                          <a:solidFill>
                            <a:schemeClr val="accent1"/>
                          </a:solidFill>
                        </a:rPr>
                        <a:t>480 hours/month</a:t>
                      </a:r>
                      <a:endParaRPr kumimoji="1" lang="zh-TW" altLang="en-US" sz="1000" dirty="0" smtClean="0">
                        <a:solidFill>
                          <a:schemeClr val="accent1"/>
                        </a:solidFill>
                      </a:endParaRPr>
                    </a:p>
                  </a:txBody>
                  <a:tcPr marL="65910" marR="65910" marT="32955" marB="32955" anchor="ctr"/>
                </a:tc>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accent1"/>
                          </a:solidFill>
                        </a:rPr>
                        <a:t>$1,190.40/Month</a:t>
                      </a:r>
                      <a:r>
                        <a:rPr kumimoji="1" lang="en-US" altLang="zh-TW" sz="1000" dirty="0" smtClean="0">
                          <a:solidFill>
                            <a:schemeClr val="accent1"/>
                          </a:solidFill>
                        </a:rPr>
                        <a:t>*</a:t>
                      </a:r>
                      <a:r>
                        <a:rPr kumimoji="1" lang="en-US" altLang="zh-TW" sz="1000" baseline="30000" dirty="0" smtClean="0">
                          <a:solidFill>
                            <a:schemeClr val="accent1"/>
                          </a:solidFill>
                        </a:rPr>
                        <a:t>1</a:t>
                      </a:r>
                      <a:endParaRPr kumimoji="1" lang="ja-JP" altLang="en-US" sz="1000" baseline="30000" dirty="0" smtClean="0">
                        <a:solidFill>
                          <a:schemeClr val="accent1"/>
                        </a:solidFill>
                      </a:endParaRPr>
                    </a:p>
                  </a:txBody>
                  <a:tcPr marL="65910" marR="65910" marT="32955" marB="32955" anchor="ctr"/>
                </a:tc>
                <a:tc>
                  <a:txBody>
                    <a:bodyPr/>
                    <a:lstStyle/>
                    <a:p>
                      <a:r>
                        <a:rPr kumimoji="1" lang="en-US" altLang="ja-JP" sz="1000" dirty="0" smtClean="0">
                          <a:solidFill>
                            <a:schemeClr val="accent1"/>
                          </a:solidFill>
                        </a:rPr>
                        <a:t>$3,839.4/Month</a:t>
                      </a:r>
                      <a:r>
                        <a:rPr kumimoji="1" lang="en-US" altLang="zh-TW" sz="1000" dirty="0" smtClean="0">
                          <a:solidFill>
                            <a:schemeClr val="accent1"/>
                          </a:solidFill>
                        </a:rPr>
                        <a:t>*</a:t>
                      </a:r>
                      <a:r>
                        <a:rPr kumimoji="1" lang="en-US" altLang="zh-TW" sz="1000" baseline="30000" dirty="0" smtClean="0">
                          <a:solidFill>
                            <a:schemeClr val="accent1"/>
                          </a:solidFill>
                        </a:rPr>
                        <a:t>2</a:t>
                      </a:r>
                      <a:endParaRPr kumimoji="1" lang="ja-JP" altLang="en-US" sz="1000" dirty="0" smtClean="0">
                        <a:solidFill>
                          <a:schemeClr val="accent1"/>
                        </a:solidFill>
                      </a:endParaRPr>
                    </a:p>
                  </a:txBody>
                  <a:tcPr marL="65910" marR="65910" marT="32955" marB="32955" anchor="ctr"/>
                </a:tc>
              </a:tr>
              <a:tr h="379659">
                <a:tc>
                  <a:txBody>
                    <a:bodyPr/>
                    <a:lstStyle/>
                    <a:p>
                      <a:pPr algn="ctr"/>
                      <a:r>
                        <a:rPr kumimoji="1" lang="en-US" altLang="ja-JP" sz="1200" dirty="0" smtClean="0">
                          <a:solidFill>
                            <a:schemeClr val="accent1"/>
                          </a:solidFill>
                        </a:rPr>
                        <a:t>2</a:t>
                      </a:r>
                      <a:endParaRPr kumimoji="1"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A6 instance</a:t>
                      </a:r>
                      <a:r>
                        <a:rPr kumimoji="1" lang="ja-JP" altLang="en-US" sz="1000" dirty="0" smtClean="0">
                          <a:solidFill>
                            <a:schemeClr val="accent1"/>
                          </a:solidFill>
                        </a:rPr>
                        <a:t> </a:t>
                      </a:r>
                      <a:endParaRPr kumimoji="1" lang="en-US" altLang="ja-JP" sz="1000" dirty="0" smtClean="0">
                        <a:solidFill>
                          <a:schemeClr val="accent1"/>
                        </a:solidFill>
                      </a:endParaRPr>
                    </a:p>
                    <a:p>
                      <a:r>
                        <a:rPr kumimoji="1" lang="en-US" altLang="ja-JP" sz="1000" dirty="0" smtClean="0">
                          <a:solidFill>
                            <a:schemeClr val="accent1"/>
                          </a:solidFill>
                        </a:rPr>
                        <a:t>(Windows Server usage right included)</a:t>
                      </a:r>
                      <a:endParaRPr kumimoji="1" lang="ja-JP" altLang="en-US" sz="1000" dirty="0">
                        <a:solidFill>
                          <a:schemeClr val="accent1"/>
                        </a:solidFill>
                      </a:endParaRPr>
                    </a:p>
                  </a:txBody>
                  <a:tcPr marL="65910" marR="65910" marT="32955" marB="32955"/>
                </a:tc>
                <a:tc>
                  <a:txBody>
                    <a:bodyPr/>
                    <a:lstStyle/>
                    <a:p>
                      <a:r>
                        <a:rPr kumimoji="1" lang="en-US" altLang="zh-TW" sz="1000" dirty="0" smtClean="0">
                          <a:solidFill>
                            <a:schemeClr val="accent1"/>
                          </a:solidFill>
                        </a:rPr>
                        <a:t>6 VM</a:t>
                      </a:r>
                      <a:br>
                        <a:rPr kumimoji="1" lang="en-US" altLang="zh-TW" sz="1000" dirty="0" smtClean="0">
                          <a:solidFill>
                            <a:schemeClr val="accent1"/>
                          </a:solidFill>
                        </a:rPr>
                      </a:br>
                      <a:r>
                        <a:rPr kumimoji="1" lang="en-US" altLang="zh-TW" sz="1000" dirty="0" smtClean="0">
                          <a:solidFill>
                            <a:schemeClr val="accent1"/>
                          </a:solidFill>
                        </a:rPr>
                        <a:t>480 hours/month</a:t>
                      </a:r>
                      <a:endParaRPr kumimoji="1" lang="ja-JP" altLang="en-US" sz="10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$595.20/Month</a:t>
                      </a:r>
                      <a:r>
                        <a:rPr kumimoji="1" lang="en-US" altLang="zh-TW" sz="1000" dirty="0" smtClean="0">
                          <a:solidFill>
                            <a:schemeClr val="accent1"/>
                          </a:solidFill>
                        </a:rPr>
                        <a:t>*</a:t>
                      </a:r>
                      <a:r>
                        <a:rPr kumimoji="1" lang="en-US" altLang="zh-TW" sz="1000" baseline="30000" dirty="0" smtClean="0">
                          <a:solidFill>
                            <a:schemeClr val="accent1"/>
                          </a:solidFill>
                        </a:rPr>
                        <a:t>1</a:t>
                      </a:r>
                      <a:endParaRPr kumimoji="1" lang="ja-JP" altLang="en-US" sz="1000" baseline="30000" dirty="0">
                        <a:solidFill>
                          <a:schemeClr val="accent1"/>
                        </a:solidFill>
                      </a:endParaRPr>
                    </a:p>
                  </a:txBody>
                  <a:tcPr marL="67232" marR="67232" marT="33616" marB="33616" anchor="ctr"/>
                </a:tc>
                <a:tc>
                  <a:txBody>
                    <a:bodyPr/>
                    <a:lstStyle/>
                    <a:p>
                      <a:r>
                        <a:rPr kumimoji="1" lang="en-US" altLang="ja-JP" sz="1000" dirty="0" smtClean="0">
                          <a:solidFill>
                            <a:schemeClr val="accent1"/>
                          </a:solidFill>
                        </a:rPr>
                        <a:t>$2,304.0/Month</a:t>
                      </a:r>
                      <a:r>
                        <a:rPr kumimoji="1" lang="en-US" altLang="zh-TW" sz="1000" dirty="0" smtClean="0">
                          <a:solidFill>
                            <a:schemeClr val="accent1"/>
                          </a:solidFill>
                        </a:rPr>
                        <a:t>*</a:t>
                      </a:r>
                      <a:r>
                        <a:rPr kumimoji="1" lang="en-US" altLang="zh-TW" sz="1000" baseline="30000" dirty="0" smtClean="0">
                          <a:solidFill>
                            <a:schemeClr val="accent1"/>
                          </a:solidFill>
                        </a:rPr>
                        <a:t>2</a:t>
                      </a:r>
                      <a:endParaRPr kumimoji="1" lang="ja-JP" altLang="en-US" sz="1000" dirty="0">
                        <a:solidFill>
                          <a:schemeClr val="accent1"/>
                        </a:solidFill>
                      </a:endParaRPr>
                    </a:p>
                  </a:txBody>
                  <a:tcPr marL="65910" marR="65910" marT="32955" marB="32955" anchor="ctr"/>
                </a:tc>
              </a:tr>
              <a:tr h="379659">
                <a:tc>
                  <a:txBody>
                    <a:bodyPr/>
                    <a:lstStyle/>
                    <a:p>
                      <a:pPr algn="ctr"/>
                      <a:r>
                        <a:rPr kumimoji="1" lang="en-US" altLang="ja-JP" sz="1200" dirty="0" smtClean="0">
                          <a:solidFill>
                            <a:schemeClr val="accent1"/>
                          </a:solidFill>
                        </a:rPr>
                        <a:t>3</a:t>
                      </a:r>
                      <a:endParaRPr kumimoji="1"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A5 instance</a:t>
                      </a:r>
                      <a:r>
                        <a:rPr kumimoji="1" lang="ja-JP" altLang="en-US" sz="1000" dirty="0" smtClean="0">
                          <a:solidFill>
                            <a:schemeClr val="accent1"/>
                          </a:solidFill>
                        </a:rPr>
                        <a:t/>
                      </a:r>
                      <a:br>
                        <a:rPr kumimoji="1" lang="ja-JP" altLang="en-US" sz="1000" dirty="0" smtClean="0">
                          <a:solidFill>
                            <a:schemeClr val="accent1"/>
                          </a:solidFill>
                        </a:rPr>
                      </a:br>
                      <a:r>
                        <a:rPr kumimoji="1" lang="en-US" altLang="ja-JP" sz="1000" dirty="0" smtClean="0">
                          <a:solidFill>
                            <a:schemeClr val="accent1"/>
                          </a:solidFill>
                        </a:rPr>
                        <a:t>(Windows Server usage right included)</a:t>
                      </a:r>
                      <a:endParaRPr kumimoji="1" lang="ja-JP" altLang="en-US" sz="1000" dirty="0">
                        <a:solidFill>
                          <a:schemeClr val="accent1"/>
                        </a:solidFill>
                      </a:endParaRPr>
                    </a:p>
                  </a:txBody>
                  <a:tcPr marL="65910" marR="65910" marT="32955" marB="32955"/>
                </a:tc>
                <a:tc>
                  <a:txBody>
                    <a:bodyPr/>
                    <a:lstStyle/>
                    <a:p>
                      <a:r>
                        <a:rPr kumimoji="1" lang="en-US" altLang="zh-TW" sz="1000" dirty="0" smtClean="0">
                          <a:solidFill>
                            <a:schemeClr val="accent1"/>
                          </a:solidFill>
                        </a:rPr>
                        <a:t>0</a:t>
                      </a:r>
                      <a:r>
                        <a:rPr kumimoji="1" lang="en-US" altLang="zh-TW" sz="1000" baseline="0" dirty="0" smtClean="0">
                          <a:solidFill>
                            <a:schemeClr val="accent1"/>
                          </a:solidFill>
                        </a:rPr>
                        <a:t> </a:t>
                      </a:r>
                      <a:r>
                        <a:rPr kumimoji="1" lang="en-US" altLang="zh-TW" sz="1000" dirty="0" smtClean="0">
                          <a:solidFill>
                            <a:schemeClr val="accent1"/>
                          </a:solidFill>
                        </a:rPr>
                        <a:t>VM </a:t>
                      </a:r>
                      <a:br>
                        <a:rPr kumimoji="1" lang="en-US" altLang="zh-TW" sz="1000" dirty="0" smtClean="0">
                          <a:solidFill>
                            <a:schemeClr val="accent1"/>
                          </a:solidFill>
                        </a:rPr>
                      </a:br>
                      <a:r>
                        <a:rPr kumimoji="1" lang="en-US" altLang="zh-TW" sz="1000" dirty="0" smtClean="0">
                          <a:solidFill>
                            <a:schemeClr val="accent1"/>
                          </a:solidFill>
                        </a:rPr>
                        <a:t>480 hours/month</a:t>
                      </a:r>
                      <a:endParaRPr kumimoji="1" lang="ja-JP" altLang="en-US" sz="1000" dirty="0">
                        <a:solidFill>
                          <a:schemeClr val="accent1"/>
                        </a:solidFill>
                      </a:endParaRPr>
                    </a:p>
                  </a:txBody>
                  <a:tcPr marL="65910" marR="65910" marT="32955" marB="32955" anchor="ctr"/>
                </a:tc>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accent1"/>
                          </a:solidFill>
                        </a:rPr>
                        <a:t>$297.60/Month</a:t>
                      </a:r>
                      <a:r>
                        <a:rPr kumimoji="1" lang="en-US" altLang="zh-TW" sz="1000" dirty="0" smtClean="0">
                          <a:solidFill>
                            <a:schemeClr val="accent1"/>
                          </a:solidFill>
                        </a:rPr>
                        <a:t>*</a:t>
                      </a:r>
                      <a:r>
                        <a:rPr kumimoji="1" lang="en-US" altLang="zh-TW" sz="1000" baseline="30000" dirty="0" smtClean="0">
                          <a:solidFill>
                            <a:schemeClr val="accent1"/>
                          </a:solidFill>
                        </a:rPr>
                        <a:t>1</a:t>
                      </a:r>
                      <a:endParaRPr kumimoji="1" lang="ja-JP" altLang="en-US" sz="1000" baseline="30000" dirty="0" smtClean="0">
                        <a:solidFill>
                          <a:schemeClr val="accent1"/>
                        </a:solidFill>
                      </a:endParaRPr>
                    </a:p>
                  </a:txBody>
                  <a:tcPr marL="67232" marR="67232" marT="33616" marB="33616" anchor="ctr"/>
                </a:tc>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accent1"/>
                          </a:solidFill>
                        </a:rPr>
                        <a:t>-</a:t>
                      </a:r>
                      <a:endParaRPr kumimoji="1" lang="ja-JP" altLang="en-US" sz="1000" dirty="0" smtClean="0">
                        <a:solidFill>
                          <a:schemeClr val="accent1"/>
                        </a:solidFill>
                      </a:endParaRPr>
                    </a:p>
                  </a:txBody>
                  <a:tcPr marL="65910" marR="65910" marT="32955" marB="32955" anchor="ctr"/>
                </a:tc>
              </a:tr>
              <a:tr h="379659">
                <a:tc>
                  <a:txBody>
                    <a:bodyPr/>
                    <a:lstStyle/>
                    <a:p>
                      <a:pPr algn="ctr"/>
                      <a:r>
                        <a:rPr kumimoji="1" lang="en-US" altLang="ja-JP" sz="1200" dirty="0" smtClean="0">
                          <a:solidFill>
                            <a:schemeClr val="accent1"/>
                          </a:solidFill>
                        </a:rPr>
                        <a:t>4</a:t>
                      </a:r>
                      <a:endParaRPr kumimoji="1"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virtual disk</a:t>
                      </a:r>
                      <a:r>
                        <a:rPr kumimoji="1" lang="ja-JP" altLang="en-US" sz="1000" dirty="0" smtClean="0">
                          <a:solidFill>
                            <a:schemeClr val="accent1"/>
                          </a:solidFill>
                        </a:rPr>
                        <a:t/>
                      </a:r>
                      <a:br>
                        <a:rPr kumimoji="1" lang="ja-JP" altLang="en-US" sz="1000" dirty="0" smtClean="0">
                          <a:solidFill>
                            <a:schemeClr val="accent1"/>
                          </a:solidFill>
                        </a:rPr>
                      </a:br>
                      <a:r>
                        <a:rPr kumimoji="1" lang="en-US" altLang="ja-JP" sz="1000" dirty="0" smtClean="0">
                          <a:solidFill>
                            <a:schemeClr val="accent1"/>
                          </a:solidFill>
                        </a:rPr>
                        <a:t>(Geo Redundant,</a:t>
                      </a:r>
                      <a:r>
                        <a:rPr kumimoji="1" lang="en-US" altLang="ja-JP" sz="1000" baseline="0" dirty="0" smtClean="0">
                          <a:solidFill>
                            <a:schemeClr val="accent1"/>
                          </a:solidFill>
                        </a:rPr>
                        <a:t> </a:t>
                      </a:r>
                      <a:r>
                        <a:rPr kumimoji="1" lang="en-US" altLang="ja-JP" sz="1000" dirty="0" smtClean="0">
                          <a:solidFill>
                            <a:schemeClr val="accent1"/>
                          </a:solidFill>
                        </a:rPr>
                        <a:t>backup included)</a:t>
                      </a:r>
                      <a:endParaRPr kumimoji="1" lang="ja-JP" altLang="en-US" sz="1000" dirty="0">
                        <a:solidFill>
                          <a:schemeClr val="accent1"/>
                        </a:solidFill>
                      </a:endParaRPr>
                    </a:p>
                  </a:txBody>
                  <a:tcPr marL="65910" marR="65910" marT="32955" marB="32955"/>
                </a:tc>
                <a:tc>
                  <a:txBody>
                    <a:bodyPr/>
                    <a:lstStyle/>
                    <a:p>
                      <a:r>
                        <a:rPr kumimoji="1" lang="en-US" altLang="ja-JP" sz="1000" dirty="0" smtClean="0">
                          <a:solidFill>
                            <a:schemeClr val="accent1"/>
                          </a:solidFill>
                        </a:rPr>
                        <a:t>4.1 TB</a:t>
                      </a:r>
                      <a:endParaRPr kumimoji="1" lang="ja-JP" altLang="en-US" sz="10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$0.1/GB/Month</a:t>
                      </a:r>
                      <a:endParaRPr kumimoji="1" lang="ja-JP" altLang="en-US" sz="1000" dirty="0">
                        <a:solidFill>
                          <a:schemeClr val="accent1"/>
                        </a:solidFill>
                      </a:endParaRPr>
                    </a:p>
                  </a:txBody>
                  <a:tcPr marL="67232" marR="67232" marT="33616" marB="33616" anchor="ctr"/>
                </a:tc>
                <a:tc>
                  <a:txBody>
                    <a:bodyPr/>
                    <a:lstStyle/>
                    <a:p>
                      <a:r>
                        <a:rPr kumimoji="1" lang="en-US" altLang="ja-JP" sz="1000" dirty="0" smtClean="0">
                          <a:solidFill>
                            <a:schemeClr val="accent1"/>
                          </a:solidFill>
                        </a:rPr>
                        <a:t>$419.8/Month</a:t>
                      </a:r>
                      <a:endParaRPr kumimoji="1" lang="ja-JP" altLang="en-US" sz="1000" dirty="0">
                        <a:solidFill>
                          <a:schemeClr val="accent1"/>
                        </a:solidFill>
                      </a:endParaRPr>
                    </a:p>
                  </a:txBody>
                  <a:tcPr marL="65910" marR="65910" marT="32955" marB="32955" anchor="ctr"/>
                </a:tc>
              </a:tr>
              <a:tr h="272663">
                <a:tc>
                  <a:txBody>
                    <a:bodyPr/>
                    <a:lstStyle/>
                    <a:p>
                      <a:pPr algn="ctr"/>
                      <a:r>
                        <a:rPr lang="en-US" altLang="ja-JP" sz="1200" dirty="0" smtClean="0">
                          <a:solidFill>
                            <a:schemeClr val="accent1"/>
                          </a:solidFill>
                        </a:rPr>
                        <a:t>5</a:t>
                      </a:r>
                      <a:endParaRPr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data transfer+ VPN</a:t>
                      </a:r>
                    </a:p>
                  </a:txBody>
                  <a:tcPr marL="65910" marR="65910" marT="32955" marB="32955"/>
                </a:tc>
                <a:tc>
                  <a:txBody>
                    <a:bodyPr/>
                    <a:lstStyle/>
                    <a:p>
                      <a:r>
                        <a:rPr kumimoji="1" lang="en-US" altLang="ja-JP" sz="1000" dirty="0" smtClean="0">
                          <a:solidFill>
                            <a:schemeClr val="accent1"/>
                          </a:solidFill>
                        </a:rPr>
                        <a:t>3TB/Month</a:t>
                      </a:r>
                      <a:endParaRPr kumimoji="1" lang="ja-JP" altLang="en-US" sz="1000" dirty="0" smtClean="0">
                        <a:solidFill>
                          <a:schemeClr val="accent1"/>
                        </a:solidFill>
                      </a:endParaRPr>
                    </a:p>
                  </a:txBody>
                  <a:tcPr marL="65910" marR="65910" marT="32955" marB="32955" anchor="ctr"/>
                </a:tc>
                <a:tc>
                  <a:txBody>
                    <a:bodyPr/>
                    <a:lstStyle/>
                    <a:p>
                      <a:r>
                        <a:rPr kumimoji="1" lang="en-US" altLang="ja-JP" sz="1000" dirty="0" smtClean="0">
                          <a:solidFill>
                            <a:schemeClr val="accent1"/>
                          </a:solidFill>
                        </a:rPr>
                        <a:t>$0.166</a:t>
                      </a:r>
                      <a:r>
                        <a:rPr kumimoji="1" lang="en-US" altLang="ja-JP" sz="1000" baseline="0" dirty="0" smtClean="0">
                          <a:solidFill>
                            <a:schemeClr val="accent1"/>
                          </a:solidFill>
                        </a:rPr>
                        <a:t> </a:t>
                      </a:r>
                      <a:r>
                        <a:rPr kumimoji="1" lang="en-US" altLang="ja-JP" sz="1000" dirty="0" smtClean="0">
                          <a:solidFill>
                            <a:schemeClr val="accent1"/>
                          </a:solidFill>
                        </a:rPr>
                        <a:t>/GB</a:t>
                      </a:r>
                      <a:endParaRPr kumimoji="1" lang="ja-JP" altLang="en-US" sz="1000" dirty="0">
                        <a:solidFill>
                          <a:schemeClr val="accent1"/>
                        </a:solidFill>
                      </a:endParaRPr>
                    </a:p>
                  </a:txBody>
                  <a:tcPr marL="67232" marR="67232" marT="33616" marB="33616" anchor="ctr"/>
                </a:tc>
                <a:tc>
                  <a:txBody>
                    <a:bodyPr/>
                    <a:lstStyle/>
                    <a:p>
                      <a:r>
                        <a:rPr kumimoji="1" lang="en-US" altLang="ja-JP" sz="1000" dirty="0" smtClean="0">
                          <a:solidFill>
                            <a:schemeClr val="accent1"/>
                          </a:solidFill>
                        </a:rPr>
                        <a:t>$510.0/Month</a:t>
                      </a:r>
                      <a:endParaRPr kumimoji="1" lang="ja-JP" altLang="en-US" sz="1000" dirty="0">
                        <a:solidFill>
                          <a:schemeClr val="accent1"/>
                        </a:solidFill>
                      </a:endParaRPr>
                    </a:p>
                  </a:txBody>
                  <a:tcPr marL="65910" marR="65910" marT="32955" marB="32955" anchor="ctr"/>
                </a:tc>
              </a:tr>
              <a:tr h="272663">
                <a:tc gridSpan="4">
                  <a:txBody>
                    <a:bodyPr/>
                    <a:lstStyle/>
                    <a:p>
                      <a:r>
                        <a:rPr kumimoji="1" lang="en-US" altLang="ja-JP" sz="1000" dirty="0" smtClean="0">
                          <a:solidFill>
                            <a:schemeClr val="accent1"/>
                          </a:solidFill>
                        </a:rPr>
                        <a:t>Sum</a:t>
                      </a:r>
                      <a:endParaRPr kumimoji="1" lang="ja-JP" altLang="en-US" sz="1000" dirty="0">
                        <a:solidFill>
                          <a:schemeClr val="accent1"/>
                        </a:solidFill>
                      </a:endParaRPr>
                    </a:p>
                  </a:txBody>
                  <a:tcPr marL="65910" marR="65910" marT="32955" marB="32955" anchor="ctr"/>
                </a:tc>
                <a:tc hMerge="1">
                  <a:txBody>
                    <a:bodyPr/>
                    <a:lstStyle/>
                    <a:p>
                      <a:endParaRPr kumimoji="1" lang="ja-JP" altLang="en-US" sz="1600" dirty="0"/>
                    </a:p>
                  </a:txBody>
                  <a:tcPr/>
                </a:tc>
                <a:tc hMerge="1">
                  <a:txBody>
                    <a:bodyPr/>
                    <a:lstStyle/>
                    <a:p>
                      <a:endParaRPr kumimoji="1" lang="ja-JP" altLang="en-US" sz="1600" dirty="0"/>
                    </a:p>
                  </a:txBody>
                  <a:tcPr anchor="ctr"/>
                </a:tc>
                <a:tc hMerge="1">
                  <a:txBody>
                    <a:bodyPr/>
                    <a:lstStyle/>
                    <a:p>
                      <a:endParaRPr kumimoji="1" lang="ja-JP" altLang="en-US" sz="1600" dirty="0"/>
                    </a:p>
                  </a:txBody>
                  <a:tcPr/>
                </a:tc>
                <a:tc>
                  <a:txBody>
                    <a:bodyPr/>
                    <a:lstStyle/>
                    <a:p>
                      <a:r>
                        <a:rPr kumimoji="1" lang="en-US" altLang="ja-JP" sz="1000" baseline="0" dirty="0" smtClean="0">
                          <a:solidFill>
                            <a:schemeClr val="accent1"/>
                          </a:solidFill>
                        </a:rPr>
                        <a:t>$7,073.2</a:t>
                      </a:r>
                      <a:r>
                        <a:rPr kumimoji="1" lang="en-US" altLang="ja-JP" sz="1000" dirty="0" smtClean="0">
                          <a:solidFill>
                            <a:schemeClr val="accent1"/>
                          </a:solidFill>
                        </a:rPr>
                        <a:t>/Month</a:t>
                      </a:r>
                      <a:endParaRPr kumimoji="1" lang="ja-JP" altLang="en-US" sz="1000" dirty="0">
                        <a:solidFill>
                          <a:schemeClr val="accent1"/>
                        </a:solidFill>
                      </a:endParaRPr>
                    </a:p>
                  </a:txBody>
                  <a:tcPr marL="65910" marR="65910" marT="32955" marB="32955" anchor="ctr"/>
                </a:tc>
              </a:tr>
            </a:tbl>
          </a:graphicData>
        </a:graphic>
      </p:graphicFrame>
      <p:sp>
        <p:nvSpPr>
          <p:cNvPr id="11" name="角丸四角形 10"/>
          <p:cNvSpPr/>
          <p:nvPr/>
        </p:nvSpPr>
        <p:spPr bwMode="auto">
          <a:xfrm>
            <a:off x="1535848" y="4312425"/>
            <a:ext cx="5797977" cy="431979"/>
          </a:xfrm>
          <a:prstGeom prst="roundRect">
            <a:avLst>
              <a:gd name="adj" fmla="val 10842"/>
            </a:avLst>
          </a:prstGeom>
          <a:solidFill>
            <a:schemeClr val="bg1"/>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2" name="正方形/長方形 11"/>
          <p:cNvSpPr/>
          <p:nvPr/>
        </p:nvSpPr>
        <p:spPr>
          <a:xfrm>
            <a:off x="1535848" y="4337074"/>
            <a:ext cx="5743427" cy="431657"/>
          </a:xfrm>
          <a:prstGeom prst="rect">
            <a:avLst/>
          </a:prstGeom>
        </p:spPr>
        <p:txBody>
          <a:bodyPr wrap="square">
            <a:spAutoFit/>
          </a:bodyPr>
          <a:lstStyle/>
          <a:p>
            <a:pPr marL="126067" indent="-126067">
              <a:buFont typeface="Wingdings" panose="05000000000000000000" pitchFamily="2" charset="2"/>
              <a:buChar char="l"/>
            </a:pPr>
            <a:r>
              <a:rPr lang="en-US" altLang="ja-JP" sz="735" dirty="0">
                <a:solidFill>
                  <a:schemeClr val="accent1"/>
                </a:solidFill>
              </a:rPr>
              <a:t>Support services for Azure to be quoted separately.</a:t>
            </a:r>
            <a:endParaRPr lang="ja-JP" altLang="en-US" sz="735" dirty="0">
              <a:solidFill>
                <a:schemeClr val="accent1"/>
              </a:solidFill>
            </a:endParaRPr>
          </a:p>
          <a:p>
            <a:pPr marL="126067" indent="-126067">
              <a:buFont typeface="Wingdings" panose="05000000000000000000" pitchFamily="2" charset="2"/>
              <a:buChar char="l"/>
            </a:pPr>
            <a:r>
              <a:rPr lang="en-US" altLang="ja-JP" sz="735" dirty="0">
                <a:solidFill>
                  <a:schemeClr val="accent1"/>
                </a:solidFill>
              </a:rPr>
              <a:t>ISV Royalty SQL Server runtime licenses through SAP or commercial licenses of SQL Server Enterprise through MS resellers can be used to run on Azure (license mobility). </a:t>
            </a:r>
            <a:endParaRPr lang="ja-JP" altLang="en-US" sz="735" dirty="0">
              <a:solidFill>
                <a:schemeClr val="accent1"/>
              </a:solidFill>
            </a:endParaRPr>
          </a:p>
        </p:txBody>
      </p:sp>
      <p:sp>
        <p:nvSpPr>
          <p:cNvPr id="13" name="正方形/長方形 12"/>
          <p:cNvSpPr/>
          <p:nvPr/>
        </p:nvSpPr>
        <p:spPr>
          <a:xfrm>
            <a:off x="1475691" y="3784029"/>
            <a:ext cx="6811305" cy="460382"/>
          </a:xfrm>
          <a:prstGeom prst="rect">
            <a:avLst/>
          </a:prstGeom>
        </p:spPr>
        <p:txBody>
          <a:bodyPr wrap="square">
            <a:spAutoFit/>
          </a:bodyPr>
          <a:lstStyle/>
          <a:p>
            <a:pPr>
              <a:spcBef>
                <a:spcPts val="441"/>
              </a:spcBef>
            </a:pPr>
            <a:r>
              <a:rPr lang="ja-JP" altLang="en-US" sz="1029" dirty="0">
                <a:solidFill>
                  <a:schemeClr val="accent1"/>
                </a:solidFill>
              </a:rPr>
              <a:t>*</a:t>
            </a:r>
            <a:r>
              <a:rPr lang="en-US" altLang="ja-JP" sz="1029" baseline="30000" dirty="0">
                <a:solidFill>
                  <a:schemeClr val="accent1"/>
                </a:solidFill>
              </a:rPr>
              <a:t>1</a:t>
            </a:r>
            <a:r>
              <a:rPr lang="ja-JP" altLang="en-US" sz="1029" baseline="30000" dirty="0">
                <a:solidFill>
                  <a:schemeClr val="accent1"/>
                </a:solidFill>
              </a:rPr>
              <a:t> </a:t>
            </a:r>
            <a:r>
              <a:rPr lang="en-US" altLang="ja-JP" sz="1029" dirty="0">
                <a:solidFill>
                  <a:schemeClr val="accent1"/>
                </a:solidFill>
              </a:rPr>
              <a:t>Unit price when running a VM all the time for one month</a:t>
            </a:r>
            <a:endParaRPr lang="ja-JP" altLang="en-US" sz="1029" dirty="0">
              <a:solidFill>
                <a:schemeClr val="accent1"/>
              </a:solidFill>
            </a:endParaRPr>
          </a:p>
          <a:p>
            <a:pPr>
              <a:spcBef>
                <a:spcPts val="441"/>
              </a:spcBef>
            </a:pPr>
            <a:r>
              <a:rPr lang="en-US" altLang="ja-JP" sz="1029" dirty="0">
                <a:solidFill>
                  <a:schemeClr val="accent1"/>
                </a:solidFill>
              </a:rPr>
              <a:t>*</a:t>
            </a:r>
            <a:r>
              <a:rPr lang="en-US" altLang="ja-JP" sz="1029" baseline="30000" dirty="0">
                <a:solidFill>
                  <a:schemeClr val="accent1"/>
                </a:solidFill>
              </a:rPr>
              <a:t>2 </a:t>
            </a:r>
            <a:r>
              <a:rPr lang="ja-JP" altLang="en-US" sz="1029" dirty="0">
                <a:solidFill>
                  <a:schemeClr val="accent1"/>
                </a:solidFill>
              </a:rPr>
              <a:t> </a:t>
            </a:r>
            <a:r>
              <a:rPr lang="en-US" altLang="ja-JP" sz="1029" dirty="0">
                <a:solidFill>
                  <a:schemeClr val="accent1"/>
                </a:solidFill>
              </a:rPr>
              <a:t>Amount running 480 hours in average for one month</a:t>
            </a:r>
            <a:endParaRPr lang="ja-JP" altLang="en-US" sz="1029" dirty="0">
              <a:solidFill>
                <a:schemeClr val="accent1"/>
              </a:solidFill>
            </a:endParaRPr>
          </a:p>
        </p:txBody>
      </p:sp>
      <p:sp>
        <p:nvSpPr>
          <p:cNvPr id="15" name="Title 1"/>
          <p:cNvSpPr txBox="1">
            <a:spLocks/>
          </p:cNvSpPr>
          <p:nvPr/>
        </p:nvSpPr>
        <p:spPr>
          <a:xfrm>
            <a:off x="220435" y="260647"/>
            <a:ext cx="8741880" cy="532251"/>
          </a:xfrm>
          <a:prstGeom prst="rect">
            <a:avLst/>
          </a:prstGeom>
        </p:spPr>
        <p:txBody>
          <a:bodyPr vert="horz" wrap="square" lIns="107533" tIns="67209" rIns="107533" bIns="67209" rtlCol="0" anchor="t">
            <a:noAutofit/>
          </a:bodyPr>
          <a:lstStyle>
            <a:lvl1pPr algn="l" defTabSz="932404" rtl="0" eaLnBrk="1" latinLnBrk="0" hangingPunct="1">
              <a:lnSpc>
                <a:spcPct val="90000"/>
              </a:lnSpc>
              <a:spcBef>
                <a:spcPct val="0"/>
              </a:spcBef>
              <a:buNone/>
              <a:defRPr lang="en-US" sz="53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altLang="ja-JP" sz="2941" dirty="0">
                <a:solidFill>
                  <a:schemeClr val="accent1"/>
                </a:solidFill>
                <a:latin typeface="+mn-lt"/>
                <a:cs typeface="メイリオ" pitchFamily="50" charset="-128"/>
              </a:rPr>
              <a:t>2-1. Deployment of Production and Non-production </a:t>
            </a:r>
          </a:p>
        </p:txBody>
      </p:sp>
    </p:spTree>
    <p:extLst>
      <p:ext uri="{BB962C8B-B14F-4D97-AF65-F5344CB8AC3E}">
        <p14:creationId xmlns:p14="http://schemas.microsoft.com/office/powerpoint/2010/main" val="340031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D:\SAPonAzure_PPT\STB13_Doug_04.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7422" r="32019" b="23176"/>
          <a:stretch/>
        </p:blipFill>
        <p:spPr bwMode="auto">
          <a:xfrm>
            <a:off x="5163782" y="-68658"/>
            <a:ext cx="4136627" cy="5223466"/>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1"/>
          <p:cNvSpPr>
            <a:spLocks noGrp="1"/>
          </p:cNvSpPr>
          <p:nvPr>
            <p:ph type="title" idx="4294967295"/>
          </p:nvPr>
        </p:nvSpPr>
        <p:spPr>
          <a:xfrm>
            <a:off x="201931" y="217470"/>
            <a:ext cx="8741880" cy="532251"/>
          </a:xfrm>
          <a:prstGeom prst="rect">
            <a:avLst/>
          </a:prstGeom>
        </p:spPr>
        <p:txBody>
          <a:bodyPr>
            <a:normAutofit fontScale="90000"/>
          </a:bodyPr>
          <a:lstStyle/>
          <a:p>
            <a:pPr>
              <a:spcBef>
                <a:spcPts val="0"/>
              </a:spcBef>
            </a:pPr>
            <a:r>
              <a:rPr lang="en-US" altLang="ja-JP" sz="2941" dirty="0">
                <a:solidFill>
                  <a:schemeClr val="accent1"/>
                </a:solidFill>
                <a:cs typeface="メイリオ" pitchFamily="50" charset="-128"/>
              </a:rPr>
              <a:t>2-2. Deployment of Production and Non-production (</a:t>
            </a:r>
            <a:r>
              <a:rPr lang="en-US" altLang="ja-JP" sz="2941" u="sng" dirty="0">
                <a:solidFill>
                  <a:schemeClr val="accent1"/>
                </a:solidFill>
                <a:cs typeface="メイリオ" pitchFamily="50" charset="-128"/>
              </a:rPr>
              <a:t>Running 24x365</a:t>
            </a:r>
            <a:r>
              <a:rPr lang="en-US" altLang="ja-JP" sz="2941" dirty="0">
                <a:solidFill>
                  <a:schemeClr val="accent1"/>
                </a:solidFill>
                <a:cs typeface="メイリオ" pitchFamily="50" charset="-128"/>
              </a:rPr>
              <a:t>)</a:t>
            </a:r>
          </a:p>
        </p:txBody>
      </p:sp>
      <p:sp>
        <p:nvSpPr>
          <p:cNvPr id="84" name="スライド番号プレースホルダー 5"/>
          <p:cNvSpPr txBox="1">
            <a:spLocks/>
          </p:cNvSpPr>
          <p:nvPr/>
        </p:nvSpPr>
        <p:spPr>
          <a:xfrm>
            <a:off x="8898707" y="4901003"/>
            <a:ext cx="273307" cy="268461"/>
          </a:xfrm>
          <a:prstGeom prst="rect">
            <a:avLst/>
          </a:prstGeom>
        </p:spPr>
        <p:txBody>
          <a:bodyP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fld id="{FEABDF08-8ADC-4A9D-BCAE-3B0F163756E9}" type="slidenum">
              <a:rPr lang="en-US" sz="882">
                <a:solidFill>
                  <a:schemeClr val="bg1"/>
                </a:solidFill>
                <a:cs typeface="メイリオ" pitchFamily="50" charset="-128"/>
              </a:rPr>
              <a:pPr/>
              <a:t>18</a:t>
            </a:fld>
            <a:endParaRPr lang="en-US" sz="882" dirty="0">
              <a:solidFill>
                <a:schemeClr val="bg1"/>
              </a:solidFill>
              <a:cs typeface="メイリオ" pitchFamily="50" charset="-128"/>
            </a:endParaRPr>
          </a:p>
        </p:txBody>
      </p:sp>
      <p:sp>
        <p:nvSpPr>
          <p:cNvPr id="191" name="正方形/長方形 190"/>
          <p:cNvSpPr/>
          <p:nvPr/>
        </p:nvSpPr>
        <p:spPr>
          <a:xfrm>
            <a:off x="263792" y="1221737"/>
            <a:ext cx="1058769" cy="3522667"/>
          </a:xfrm>
          <a:prstGeom prst="rect">
            <a:avLst/>
          </a:prstGeom>
          <a:solidFill>
            <a:srgbClr val="C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24" dirty="0">
              <a:solidFill>
                <a:prstClr val="white"/>
              </a:solidFill>
            </a:endParaRPr>
          </a:p>
        </p:txBody>
      </p:sp>
      <p:sp>
        <p:nvSpPr>
          <p:cNvPr id="192" name="テキスト ボックス 191"/>
          <p:cNvSpPr txBox="1"/>
          <p:nvPr/>
        </p:nvSpPr>
        <p:spPr>
          <a:xfrm>
            <a:off x="247972" y="1301788"/>
            <a:ext cx="1074589" cy="454227"/>
          </a:xfrm>
          <a:prstGeom prst="rect">
            <a:avLst/>
          </a:prstGeom>
          <a:noFill/>
        </p:spPr>
        <p:txBody>
          <a:bodyPr wrap="square" rtlCol="0">
            <a:spAutoFit/>
          </a:bodyPr>
          <a:lstStyle/>
          <a:p>
            <a:pPr algn="ctr"/>
            <a:r>
              <a:rPr kumimoji="1" lang="en-US" altLang="ja-JP" sz="1176" dirty="0">
                <a:solidFill>
                  <a:prstClr val="white"/>
                </a:solidFill>
                <a:cs typeface="メイリオ" pitchFamily="50" charset="-128"/>
              </a:rPr>
              <a:t>Simulated costs</a:t>
            </a:r>
            <a:endParaRPr kumimoji="1" lang="ja-JP" altLang="en-US" sz="1176" spc="-110" dirty="0">
              <a:solidFill>
                <a:prstClr val="white"/>
              </a:solidFill>
              <a:cs typeface="メイリオ" pitchFamily="50" charset="-128"/>
            </a:endParaRPr>
          </a:p>
        </p:txBody>
      </p:sp>
      <p:pic>
        <p:nvPicPr>
          <p:cNvPr id="194" name="Picture 7" descr="\\MAGNUM\Projects\Microsoft\Cloud Power FY12\Design\ICONS_PNG\Within_Your_Reach.png"/>
          <p:cNvPicPr>
            <a:picLocks noChangeAspect="1" noChangeArrowheads="1"/>
          </p:cNvPicPr>
          <p:nvPr/>
        </p:nvPicPr>
        <p:blipFill>
          <a:blip r:embed="rId4" cstate="email">
            <a:lum bright="100000"/>
            <a:extLst>
              <a:ext uri="{28A0092B-C50C-407E-A947-70E740481C1C}">
                <a14:useLocalDpi xmlns:a14="http://schemas.microsoft.com/office/drawing/2010/main"/>
              </a:ext>
            </a:extLst>
          </a:blip>
          <a:stretch>
            <a:fillRect/>
          </a:stretch>
        </p:blipFill>
        <p:spPr bwMode="auto">
          <a:xfrm>
            <a:off x="534106" y="1682414"/>
            <a:ext cx="502321" cy="502321"/>
          </a:xfrm>
          <a:prstGeom prst="rect">
            <a:avLst/>
          </a:prstGeom>
          <a:noFill/>
        </p:spPr>
      </p:pic>
      <p:graphicFrame>
        <p:nvGraphicFramePr>
          <p:cNvPr id="7" name="表 6"/>
          <p:cNvGraphicFramePr>
            <a:graphicFrameLocks noGrp="1"/>
          </p:cNvGraphicFramePr>
          <p:nvPr>
            <p:extLst>
              <p:ext uri="{D42A27DB-BD31-4B8C-83A1-F6EECF244321}">
                <p14:modId xmlns:p14="http://schemas.microsoft.com/office/powerpoint/2010/main" val="3583330539"/>
              </p:ext>
            </p:extLst>
          </p:nvPr>
        </p:nvGraphicFramePr>
        <p:xfrm>
          <a:off x="1499328" y="1221737"/>
          <a:ext cx="6685688" cy="2336625"/>
        </p:xfrm>
        <a:graphic>
          <a:graphicData uri="http://schemas.openxmlformats.org/drawingml/2006/table">
            <a:tbl>
              <a:tblPr firstRow="1" bandRow="1">
                <a:tableStyleId>{7DF18680-E054-41AD-8BC1-D1AEF772440D}</a:tableStyleId>
              </a:tblPr>
              <a:tblGrid>
                <a:gridCol w="493288"/>
                <a:gridCol w="2369637"/>
                <a:gridCol w="1243008"/>
                <a:gridCol w="1242617"/>
                <a:gridCol w="1337138"/>
              </a:tblGrid>
              <a:tr h="272663">
                <a:tc>
                  <a:txBody>
                    <a:bodyPr/>
                    <a:lstStyle/>
                    <a:p>
                      <a:pPr algn="ctr"/>
                      <a:r>
                        <a:rPr kumimoji="1" lang="en-US" altLang="ja-JP" sz="1200" dirty="0" smtClean="0"/>
                        <a:t>#</a:t>
                      </a:r>
                      <a:endParaRPr kumimoji="1" lang="ja-JP" altLang="en-US" sz="1200" dirty="0"/>
                    </a:p>
                  </a:txBody>
                  <a:tcPr marL="67232" marR="67232" marT="33616" marB="33616"/>
                </a:tc>
                <a:tc>
                  <a:txBody>
                    <a:bodyPr/>
                    <a:lstStyle/>
                    <a:p>
                      <a:pPr algn="ctr"/>
                      <a:r>
                        <a:rPr kumimoji="1" lang="en-US" altLang="ja-JP" sz="1200" dirty="0" smtClean="0"/>
                        <a:t>Item</a:t>
                      </a:r>
                      <a:endParaRPr kumimoji="1" lang="ja-JP" altLang="en-US" sz="1200" dirty="0"/>
                    </a:p>
                  </a:txBody>
                  <a:tcPr marL="67232" marR="67232" marT="33616" marB="33616"/>
                </a:tc>
                <a:tc>
                  <a:txBody>
                    <a:bodyPr/>
                    <a:lstStyle/>
                    <a:p>
                      <a:pPr algn="ctr"/>
                      <a:r>
                        <a:rPr kumimoji="1" lang="en-US" altLang="ja-JP" sz="1200" dirty="0" smtClean="0"/>
                        <a:t># of units</a:t>
                      </a:r>
                      <a:endParaRPr kumimoji="1" lang="ja-JP" altLang="en-US" sz="1200" dirty="0"/>
                    </a:p>
                  </a:txBody>
                  <a:tcPr marL="67232" marR="67232" marT="33616" marB="33616"/>
                </a:tc>
                <a:tc>
                  <a:txBody>
                    <a:bodyPr/>
                    <a:lstStyle/>
                    <a:p>
                      <a:pPr algn="ctr"/>
                      <a:r>
                        <a:rPr kumimoji="1" lang="en-US" altLang="ja-JP" sz="1200" dirty="0" smtClean="0"/>
                        <a:t>Unit price</a:t>
                      </a:r>
                      <a:endParaRPr kumimoji="1" lang="ja-JP" altLang="en-US" sz="1200" dirty="0"/>
                    </a:p>
                  </a:txBody>
                  <a:tcPr marL="67232" marR="67232" marT="33616" marB="33616"/>
                </a:tc>
                <a:tc>
                  <a:txBody>
                    <a:bodyPr/>
                    <a:lstStyle/>
                    <a:p>
                      <a:pPr algn="ctr"/>
                      <a:r>
                        <a:rPr kumimoji="1" lang="en-US" altLang="ja-JP" sz="1200" dirty="0" smtClean="0"/>
                        <a:t>Amount</a:t>
                      </a:r>
                      <a:endParaRPr kumimoji="1" lang="ja-JP" altLang="en-US" sz="1200" dirty="0"/>
                    </a:p>
                  </a:txBody>
                  <a:tcPr marL="67232" marR="67232" marT="33616" marB="33616"/>
                </a:tc>
              </a:tr>
              <a:tr h="379659">
                <a:tc>
                  <a:txBody>
                    <a:bodyPr/>
                    <a:lstStyle/>
                    <a:p>
                      <a:pPr algn="ctr"/>
                      <a:r>
                        <a:rPr kumimoji="1" lang="en-US" altLang="ja-JP" sz="1200" dirty="0" smtClean="0">
                          <a:solidFill>
                            <a:schemeClr val="accent1"/>
                          </a:solidFill>
                        </a:rPr>
                        <a:t>1</a:t>
                      </a:r>
                      <a:endParaRPr kumimoji="1"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A7 instance</a:t>
                      </a:r>
                    </a:p>
                    <a:p>
                      <a:r>
                        <a:rPr kumimoji="1" lang="en-US" altLang="ja-JP" sz="1000" dirty="0" smtClean="0">
                          <a:solidFill>
                            <a:schemeClr val="accent1"/>
                          </a:solidFill>
                        </a:rPr>
                        <a:t>(Windows Server usage right included)</a:t>
                      </a:r>
                      <a:endParaRPr kumimoji="1" lang="ja-JP" altLang="en-US" sz="1000" dirty="0">
                        <a:solidFill>
                          <a:schemeClr val="accent1"/>
                        </a:solidFill>
                      </a:endParaRPr>
                    </a:p>
                  </a:txBody>
                  <a:tcPr marL="65910" marR="65910" marT="32955" marB="32955"/>
                </a:tc>
                <a:tc>
                  <a:txBody>
                    <a:bodyPr/>
                    <a:lstStyle/>
                    <a:p>
                      <a:r>
                        <a:rPr kumimoji="1" lang="en-US" altLang="zh-TW" sz="1000" dirty="0" smtClean="0">
                          <a:solidFill>
                            <a:schemeClr val="accent1"/>
                          </a:solidFill>
                        </a:rPr>
                        <a:t>5 VM</a:t>
                      </a:r>
                      <a:br>
                        <a:rPr kumimoji="1" lang="en-US" altLang="zh-TW" sz="1000" dirty="0" smtClean="0">
                          <a:solidFill>
                            <a:schemeClr val="accent1"/>
                          </a:solidFill>
                        </a:rPr>
                      </a:br>
                      <a:r>
                        <a:rPr kumimoji="1" lang="en-US" altLang="zh-TW" sz="1000" dirty="0" smtClean="0">
                          <a:solidFill>
                            <a:schemeClr val="accent1"/>
                          </a:solidFill>
                        </a:rPr>
                        <a:t>744 hours/month</a:t>
                      </a:r>
                      <a:endParaRPr kumimoji="1" lang="zh-TW" altLang="en-US" sz="1000" dirty="0" smtClean="0">
                        <a:solidFill>
                          <a:schemeClr val="accent1"/>
                        </a:solidFill>
                      </a:endParaRPr>
                    </a:p>
                  </a:txBody>
                  <a:tcPr marL="65910" marR="65910" marT="32955" marB="32955" anchor="ctr"/>
                </a:tc>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accent1"/>
                          </a:solidFill>
                        </a:rPr>
                        <a:t>$1,190.40/Month</a:t>
                      </a:r>
                      <a:r>
                        <a:rPr kumimoji="1" lang="en-US" altLang="zh-TW" sz="1000" dirty="0" smtClean="0">
                          <a:solidFill>
                            <a:schemeClr val="accent1"/>
                          </a:solidFill>
                        </a:rPr>
                        <a:t>*</a:t>
                      </a:r>
                      <a:r>
                        <a:rPr kumimoji="1" lang="en-US" altLang="zh-TW" sz="1000" baseline="30000" dirty="0" smtClean="0">
                          <a:solidFill>
                            <a:schemeClr val="accent1"/>
                          </a:solidFill>
                        </a:rPr>
                        <a:t>1</a:t>
                      </a:r>
                      <a:endParaRPr kumimoji="1" lang="ja-JP" altLang="en-US" sz="1000" baseline="30000" dirty="0" smtClean="0">
                        <a:solidFill>
                          <a:schemeClr val="accent1"/>
                        </a:solidFill>
                      </a:endParaRPr>
                    </a:p>
                  </a:txBody>
                  <a:tcPr marL="65910" marR="65910" marT="32955" marB="32955" anchor="ctr"/>
                </a:tc>
                <a:tc>
                  <a:txBody>
                    <a:bodyPr/>
                    <a:lstStyle/>
                    <a:p>
                      <a:r>
                        <a:rPr kumimoji="1" lang="en-US" altLang="ja-JP" sz="1000" dirty="0" smtClean="0">
                          <a:solidFill>
                            <a:schemeClr val="accent1"/>
                          </a:solidFill>
                        </a:rPr>
                        <a:t>$5,952.0/Month</a:t>
                      </a:r>
                      <a:r>
                        <a:rPr kumimoji="1" lang="en-US" altLang="zh-TW" sz="1000" dirty="0" smtClean="0">
                          <a:solidFill>
                            <a:schemeClr val="accent1"/>
                          </a:solidFill>
                        </a:rPr>
                        <a:t>*</a:t>
                      </a:r>
                      <a:r>
                        <a:rPr kumimoji="1" lang="en-US" altLang="zh-TW" sz="1000" baseline="30000" dirty="0" smtClean="0">
                          <a:solidFill>
                            <a:schemeClr val="accent1"/>
                          </a:solidFill>
                        </a:rPr>
                        <a:t>2</a:t>
                      </a:r>
                      <a:endParaRPr kumimoji="1" lang="ja-JP" altLang="en-US" sz="1000" dirty="0" smtClean="0">
                        <a:solidFill>
                          <a:schemeClr val="accent1"/>
                        </a:solidFill>
                      </a:endParaRPr>
                    </a:p>
                  </a:txBody>
                  <a:tcPr marL="65910" marR="65910" marT="32955" marB="32955" anchor="ctr"/>
                </a:tc>
              </a:tr>
              <a:tr h="379659">
                <a:tc>
                  <a:txBody>
                    <a:bodyPr/>
                    <a:lstStyle/>
                    <a:p>
                      <a:pPr algn="ctr"/>
                      <a:r>
                        <a:rPr kumimoji="1" lang="en-US" altLang="ja-JP" sz="1200" dirty="0" smtClean="0">
                          <a:solidFill>
                            <a:schemeClr val="accent1"/>
                          </a:solidFill>
                        </a:rPr>
                        <a:t>2</a:t>
                      </a:r>
                      <a:endParaRPr kumimoji="1"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A6 instance</a:t>
                      </a:r>
                      <a:r>
                        <a:rPr kumimoji="1" lang="ja-JP" altLang="en-US" sz="1000" dirty="0" smtClean="0">
                          <a:solidFill>
                            <a:schemeClr val="accent1"/>
                          </a:solidFill>
                        </a:rPr>
                        <a:t> </a:t>
                      </a:r>
                      <a:endParaRPr kumimoji="1" lang="en-US" altLang="ja-JP" sz="1000" dirty="0" smtClean="0">
                        <a:solidFill>
                          <a:schemeClr val="accent1"/>
                        </a:solidFill>
                      </a:endParaRPr>
                    </a:p>
                    <a:p>
                      <a:r>
                        <a:rPr kumimoji="1" lang="en-US" altLang="ja-JP" sz="1000" dirty="0" smtClean="0">
                          <a:solidFill>
                            <a:schemeClr val="accent1"/>
                          </a:solidFill>
                        </a:rPr>
                        <a:t>(Windows Server usage right included)</a:t>
                      </a:r>
                      <a:endParaRPr kumimoji="1" lang="ja-JP" altLang="en-US" sz="1000" dirty="0">
                        <a:solidFill>
                          <a:schemeClr val="accent1"/>
                        </a:solidFill>
                      </a:endParaRPr>
                    </a:p>
                  </a:txBody>
                  <a:tcPr marL="65910" marR="65910" marT="32955" marB="32955"/>
                </a:tc>
                <a:tc>
                  <a:txBody>
                    <a:bodyPr/>
                    <a:lstStyle/>
                    <a:p>
                      <a:r>
                        <a:rPr kumimoji="1" lang="en-US" altLang="zh-TW" sz="1000" dirty="0" smtClean="0">
                          <a:solidFill>
                            <a:schemeClr val="accent1"/>
                          </a:solidFill>
                        </a:rPr>
                        <a:t>6 VM</a:t>
                      </a:r>
                      <a:br>
                        <a:rPr kumimoji="1" lang="en-US" altLang="zh-TW" sz="1000" dirty="0" smtClean="0">
                          <a:solidFill>
                            <a:schemeClr val="accent1"/>
                          </a:solidFill>
                        </a:rPr>
                      </a:br>
                      <a:r>
                        <a:rPr kumimoji="1" lang="en-US" altLang="zh-TW" sz="1000" dirty="0" smtClean="0">
                          <a:solidFill>
                            <a:schemeClr val="accent1"/>
                          </a:solidFill>
                        </a:rPr>
                        <a:t>744 hours/month</a:t>
                      </a:r>
                      <a:endParaRPr kumimoji="1" lang="ja-JP" altLang="en-US" sz="10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$595.20/Month</a:t>
                      </a:r>
                      <a:r>
                        <a:rPr kumimoji="1" lang="en-US" altLang="zh-TW" sz="1000" dirty="0" smtClean="0">
                          <a:solidFill>
                            <a:schemeClr val="accent1"/>
                          </a:solidFill>
                        </a:rPr>
                        <a:t>*</a:t>
                      </a:r>
                      <a:r>
                        <a:rPr kumimoji="1" lang="en-US" altLang="zh-TW" sz="1000" baseline="30000" dirty="0" smtClean="0">
                          <a:solidFill>
                            <a:schemeClr val="accent1"/>
                          </a:solidFill>
                        </a:rPr>
                        <a:t>1</a:t>
                      </a:r>
                      <a:endParaRPr kumimoji="1" lang="ja-JP" altLang="en-US" sz="1000" baseline="30000" dirty="0">
                        <a:solidFill>
                          <a:schemeClr val="accent1"/>
                        </a:solidFill>
                      </a:endParaRPr>
                    </a:p>
                  </a:txBody>
                  <a:tcPr marL="67232" marR="67232" marT="33616" marB="33616" anchor="ctr"/>
                </a:tc>
                <a:tc>
                  <a:txBody>
                    <a:bodyPr/>
                    <a:lstStyle/>
                    <a:p>
                      <a:r>
                        <a:rPr kumimoji="1" lang="en-US" altLang="ja-JP" sz="1000" dirty="0" smtClean="0">
                          <a:solidFill>
                            <a:schemeClr val="accent1"/>
                          </a:solidFill>
                        </a:rPr>
                        <a:t>$3,571.2/Month</a:t>
                      </a:r>
                      <a:r>
                        <a:rPr kumimoji="1" lang="en-US" altLang="zh-TW" sz="1000" dirty="0" smtClean="0">
                          <a:solidFill>
                            <a:schemeClr val="accent1"/>
                          </a:solidFill>
                        </a:rPr>
                        <a:t>*</a:t>
                      </a:r>
                      <a:r>
                        <a:rPr kumimoji="1" lang="en-US" altLang="zh-TW" sz="1000" baseline="30000" dirty="0" smtClean="0">
                          <a:solidFill>
                            <a:schemeClr val="accent1"/>
                          </a:solidFill>
                        </a:rPr>
                        <a:t>2</a:t>
                      </a:r>
                      <a:endParaRPr kumimoji="1" lang="ja-JP" altLang="en-US" sz="1000" dirty="0">
                        <a:solidFill>
                          <a:schemeClr val="accent1"/>
                        </a:solidFill>
                      </a:endParaRPr>
                    </a:p>
                  </a:txBody>
                  <a:tcPr marL="65910" marR="65910" marT="32955" marB="32955" anchor="ctr"/>
                </a:tc>
              </a:tr>
              <a:tr h="379659">
                <a:tc>
                  <a:txBody>
                    <a:bodyPr/>
                    <a:lstStyle/>
                    <a:p>
                      <a:pPr algn="ctr"/>
                      <a:r>
                        <a:rPr kumimoji="1" lang="en-US" altLang="ja-JP" sz="1200" dirty="0" smtClean="0">
                          <a:solidFill>
                            <a:schemeClr val="accent1"/>
                          </a:solidFill>
                        </a:rPr>
                        <a:t>3</a:t>
                      </a:r>
                      <a:endParaRPr kumimoji="1"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A5 instance</a:t>
                      </a:r>
                      <a:r>
                        <a:rPr kumimoji="1" lang="ja-JP" altLang="en-US" sz="1000" dirty="0" smtClean="0">
                          <a:solidFill>
                            <a:schemeClr val="accent1"/>
                          </a:solidFill>
                        </a:rPr>
                        <a:t/>
                      </a:r>
                      <a:br>
                        <a:rPr kumimoji="1" lang="ja-JP" altLang="en-US" sz="1000" dirty="0" smtClean="0">
                          <a:solidFill>
                            <a:schemeClr val="accent1"/>
                          </a:solidFill>
                        </a:rPr>
                      </a:br>
                      <a:r>
                        <a:rPr kumimoji="1" lang="en-US" altLang="ja-JP" sz="1000" dirty="0" smtClean="0">
                          <a:solidFill>
                            <a:schemeClr val="accent1"/>
                          </a:solidFill>
                        </a:rPr>
                        <a:t>(Windows Server usage right included)</a:t>
                      </a:r>
                      <a:endParaRPr kumimoji="1" lang="ja-JP" altLang="en-US" sz="1000" dirty="0">
                        <a:solidFill>
                          <a:schemeClr val="accent1"/>
                        </a:solidFill>
                      </a:endParaRPr>
                    </a:p>
                  </a:txBody>
                  <a:tcPr marL="65910" marR="65910" marT="32955" marB="32955"/>
                </a:tc>
                <a:tc>
                  <a:txBody>
                    <a:bodyPr/>
                    <a:lstStyle/>
                    <a:p>
                      <a:r>
                        <a:rPr kumimoji="1" lang="en-US" altLang="zh-TW" sz="1000" dirty="0" smtClean="0">
                          <a:solidFill>
                            <a:schemeClr val="accent1"/>
                          </a:solidFill>
                        </a:rPr>
                        <a:t>0</a:t>
                      </a:r>
                      <a:r>
                        <a:rPr kumimoji="1" lang="en-US" altLang="zh-TW" sz="1000" baseline="0" dirty="0" smtClean="0">
                          <a:solidFill>
                            <a:schemeClr val="accent1"/>
                          </a:solidFill>
                        </a:rPr>
                        <a:t> </a:t>
                      </a:r>
                      <a:r>
                        <a:rPr kumimoji="1" lang="en-US" altLang="zh-TW" sz="1000" dirty="0" smtClean="0">
                          <a:solidFill>
                            <a:schemeClr val="accent1"/>
                          </a:solidFill>
                        </a:rPr>
                        <a:t>VM </a:t>
                      </a:r>
                    </a:p>
                    <a:p>
                      <a:r>
                        <a:rPr kumimoji="1" lang="en-US" altLang="zh-TW" sz="1000" dirty="0" smtClean="0">
                          <a:solidFill>
                            <a:schemeClr val="accent1"/>
                          </a:solidFill>
                        </a:rPr>
                        <a:t>744 hours/month</a:t>
                      </a:r>
                      <a:endParaRPr kumimoji="1" lang="ja-JP" altLang="en-US" sz="1000" dirty="0">
                        <a:solidFill>
                          <a:schemeClr val="accent1"/>
                        </a:solidFill>
                      </a:endParaRPr>
                    </a:p>
                  </a:txBody>
                  <a:tcPr marL="65910" marR="65910" marT="32955" marB="32955" anchor="ctr"/>
                </a:tc>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accent1"/>
                          </a:solidFill>
                        </a:rPr>
                        <a:t>$297.60/Month</a:t>
                      </a:r>
                      <a:r>
                        <a:rPr kumimoji="1" lang="en-US" altLang="zh-TW" sz="1000" dirty="0" smtClean="0">
                          <a:solidFill>
                            <a:schemeClr val="accent1"/>
                          </a:solidFill>
                        </a:rPr>
                        <a:t>*</a:t>
                      </a:r>
                      <a:r>
                        <a:rPr kumimoji="1" lang="en-US" altLang="zh-TW" sz="1000" baseline="30000" dirty="0" smtClean="0">
                          <a:solidFill>
                            <a:schemeClr val="accent1"/>
                          </a:solidFill>
                        </a:rPr>
                        <a:t>1</a:t>
                      </a:r>
                      <a:endParaRPr kumimoji="1" lang="ja-JP" altLang="en-US" sz="1000" baseline="30000" dirty="0" smtClean="0">
                        <a:solidFill>
                          <a:schemeClr val="accent1"/>
                        </a:solidFill>
                      </a:endParaRPr>
                    </a:p>
                  </a:txBody>
                  <a:tcPr marL="67232" marR="67232" marT="33616" marB="33616" anchor="ctr"/>
                </a:tc>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accent1"/>
                          </a:solidFill>
                        </a:rPr>
                        <a:t>-</a:t>
                      </a:r>
                      <a:endParaRPr kumimoji="1" lang="ja-JP" altLang="en-US" sz="1000" dirty="0" smtClean="0">
                        <a:solidFill>
                          <a:schemeClr val="accent1"/>
                        </a:solidFill>
                      </a:endParaRPr>
                    </a:p>
                  </a:txBody>
                  <a:tcPr marL="65910" marR="65910" marT="32955" marB="32955" anchor="ctr"/>
                </a:tc>
              </a:tr>
              <a:tr h="379659">
                <a:tc>
                  <a:txBody>
                    <a:bodyPr/>
                    <a:lstStyle/>
                    <a:p>
                      <a:pPr algn="ctr"/>
                      <a:r>
                        <a:rPr kumimoji="1" lang="en-US" altLang="ja-JP" sz="1200" dirty="0" smtClean="0">
                          <a:solidFill>
                            <a:schemeClr val="accent1"/>
                          </a:solidFill>
                        </a:rPr>
                        <a:t>4</a:t>
                      </a:r>
                      <a:endParaRPr kumimoji="1"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virtual disk</a:t>
                      </a:r>
                      <a:r>
                        <a:rPr kumimoji="1" lang="ja-JP" altLang="en-US" sz="1000" dirty="0" smtClean="0">
                          <a:solidFill>
                            <a:schemeClr val="accent1"/>
                          </a:solidFill>
                        </a:rPr>
                        <a:t/>
                      </a:r>
                      <a:br>
                        <a:rPr kumimoji="1" lang="ja-JP" altLang="en-US" sz="1000" dirty="0" smtClean="0">
                          <a:solidFill>
                            <a:schemeClr val="accent1"/>
                          </a:solidFill>
                        </a:rPr>
                      </a:br>
                      <a:r>
                        <a:rPr kumimoji="1" lang="en-US" altLang="ja-JP" sz="1000" dirty="0" smtClean="0">
                          <a:solidFill>
                            <a:schemeClr val="accent1"/>
                          </a:solidFill>
                        </a:rPr>
                        <a:t>(Geo Redundant, backup included)</a:t>
                      </a:r>
                      <a:endParaRPr kumimoji="1" lang="ja-JP" altLang="en-US" sz="1000" dirty="0">
                        <a:solidFill>
                          <a:schemeClr val="accent1"/>
                        </a:solidFill>
                      </a:endParaRPr>
                    </a:p>
                  </a:txBody>
                  <a:tcPr marL="65910" marR="65910" marT="32955" marB="32955"/>
                </a:tc>
                <a:tc>
                  <a:txBody>
                    <a:bodyPr/>
                    <a:lstStyle/>
                    <a:p>
                      <a:r>
                        <a:rPr kumimoji="1" lang="en-US" altLang="ja-JP" sz="1000" dirty="0" smtClean="0">
                          <a:solidFill>
                            <a:schemeClr val="accent1"/>
                          </a:solidFill>
                        </a:rPr>
                        <a:t>4.1 TB</a:t>
                      </a:r>
                      <a:endParaRPr kumimoji="1" lang="ja-JP" altLang="en-US" sz="10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$0.1/GB/Month</a:t>
                      </a:r>
                      <a:endParaRPr kumimoji="1" lang="ja-JP" altLang="en-US" sz="1000" dirty="0">
                        <a:solidFill>
                          <a:schemeClr val="accent1"/>
                        </a:solidFill>
                      </a:endParaRPr>
                    </a:p>
                  </a:txBody>
                  <a:tcPr marL="67232" marR="67232" marT="33616" marB="33616" anchor="ctr"/>
                </a:tc>
                <a:tc>
                  <a:txBody>
                    <a:bodyPr/>
                    <a:lstStyle/>
                    <a:p>
                      <a:r>
                        <a:rPr kumimoji="1" lang="en-US" altLang="ja-JP" sz="1000" dirty="0" smtClean="0">
                          <a:solidFill>
                            <a:schemeClr val="accent1"/>
                          </a:solidFill>
                        </a:rPr>
                        <a:t>$419.8/Month</a:t>
                      </a:r>
                      <a:endParaRPr kumimoji="1" lang="ja-JP" altLang="en-US" sz="1000" dirty="0">
                        <a:solidFill>
                          <a:schemeClr val="accent1"/>
                        </a:solidFill>
                      </a:endParaRPr>
                    </a:p>
                  </a:txBody>
                  <a:tcPr marL="65910" marR="65910" marT="32955" marB="32955" anchor="ctr"/>
                </a:tc>
              </a:tr>
              <a:tr h="272663">
                <a:tc>
                  <a:txBody>
                    <a:bodyPr/>
                    <a:lstStyle/>
                    <a:p>
                      <a:pPr algn="ctr"/>
                      <a:r>
                        <a:rPr lang="en-US" altLang="ja-JP" sz="1200" dirty="0" smtClean="0">
                          <a:solidFill>
                            <a:schemeClr val="accent1"/>
                          </a:solidFill>
                        </a:rPr>
                        <a:t>5</a:t>
                      </a:r>
                      <a:endParaRPr lang="ja-JP" altLang="en-US" sz="1200" dirty="0">
                        <a:solidFill>
                          <a:schemeClr val="accent1"/>
                        </a:solidFill>
                      </a:endParaRPr>
                    </a:p>
                  </a:txBody>
                  <a:tcPr marL="65910" marR="65910" marT="32955" marB="32955" anchor="ctr"/>
                </a:tc>
                <a:tc>
                  <a:txBody>
                    <a:bodyPr/>
                    <a:lstStyle/>
                    <a:p>
                      <a:r>
                        <a:rPr kumimoji="1" lang="en-US" altLang="ja-JP" sz="1000" dirty="0" smtClean="0">
                          <a:solidFill>
                            <a:schemeClr val="accent1"/>
                          </a:solidFill>
                        </a:rPr>
                        <a:t>Azure data transfer+ VPN</a:t>
                      </a:r>
                    </a:p>
                  </a:txBody>
                  <a:tcPr marL="65910" marR="65910" marT="32955" marB="32955"/>
                </a:tc>
                <a:tc>
                  <a:txBody>
                    <a:bodyPr/>
                    <a:lstStyle/>
                    <a:p>
                      <a:r>
                        <a:rPr kumimoji="1" lang="en-US" altLang="ja-JP" sz="1000" dirty="0" smtClean="0">
                          <a:solidFill>
                            <a:schemeClr val="accent1"/>
                          </a:solidFill>
                        </a:rPr>
                        <a:t>3TB/Month</a:t>
                      </a:r>
                      <a:endParaRPr kumimoji="1" lang="ja-JP" altLang="en-US" sz="1000" dirty="0" smtClean="0">
                        <a:solidFill>
                          <a:schemeClr val="accent1"/>
                        </a:solidFill>
                      </a:endParaRPr>
                    </a:p>
                  </a:txBody>
                  <a:tcPr marL="65910" marR="65910" marT="32955" marB="32955" anchor="ctr"/>
                </a:tc>
                <a:tc>
                  <a:txBody>
                    <a:bodyPr/>
                    <a:lstStyle/>
                    <a:p>
                      <a:r>
                        <a:rPr kumimoji="1" lang="en-US" altLang="ja-JP" sz="1000" dirty="0" smtClean="0">
                          <a:solidFill>
                            <a:schemeClr val="accent1"/>
                          </a:solidFill>
                        </a:rPr>
                        <a:t>$0.166</a:t>
                      </a:r>
                      <a:r>
                        <a:rPr kumimoji="1" lang="en-US" altLang="ja-JP" sz="1000" baseline="0" dirty="0" smtClean="0">
                          <a:solidFill>
                            <a:schemeClr val="accent1"/>
                          </a:solidFill>
                        </a:rPr>
                        <a:t> </a:t>
                      </a:r>
                      <a:r>
                        <a:rPr kumimoji="1" lang="en-US" altLang="ja-JP" sz="1000" dirty="0" smtClean="0">
                          <a:solidFill>
                            <a:schemeClr val="accent1"/>
                          </a:solidFill>
                        </a:rPr>
                        <a:t>/GB</a:t>
                      </a:r>
                      <a:endParaRPr kumimoji="1" lang="ja-JP" altLang="en-US" sz="1000" dirty="0">
                        <a:solidFill>
                          <a:schemeClr val="accent1"/>
                        </a:solidFill>
                      </a:endParaRPr>
                    </a:p>
                  </a:txBody>
                  <a:tcPr marL="67232" marR="67232" marT="33616" marB="33616" anchor="ctr"/>
                </a:tc>
                <a:tc>
                  <a:txBody>
                    <a:bodyPr/>
                    <a:lstStyle/>
                    <a:p>
                      <a:r>
                        <a:rPr kumimoji="1" lang="en-US" altLang="ja-JP" sz="1000" dirty="0" smtClean="0">
                          <a:solidFill>
                            <a:schemeClr val="accent1"/>
                          </a:solidFill>
                        </a:rPr>
                        <a:t>$510.0/Month</a:t>
                      </a:r>
                      <a:endParaRPr kumimoji="1" lang="ja-JP" altLang="en-US" sz="1000" dirty="0">
                        <a:solidFill>
                          <a:schemeClr val="accent1"/>
                        </a:solidFill>
                      </a:endParaRPr>
                    </a:p>
                  </a:txBody>
                  <a:tcPr marL="65910" marR="65910" marT="32955" marB="32955" anchor="ctr"/>
                </a:tc>
              </a:tr>
              <a:tr h="272663">
                <a:tc gridSpan="4">
                  <a:txBody>
                    <a:bodyPr/>
                    <a:lstStyle/>
                    <a:p>
                      <a:r>
                        <a:rPr kumimoji="1" lang="en-US" altLang="ja-JP" sz="1000" dirty="0" smtClean="0">
                          <a:solidFill>
                            <a:schemeClr val="accent1"/>
                          </a:solidFill>
                        </a:rPr>
                        <a:t>Sum</a:t>
                      </a:r>
                      <a:endParaRPr kumimoji="1" lang="ja-JP" altLang="en-US" sz="1000" dirty="0">
                        <a:solidFill>
                          <a:schemeClr val="accent1"/>
                        </a:solidFill>
                      </a:endParaRPr>
                    </a:p>
                  </a:txBody>
                  <a:tcPr marL="65910" marR="65910" marT="32955" marB="32955" anchor="ctr"/>
                </a:tc>
                <a:tc hMerge="1">
                  <a:txBody>
                    <a:bodyPr/>
                    <a:lstStyle/>
                    <a:p>
                      <a:endParaRPr kumimoji="1" lang="ja-JP" altLang="en-US" sz="1600" dirty="0"/>
                    </a:p>
                  </a:txBody>
                  <a:tcPr/>
                </a:tc>
                <a:tc hMerge="1">
                  <a:txBody>
                    <a:bodyPr/>
                    <a:lstStyle/>
                    <a:p>
                      <a:endParaRPr kumimoji="1" lang="ja-JP" altLang="en-US" sz="1600" dirty="0"/>
                    </a:p>
                  </a:txBody>
                  <a:tcPr anchor="ctr"/>
                </a:tc>
                <a:tc hMerge="1">
                  <a:txBody>
                    <a:bodyPr/>
                    <a:lstStyle/>
                    <a:p>
                      <a:endParaRPr kumimoji="1" lang="ja-JP" altLang="en-US" sz="1600" dirty="0"/>
                    </a:p>
                  </a:txBody>
                  <a:tcPr/>
                </a:tc>
                <a:tc>
                  <a:txBody>
                    <a:bodyPr/>
                    <a:lstStyle/>
                    <a:p>
                      <a:r>
                        <a:rPr kumimoji="1" lang="en-US" altLang="ja-JP" sz="1000" baseline="0" dirty="0" smtClean="0">
                          <a:solidFill>
                            <a:schemeClr val="accent1"/>
                          </a:solidFill>
                        </a:rPr>
                        <a:t>$10,453.0</a:t>
                      </a:r>
                      <a:r>
                        <a:rPr kumimoji="1" lang="en-US" altLang="ja-JP" sz="1000" dirty="0" smtClean="0">
                          <a:solidFill>
                            <a:schemeClr val="accent1"/>
                          </a:solidFill>
                        </a:rPr>
                        <a:t>/Month</a:t>
                      </a:r>
                      <a:endParaRPr kumimoji="1" lang="ja-JP" altLang="en-US" sz="1000" dirty="0">
                        <a:solidFill>
                          <a:schemeClr val="accent1"/>
                        </a:solidFill>
                      </a:endParaRPr>
                    </a:p>
                  </a:txBody>
                  <a:tcPr marL="65910" marR="65910" marT="32955" marB="32955" anchor="ctr"/>
                </a:tc>
              </a:tr>
            </a:tbl>
          </a:graphicData>
        </a:graphic>
      </p:graphicFrame>
      <p:sp>
        <p:nvSpPr>
          <p:cNvPr id="11" name="角丸四角形 10"/>
          <p:cNvSpPr/>
          <p:nvPr/>
        </p:nvSpPr>
        <p:spPr bwMode="auto">
          <a:xfrm>
            <a:off x="1535848" y="4312425"/>
            <a:ext cx="5797977" cy="431979"/>
          </a:xfrm>
          <a:prstGeom prst="roundRect">
            <a:avLst>
              <a:gd name="adj" fmla="val 10842"/>
            </a:avLst>
          </a:prstGeom>
          <a:solidFill>
            <a:schemeClr val="bg1"/>
          </a:solid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2" name="正方形/長方形 11"/>
          <p:cNvSpPr/>
          <p:nvPr/>
        </p:nvSpPr>
        <p:spPr>
          <a:xfrm>
            <a:off x="1535848" y="4337074"/>
            <a:ext cx="5743427" cy="431657"/>
          </a:xfrm>
          <a:prstGeom prst="rect">
            <a:avLst/>
          </a:prstGeom>
        </p:spPr>
        <p:txBody>
          <a:bodyPr wrap="square">
            <a:spAutoFit/>
          </a:bodyPr>
          <a:lstStyle/>
          <a:p>
            <a:pPr marL="126067" indent="-126067">
              <a:buFont typeface="Wingdings" panose="05000000000000000000" pitchFamily="2" charset="2"/>
              <a:buChar char="l"/>
            </a:pPr>
            <a:r>
              <a:rPr lang="en-US" altLang="ja-JP" sz="735" dirty="0"/>
              <a:t>Support services for Azure to be quoted separately.</a:t>
            </a:r>
            <a:endParaRPr lang="ja-JP" altLang="en-US" sz="735" dirty="0"/>
          </a:p>
          <a:p>
            <a:pPr marL="126067" indent="-126067">
              <a:buFont typeface="Wingdings" panose="05000000000000000000" pitchFamily="2" charset="2"/>
              <a:buChar char="l"/>
            </a:pPr>
            <a:r>
              <a:rPr lang="en-US" altLang="ja-JP" sz="735" dirty="0"/>
              <a:t>ISV Royalty SQL Server runtime licenses through SAP or commercial licenses of SQL Server Enterprise through MS resellers can be used to run on Azure (license mobility). </a:t>
            </a:r>
            <a:endParaRPr lang="ja-JP" altLang="en-US" sz="735" dirty="0"/>
          </a:p>
        </p:txBody>
      </p:sp>
      <p:sp>
        <p:nvSpPr>
          <p:cNvPr id="13" name="正方形/長方形 12"/>
          <p:cNvSpPr/>
          <p:nvPr/>
        </p:nvSpPr>
        <p:spPr>
          <a:xfrm>
            <a:off x="1475691" y="3784029"/>
            <a:ext cx="6811305" cy="250710"/>
          </a:xfrm>
          <a:prstGeom prst="rect">
            <a:avLst/>
          </a:prstGeom>
        </p:spPr>
        <p:txBody>
          <a:bodyPr wrap="square">
            <a:spAutoFit/>
          </a:bodyPr>
          <a:lstStyle/>
          <a:p>
            <a:pPr>
              <a:spcBef>
                <a:spcPts val="441"/>
              </a:spcBef>
            </a:pPr>
            <a:r>
              <a:rPr lang="ja-JP" altLang="en-US" sz="1029" dirty="0"/>
              <a:t>*</a:t>
            </a:r>
            <a:r>
              <a:rPr lang="en-US" altLang="ja-JP" sz="1029" baseline="30000" dirty="0"/>
              <a:t>1</a:t>
            </a:r>
            <a:r>
              <a:rPr lang="ja-JP" altLang="en-US" sz="1029" baseline="30000" dirty="0"/>
              <a:t> </a:t>
            </a:r>
            <a:r>
              <a:rPr lang="en-US" altLang="ja-JP" sz="1029" dirty="0"/>
              <a:t>Unit price when running a VM all the time for one month</a:t>
            </a:r>
            <a:endParaRPr lang="ja-JP" altLang="en-US" sz="1029" dirty="0"/>
          </a:p>
        </p:txBody>
      </p:sp>
    </p:spTree>
    <p:extLst>
      <p:ext uri="{BB962C8B-B14F-4D97-AF65-F5344CB8AC3E}">
        <p14:creationId xmlns:p14="http://schemas.microsoft.com/office/powerpoint/2010/main" val="184899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30045" y="2265564"/>
            <a:ext cx="7686296" cy="1033836"/>
          </a:xfrm>
        </p:spPr>
        <p:txBody>
          <a:bodyPr/>
          <a:lstStyle/>
          <a:p>
            <a:r>
              <a:rPr lang="en-US" sz="2000" dirty="0">
                <a:solidFill>
                  <a:schemeClr val="accent1"/>
                </a:solidFill>
              </a:rPr>
              <a:t>Performance:</a:t>
            </a:r>
          </a:p>
          <a:p>
            <a:pPr lvl="1"/>
            <a:r>
              <a:rPr lang="en-US" sz="2000" dirty="0">
                <a:solidFill>
                  <a:schemeClr val="accent1"/>
                </a:solidFill>
              </a:rPr>
              <a:t>Azure VMs of the sizes we will support with SAP will run alone on a host </a:t>
            </a:r>
            <a:r>
              <a:rPr lang="en-US" sz="2000" dirty="0">
                <a:solidFill>
                  <a:schemeClr val="accent1"/>
                </a:solidFill>
                <a:sym typeface="Wingdings" panose="05000000000000000000" pitchFamily="2" charset="2"/>
              </a:rPr>
              <a:t> no problem with CPU or memory resources</a:t>
            </a:r>
          </a:p>
          <a:p>
            <a:pPr lvl="1"/>
            <a:r>
              <a:rPr lang="en-US" sz="2000" dirty="0">
                <a:solidFill>
                  <a:schemeClr val="accent1"/>
                </a:solidFill>
                <a:sym typeface="Wingdings" panose="05000000000000000000" pitchFamily="2" charset="2"/>
              </a:rPr>
              <a:t>Network infrastructure is shared and hence needs to get regulated by quotas</a:t>
            </a:r>
          </a:p>
          <a:p>
            <a:pPr lvl="1"/>
            <a:r>
              <a:rPr lang="en-US" sz="2000" dirty="0">
                <a:solidFill>
                  <a:schemeClr val="accent1"/>
                </a:solidFill>
                <a:sym typeface="Wingdings" panose="05000000000000000000" pitchFamily="2" charset="2"/>
              </a:rPr>
              <a:t>Storage traffic goes through network and hence falls under quotas as well</a:t>
            </a:r>
          </a:p>
          <a:p>
            <a:pPr lvl="1"/>
            <a:r>
              <a:rPr lang="en-US" sz="2000" dirty="0">
                <a:solidFill>
                  <a:schemeClr val="accent1"/>
                </a:solidFill>
                <a:sym typeface="Wingdings" panose="05000000000000000000" pitchFamily="2" charset="2"/>
              </a:rPr>
              <a:t>Storage nodes are used by many VHDs – whereas a single VHD can be striped over several Storage nodes</a:t>
            </a:r>
          </a:p>
          <a:p>
            <a:pPr lvl="1"/>
            <a:r>
              <a:rPr lang="en-US" sz="2000" dirty="0">
                <a:solidFill>
                  <a:schemeClr val="accent1"/>
                </a:solidFill>
                <a:sym typeface="Wingdings" panose="05000000000000000000" pitchFamily="2" charset="2"/>
              </a:rPr>
              <a:t>Typical 8K random read latency (majority of SQL Server I/</a:t>
            </a:r>
            <a:r>
              <a:rPr lang="en-US" sz="2000" dirty="0" err="1">
                <a:solidFill>
                  <a:schemeClr val="accent1"/>
                </a:solidFill>
                <a:sym typeface="Wingdings" panose="05000000000000000000" pitchFamily="2" charset="2"/>
              </a:rPr>
              <a:t>Os</a:t>
            </a:r>
            <a:r>
              <a:rPr lang="en-US" sz="2000" dirty="0">
                <a:solidFill>
                  <a:schemeClr val="accent1"/>
                </a:solidFill>
                <a:sym typeface="Wingdings" panose="05000000000000000000" pitchFamily="2" charset="2"/>
              </a:rPr>
              <a:t> under SAP ERP workload) usually experiences 18ms latency</a:t>
            </a:r>
            <a:endParaRPr lang="en-US" sz="2000" dirty="0">
              <a:solidFill>
                <a:schemeClr val="accent1"/>
              </a:solidFill>
            </a:endParaRPr>
          </a:p>
        </p:txBody>
      </p:sp>
      <p:sp>
        <p:nvSpPr>
          <p:cNvPr id="2" name="Title 1"/>
          <p:cNvSpPr>
            <a:spLocks noGrp="1"/>
          </p:cNvSpPr>
          <p:nvPr>
            <p:ph type="title" idx="4294967295"/>
          </p:nvPr>
        </p:nvSpPr>
        <p:spPr>
          <a:xfrm>
            <a:off x="1436637" y="171791"/>
            <a:ext cx="6272514" cy="428564"/>
          </a:xfrm>
          <a:prstGeom prst="rect">
            <a:avLst/>
          </a:prstGeom>
        </p:spPr>
        <p:txBody>
          <a:bodyPr/>
          <a:lstStyle/>
          <a:p>
            <a:pPr algn="l"/>
            <a:r>
              <a:rPr lang="en-US" dirty="0" smtClean="0">
                <a:solidFill>
                  <a:schemeClr val="accent1"/>
                </a:solidFill>
              </a:rPr>
              <a:t>Other considerations</a:t>
            </a:r>
            <a:endParaRPr lang="en-US" dirty="0">
              <a:solidFill>
                <a:schemeClr val="accent1"/>
              </a:solidFill>
            </a:endParaRPr>
          </a:p>
        </p:txBody>
      </p:sp>
    </p:spTree>
    <p:extLst>
      <p:ext uri="{BB962C8B-B14F-4D97-AF65-F5344CB8AC3E}">
        <p14:creationId xmlns:p14="http://schemas.microsoft.com/office/powerpoint/2010/main" val="236398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649" y="365"/>
            <a:ext cx="9142703" cy="5142770"/>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endParaRPr lang="en-US" sz="1350">
              <a:solidFill>
                <a:srgbClr val="FFFFFF"/>
              </a:solidFill>
            </a:endParaRPr>
          </a:p>
        </p:txBody>
      </p:sp>
      <p:pic>
        <p:nvPicPr>
          <p:cNvPr id="27" name="Picture 2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5933" y="1237801"/>
            <a:ext cx="4583334" cy="3331837"/>
          </a:xfrm>
          <a:prstGeom prst="rect">
            <a:avLst/>
          </a:prstGeom>
          <a:ln>
            <a:noFill/>
          </a:ln>
          <a:effectLst>
            <a:softEdge rad="112500"/>
          </a:effectLst>
        </p:spPr>
      </p:pic>
      <p:sp>
        <p:nvSpPr>
          <p:cNvPr id="2" name="Title 1"/>
          <p:cNvSpPr>
            <a:spLocks noGrp="1"/>
          </p:cNvSpPr>
          <p:nvPr>
            <p:ph type="title"/>
          </p:nvPr>
        </p:nvSpPr>
        <p:spPr/>
        <p:txBody>
          <a:bodyPr>
            <a:noAutofit/>
          </a:bodyPr>
          <a:lstStyle/>
          <a:p>
            <a:pPr algn="ctr"/>
            <a:r>
              <a:rPr lang="en-US" sz="2700" dirty="0">
                <a:solidFill>
                  <a:schemeClr val="accent1"/>
                </a:solidFill>
              </a:rPr>
              <a:t>CHALLENGES WITH BUSINESS APPLICATIONS</a:t>
            </a:r>
          </a:p>
        </p:txBody>
      </p:sp>
      <p:sp>
        <p:nvSpPr>
          <p:cNvPr id="17" name="Oval 16"/>
          <p:cNvSpPr/>
          <p:nvPr/>
        </p:nvSpPr>
        <p:spPr>
          <a:xfrm>
            <a:off x="6164620" y="765101"/>
            <a:ext cx="2799953" cy="1995945"/>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ln>
            <a:noFill/>
          </a:ln>
          <a:effectLst>
            <a:glow rad="101600">
              <a:schemeClr val="bg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endParaRPr lang="en-US" sz="1350">
              <a:solidFill>
                <a:srgbClr val="FFFFFF"/>
              </a:solidFill>
            </a:endParaRPr>
          </a:p>
        </p:txBody>
      </p:sp>
      <p:sp>
        <p:nvSpPr>
          <p:cNvPr id="10" name="Rectangle 9"/>
          <p:cNvSpPr/>
          <p:nvPr/>
        </p:nvSpPr>
        <p:spPr>
          <a:xfrm>
            <a:off x="6788198" y="1475930"/>
            <a:ext cx="1655838" cy="923330"/>
          </a:xfrm>
          <a:prstGeom prst="rect">
            <a:avLst/>
          </a:prstGeom>
        </p:spPr>
        <p:txBody>
          <a:bodyPr wrap="none">
            <a:spAutoFit/>
          </a:bodyPr>
          <a:lstStyle/>
          <a:p>
            <a:pPr algn="ctr" defTabSz="685739"/>
            <a:r>
              <a:rPr lang="en-US" sz="1350" dirty="0">
                <a:solidFill>
                  <a:srgbClr val="FFFFFF"/>
                </a:solidFill>
              </a:rPr>
              <a:t>Information workers </a:t>
            </a:r>
            <a:br>
              <a:rPr lang="en-US" sz="1350" dirty="0">
                <a:solidFill>
                  <a:srgbClr val="FFFFFF"/>
                </a:solidFill>
              </a:rPr>
            </a:br>
            <a:r>
              <a:rPr lang="en-US" sz="1350" dirty="0">
                <a:solidFill>
                  <a:srgbClr val="FFFFFF"/>
                </a:solidFill>
              </a:rPr>
              <a:t>quite stressed out </a:t>
            </a:r>
            <a:br>
              <a:rPr lang="en-US" sz="1350" dirty="0">
                <a:solidFill>
                  <a:srgbClr val="FFFFFF"/>
                </a:solidFill>
              </a:rPr>
            </a:br>
            <a:r>
              <a:rPr lang="en-US" sz="1350" dirty="0">
                <a:solidFill>
                  <a:srgbClr val="FFFFFF"/>
                </a:solidFill>
              </a:rPr>
              <a:t>with unproductive </a:t>
            </a:r>
            <a:br>
              <a:rPr lang="en-US" sz="1350" dirty="0">
                <a:solidFill>
                  <a:srgbClr val="FFFFFF"/>
                </a:solidFill>
              </a:rPr>
            </a:br>
            <a:r>
              <a:rPr lang="en-US" sz="1350" dirty="0">
                <a:solidFill>
                  <a:srgbClr val="FFFFFF"/>
                </a:solidFill>
              </a:rPr>
              <a:t>user experience</a:t>
            </a:r>
          </a:p>
        </p:txBody>
      </p:sp>
      <p:sp>
        <p:nvSpPr>
          <p:cNvPr id="18" name="Oval 17"/>
          <p:cNvSpPr/>
          <p:nvPr/>
        </p:nvSpPr>
        <p:spPr>
          <a:xfrm>
            <a:off x="6164620" y="3038545"/>
            <a:ext cx="2799953" cy="1995945"/>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ln>
            <a:noFill/>
          </a:ln>
          <a:effectLst>
            <a:glow rad="101600">
              <a:schemeClr val="bg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endParaRPr lang="en-US" sz="1350">
              <a:solidFill>
                <a:srgbClr val="CCCCCC">
                  <a:lumMod val="10000"/>
                </a:srgbClr>
              </a:solidFill>
            </a:endParaRPr>
          </a:p>
        </p:txBody>
      </p:sp>
      <p:sp>
        <p:nvSpPr>
          <p:cNvPr id="11" name="Rectangle 10"/>
          <p:cNvSpPr/>
          <p:nvPr/>
        </p:nvSpPr>
        <p:spPr>
          <a:xfrm>
            <a:off x="6484603" y="3893922"/>
            <a:ext cx="2268156" cy="715581"/>
          </a:xfrm>
          <a:prstGeom prst="rect">
            <a:avLst/>
          </a:prstGeom>
        </p:spPr>
        <p:txBody>
          <a:bodyPr wrap="square">
            <a:spAutoFit/>
          </a:bodyPr>
          <a:lstStyle/>
          <a:p>
            <a:pPr algn="ctr" defTabSz="685739"/>
            <a:r>
              <a:rPr lang="en-US" sz="1350" dirty="0">
                <a:solidFill>
                  <a:srgbClr val="FFFFFF"/>
                </a:solidFill>
              </a:rPr>
              <a:t>TCO remains high on legacy platforms without agility nor flexibility</a:t>
            </a:r>
          </a:p>
        </p:txBody>
      </p:sp>
      <p:sp>
        <p:nvSpPr>
          <p:cNvPr id="15" name="Oval 14"/>
          <p:cNvSpPr/>
          <p:nvPr/>
        </p:nvSpPr>
        <p:spPr>
          <a:xfrm>
            <a:off x="178235" y="765101"/>
            <a:ext cx="2799953" cy="1995945"/>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ln>
            <a:noFill/>
          </a:ln>
          <a:effectLst>
            <a:glow rad="101600">
              <a:schemeClr val="bg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endParaRPr lang="en-US" sz="1350">
              <a:solidFill>
                <a:srgbClr val="CCCCCC">
                  <a:lumMod val="10000"/>
                </a:srgbClr>
              </a:solidFill>
            </a:endParaRPr>
          </a:p>
        </p:txBody>
      </p:sp>
      <p:sp>
        <p:nvSpPr>
          <p:cNvPr id="6" name="Rectangle 5"/>
          <p:cNvSpPr/>
          <p:nvPr/>
        </p:nvSpPr>
        <p:spPr>
          <a:xfrm>
            <a:off x="348937" y="1452863"/>
            <a:ext cx="2485437" cy="923330"/>
          </a:xfrm>
          <a:prstGeom prst="rect">
            <a:avLst/>
          </a:prstGeom>
        </p:spPr>
        <p:txBody>
          <a:bodyPr wrap="square">
            <a:spAutoFit/>
          </a:bodyPr>
          <a:lstStyle/>
          <a:p>
            <a:pPr algn="ctr" defTabSz="685739"/>
            <a:r>
              <a:rPr lang="en-US" sz="1350" dirty="0">
                <a:solidFill>
                  <a:srgbClr val="FFFFFF"/>
                </a:solidFill>
              </a:rPr>
              <a:t>System performance poor and slowdown takes place often</a:t>
            </a:r>
            <a:br>
              <a:rPr lang="en-US" sz="1350" dirty="0">
                <a:solidFill>
                  <a:srgbClr val="FFFFFF"/>
                </a:solidFill>
              </a:rPr>
            </a:br>
            <a:r>
              <a:rPr lang="en-US" sz="1350" dirty="0">
                <a:solidFill>
                  <a:srgbClr val="FFFFFF"/>
                </a:solidFill>
              </a:rPr>
              <a:t>due to slow CPUs, small memory and poor I/O</a:t>
            </a:r>
          </a:p>
        </p:txBody>
      </p:sp>
      <p:sp>
        <p:nvSpPr>
          <p:cNvPr id="16" name="Oval 15"/>
          <p:cNvSpPr/>
          <p:nvPr/>
        </p:nvSpPr>
        <p:spPr>
          <a:xfrm>
            <a:off x="167237" y="3038545"/>
            <a:ext cx="2799953" cy="1995945"/>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2700000" scaled="1"/>
            <a:tileRect/>
          </a:gradFill>
          <a:ln>
            <a:noFill/>
          </a:ln>
          <a:effectLst>
            <a:glow rad="101600">
              <a:schemeClr val="bg2">
                <a:lumMod val="1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endParaRPr lang="en-US" sz="1350">
              <a:solidFill>
                <a:srgbClr val="CCCCCC">
                  <a:lumMod val="10000"/>
                </a:srgbClr>
              </a:solidFill>
            </a:endParaRPr>
          </a:p>
        </p:txBody>
      </p:sp>
      <p:sp>
        <p:nvSpPr>
          <p:cNvPr id="8" name="Rectangle 7"/>
          <p:cNvSpPr/>
          <p:nvPr/>
        </p:nvSpPr>
        <p:spPr>
          <a:xfrm>
            <a:off x="364194" y="3846293"/>
            <a:ext cx="2406039" cy="715581"/>
          </a:xfrm>
          <a:prstGeom prst="rect">
            <a:avLst/>
          </a:prstGeom>
        </p:spPr>
        <p:txBody>
          <a:bodyPr wrap="square">
            <a:spAutoFit/>
          </a:bodyPr>
          <a:lstStyle/>
          <a:p>
            <a:pPr algn="ctr" defTabSz="685739"/>
            <a:r>
              <a:rPr lang="en-US" sz="1350" dirty="0">
                <a:solidFill>
                  <a:srgbClr val="FFFFFF"/>
                </a:solidFill>
              </a:rPr>
              <a:t>System recovery process doesn’t really exist and risks cannot be calculated </a:t>
            </a:r>
          </a:p>
        </p:txBody>
      </p:sp>
      <p:sp>
        <p:nvSpPr>
          <p:cNvPr id="23" name="TextBox 22"/>
          <p:cNvSpPr txBox="1"/>
          <p:nvPr/>
        </p:nvSpPr>
        <p:spPr>
          <a:xfrm>
            <a:off x="657780" y="1036538"/>
            <a:ext cx="1866636" cy="369332"/>
          </a:xfrm>
          <a:prstGeom prst="rect">
            <a:avLst/>
          </a:prstGeom>
          <a:noFill/>
        </p:spPr>
        <p:txBody>
          <a:bodyPr wrap="square" rtlCol="0">
            <a:spAutoFit/>
          </a:bodyPr>
          <a:lstStyle/>
          <a:p>
            <a:pPr algn="ctr" defTabSz="685739"/>
            <a:r>
              <a:rPr lang="en-US" dirty="0">
                <a:solidFill>
                  <a:srgbClr val="FFFFFF"/>
                </a:solidFill>
              </a:rPr>
              <a:t>Performance ?</a:t>
            </a:r>
          </a:p>
        </p:txBody>
      </p:sp>
      <p:sp>
        <p:nvSpPr>
          <p:cNvPr id="24" name="TextBox 23"/>
          <p:cNvSpPr txBox="1"/>
          <p:nvPr/>
        </p:nvSpPr>
        <p:spPr>
          <a:xfrm>
            <a:off x="633895" y="3374524"/>
            <a:ext cx="1866636" cy="369332"/>
          </a:xfrm>
          <a:prstGeom prst="rect">
            <a:avLst/>
          </a:prstGeom>
          <a:noFill/>
        </p:spPr>
        <p:txBody>
          <a:bodyPr wrap="square" rtlCol="0">
            <a:spAutoFit/>
          </a:bodyPr>
          <a:lstStyle/>
          <a:p>
            <a:pPr algn="ctr" defTabSz="685739"/>
            <a:r>
              <a:rPr lang="en-US" dirty="0">
                <a:solidFill>
                  <a:srgbClr val="FFFFFF"/>
                </a:solidFill>
              </a:rPr>
              <a:t>Availability ?</a:t>
            </a:r>
          </a:p>
        </p:txBody>
      </p:sp>
      <p:sp>
        <p:nvSpPr>
          <p:cNvPr id="25" name="TextBox 24"/>
          <p:cNvSpPr txBox="1"/>
          <p:nvPr/>
        </p:nvSpPr>
        <p:spPr>
          <a:xfrm>
            <a:off x="6631278" y="3374523"/>
            <a:ext cx="1866636" cy="369332"/>
          </a:xfrm>
          <a:prstGeom prst="rect">
            <a:avLst/>
          </a:prstGeom>
          <a:noFill/>
        </p:spPr>
        <p:txBody>
          <a:bodyPr wrap="square" rtlCol="0">
            <a:spAutoFit/>
          </a:bodyPr>
          <a:lstStyle/>
          <a:p>
            <a:pPr algn="ctr" defTabSz="685739"/>
            <a:r>
              <a:rPr lang="en-US" dirty="0">
                <a:solidFill>
                  <a:srgbClr val="FFFFFF"/>
                </a:solidFill>
              </a:rPr>
              <a:t>Total Costs ?</a:t>
            </a:r>
          </a:p>
        </p:txBody>
      </p:sp>
      <p:sp>
        <p:nvSpPr>
          <p:cNvPr id="26" name="TextBox 25"/>
          <p:cNvSpPr txBox="1"/>
          <p:nvPr/>
        </p:nvSpPr>
        <p:spPr>
          <a:xfrm>
            <a:off x="6552919" y="1041296"/>
            <a:ext cx="2095202" cy="369332"/>
          </a:xfrm>
          <a:prstGeom prst="rect">
            <a:avLst/>
          </a:prstGeom>
          <a:noFill/>
        </p:spPr>
        <p:txBody>
          <a:bodyPr wrap="square" rtlCol="0">
            <a:spAutoFit/>
          </a:bodyPr>
          <a:lstStyle/>
          <a:p>
            <a:pPr algn="ctr" defTabSz="685739"/>
            <a:r>
              <a:rPr lang="en-US" dirty="0">
                <a:solidFill>
                  <a:srgbClr val="FFFFFF"/>
                </a:solidFill>
              </a:rPr>
              <a:t>User Experience ?</a:t>
            </a:r>
          </a:p>
        </p:txBody>
      </p:sp>
      <p:sp>
        <p:nvSpPr>
          <p:cNvPr id="37" name="Oval 36"/>
          <p:cNvSpPr/>
          <p:nvPr/>
        </p:nvSpPr>
        <p:spPr>
          <a:xfrm>
            <a:off x="3781965" y="729852"/>
            <a:ext cx="1650087" cy="2032391"/>
          </a:xfrm>
          <a:prstGeom prst="ellipse">
            <a:avLst/>
          </a:prstGeom>
          <a:solidFill>
            <a:srgbClr val="969696">
              <a:lumMod val="50000"/>
              <a:alpha val="70000"/>
            </a:srgbClr>
          </a:solidFill>
          <a:ln w="25400" cap="flat" cmpd="sng" algn="ctr">
            <a:noFill/>
            <a:prstDash val="solid"/>
          </a:ln>
          <a:effectLst/>
        </p:spPr>
        <p:txBody>
          <a:bodyPr rot="0" spcFirstLastPara="0" vertOverflow="overflow" horzOverflow="overflow" vert="horz" wrap="square" lIns="68552" tIns="68552" rIns="68552" bIns="68552" numCol="1" spcCol="0" rtlCol="0" fromWordArt="0" anchor="b" anchorCtr="0" forceAA="0" compatLnSpc="1">
            <a:prstTxWarp prst="textNoShape">
              <a:avLst/>
            </a:prstTxWarp>
            <a:noAutofit/>
          </a:bodyPr>
          <a:lstStyle/>
          <a:p>
            <a:pPr algn="r" defTabSz="815761">
              <a:defRPr/>
            </a:pPr>
            <a:endParaRPr lang="en-US" sz="900" kern="0" dirty="0" err="1">
              <a:solidFill>
                <a:prstClr val="white"/>
              </a:solidFill>
            </a:endParaRPr>
          </a:p>
        </p:txBody>
      </p:sp>
      <p:sp>
        <p:nvSpPr>
          <p:cNvPr id="38" name="Cube 37"/>
          <p:cNvSpPr/>
          <p:nvPr/>
        </p:nvSpPr>
        <p:spPr>
          <a:xfrm>
            <a:off x="4063800" y="1009735"/>
            <a:ext cx="1113596" cy="726925"/>
          </a:xfrm>
          <a:prstGeom prst="cube">
            <a:avLst>
              <a:gd name="adj" fmla="val 15352"/>
            </a:avLst>
          </a:prstGeom>
          <a:solidFill>
            <a:srgbClr val="D2D2D2">
              <a:lumMod val="50000"/>
            </a:srgbClr>
          </a:solidFill>
          <a:ln w="25400" cap="flat" cmpd="sng" algn="ctr">
            <a:solidFill>
              <a:srgbClr val="969696">
                <a:shade val="50000"/>
              </a:srgbClr>
            </a:solidFill>
            <a:prstDash val="solid"/>
          </a:ln>
          <a:effectLst/>
        </p:spPr>
        <p:txBody>
          <a:bodyPr rtlCol="0" anchor="ctr"/>
          <a:lstStyle/>
          <a:p>
            <a:pPr algn="ctr" defTabSz="815761">
              <a:defRPr/>
            </a:pPr>
            <a:endParaRPr lang="en-US" sz="1649" kern="0">
              <a:solidFill>
                <a:prstClr val="white"/>
              </a:solidFill>
            </a:endParaRPr>
          </a:p>
        </p:txBody>
      </p:sp>
      <p:grpSp>
        <p:nvGrpSpPr>
          <p:cNvPr id="39" name="Group 38"/>
          <p:cNvGrpSpPr/>
          <p:nvPr/>
        </p:nvGrpSpPr>
        <p:grpSpPr>
          <a:xfrm>
            <a:off x="3959595" y="1818552"/>
            <a:ext cx="1318431" cy="614002"/>
            <a:chOff x="507228" y="2286259"/>
            <a:chExt cx="1758616" cy="818998"/>
          </a:xfrm>
        </p:grpSpPr>
        <p:pic>
          <p:nvPicPr>
            <p:cNvPr id="40" name="Picture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839" y="2286259"/>
              <a:ext cx="301886" cy="319308"/>
            </a:xfrm>
            <a:prstGeom prst="rect">
              <a:avLst/>
            </a:prstGeom>
          </p:spPr>
        </p:pic>
        <p:pic>
          <p:nvPicPr>
            <p:cNvPr id="41" name="Picture 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5772" y="2303154"/>
              <a:ext cx="444065" cy="245345"/>
            </a:xfrm>
            <a:prstGeom prst="rect">
              <a:avLst/>
            </a:prstGeom>
          </p:spPr>
        </p:pic>
        <p:pic>
          <p:nvPicPr>
            <p:cNvPr id="42" name="Picture 4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29870" y="2346850"/>
              <a:ext cx="536617" cy="191355"/>
            </a:xfrm>
            <a:prstGeom prst="rect">
              <a:avLst/>
            </a:prstGeom>
          </p:spPr>
        </p:pic>
        <p:pic>
          <p:nvPicPr>
            <p:cNvPr id="43" name="Picture 4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6433" y="2707392"/>
              <a:ext cx="550317" cy="101062"/>
            </a:xfrm>
            <a:prstGeom prst="rect">
              <a:avLst/>
            </a:prstGeom>
            <a:solidFill>
              <a:sysClr val="window" lastClr="FFFFFF"/>
            </a:solidFill>
          </p:spPr>
        </p:pic>
        <p:pic>
          <p:nvPicPr>
            <p:cNvPr id="44" name="Picture 4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228" y="2684532"/>
              <a:ext cx="535496" cy="157183"/>
            </a:xfrm>
            <a:prstGeom prst="rect">
              <a:avLst/>
            </a:prstGeom>
          </p:spPr>
        </p:pic>
        <p:pic>
          <p:nvPicPr>
            <p:cNvPr id="45" name="Picture 44"/>
            <p:cNvPicPr>
              <a:picLocks noChangeAspect="1"/>
            </p:cNvPicPr>
            <p:nvPr/>
          </p:nvPicPr>
          <p:blipFill rotWithShape="1">
            <a:blip r:embed="rId8" cstate="email">
              <a:extLst>
                <a:ext uri="{28A0092B-C50C-407E-A947-70E740481C1C}">
                  <a14:useLocalDpi xmlns:a14="http://schemas.microsoft.com/office/drawing/2010/main"/>
                </a:ext>
              </a:extLst>
            </a:blip>
            <a:srcRect t="23047" b="21770"/>
            <a:stretch/>
          </p:blipFill>
          <p:spPr>
            <a:xfrm>
              <a:off x="1773241" y="2631926"/>
              <a:ext cx="492603" cy="188259"/>
            </a:xfrm>
            <a:prstGeom prst="rect">
              <a:avLst/>
            </a:prstGeom>
            <a:solidFill>
              <a:sysClr val="window" lastClr="FFFFFF"/>
            </a:solidFill>
          </p:spPr>
        </p:pic>
        <p:pic>
          <p:nvPicPr>
            <p:cNvPr id="46" name="Picture 4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81988" y="2943405"/>
              <a:ext cx="400402" cy="139758"/>
            </a:xfrm>
            <a:prstGeom prst="rect">
              <a:avLst/>
            </a:prstGeom>
          </p:spPr>
        </p:pic>
        <p:sp>
          <p:nvSpPr>
            <p:cNvPr id="47" name="TextBox 46"/>
            <p:cNvSpPr txBox="1"/>
            <p:nvPr/>
          </p:nvSpPr>
          <p:spPr>
            <a:xfrm>
              <a:off x="616764" y="2816299"/>
              <a:ext cx="983265" cy="288958"/>
            </a:xfrm>
            <a:prstGeom prst="rect">
              <a:avLst/>
            </a:prstGeom>
            <a:ln>
              <a:noFill/>
            </a:ln>
          </p:spPr>
          <p:txBody>
            <a:bodyPr vert="horz" wrap="square" lIns="68552" tIns="68552" rIns="68552" bIns="68552" rtlCol="0" anchor="t">
              <a:noAutofit/>
            </a:bodyPr>
            <a:lstStyle/>
            <a:p>
              <a:pPr defTabSz="816005">
                <a:defRPr/>
              </a:pPr>
              <a:r>
                <a:rPr lang="en-US" sz="900" kern="0" dirty="0">
                  <a:solidFill>
                    <a:prstClr val="white"/>
                  </a:solidFill>
                  <a:ea typeface="Segoe UI" pitchFamily="34" charset="0"/>
                  <a:cs typeface="Segoe UI" pitchFamily="34" charset="0"/>
                </a:rPr>
                <a:t>OS390/</a:t>
              </a:r>
              <a:r>
                <a:rPr lang="en-US" sz="900" kern="0" dirty="0" err="1">
                  <a:solidFill>
                    <a:prstClr val="white"/>
                  </a:solidFill>
                  <a:ea typeface="Segoe UI" pitchFamily="34" charset="0"/>
                  <a:cs typeface="Segoe UI" pitchFamily="34" charset="0"/>
                </a:rPr>
                <a:t>zOS</a:t>
              </a:r>
              <a:endParaRPr lang="en-US" sz="900" kern="0" dirty="0">
                <a:solidFill>
                  <a:prstClr val="white"/>
                </a:solidFill>
                <a:ea typeface="Segoe UI" pitchFamily="34" charset="0"/>
                <a:cs typeface="Segoe UI" pitchFamily="34" charset="0"/>
              </a:endParaRPr>
            </a:p>
          </p:txBody>
        </p:sp>
      </p:grpSp>
      <p:pic>
        <p:nvPicPr>
          <p:cNvPr id="48" name="Picture 47"/>
          <p:cNvPicPr>
            <a:picLocks noChangeAspect="1"/>
          </p:cNvPicPr>
          <p:nvPr/>
        </p:nvPicPr>
        <p:blipFill>
          <a:blip r:embed="rId10"/>
          <a:stretch>
            <a:fillRect/>
          </a:stretch>
        </p:blipFill>
        <p:spPr>
          <a:xfrm>
            <a:off x="4102159" y="1156909"/>
            <a:ext cx="928796" cy="536537"/>
          </a:xfrm>
          <a:prstGeom prst="rect">
            <a:avLst/>
          </a:prstGeom>
        </p:spPr>
      </p:pic>
    </p:spTree>
    <p:extLst>
      <p:ext uri="{BB962C8B-B14F-4D97-AF65-F5344CB8AC3E}">
        <p14:creationId xmlns:p14="http://schemas.microsoft.com/office/powerpoint/2010/main" val="51263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794" y="411510"/>
            <a:ext cx="7686508" cy="4320480"/>
          </a:xfrm>
        </p:spPr>
        <p:txBody>
          <a:bodyPr/>
          <a:lstStyle/>
          <a:p>
            <a:r>
              <a:rPr lang="en-US" sz="2800" dirty="0" smtClean="0">
                <a:solidFill>
                  <a:schemeClr val="accent1"/>
                </a:solidFill>
              </a:rPr>
              <a:t>High Availability and Disaster Recovery</a:t>
            </a:r>
            <a:endParaRPr lang="en-US" sz="3799" dirty="0" smtClean="0">
              <a:solidFill>
                <a:schemeClr val="accent1"/>
              </a:solidFill>
            </a:endParaRPr>
          </a:p>
          <a:p>
            <a:pPr lvl="1"/>
            <a:r>
              <a:rPr lang="en-US" sz="1200" dirty="0" smtClean="0">
                <a:solidFill>
                  <a:schemeClr val="accent1"/>
                </a:solidFill>
              </a:rPr>
              <a:t>Not </a:t>
            </a:r>
            <a:r>
              <a:rPr lang="en-US" sz="1200" dirty="0">
                <a:solidFill>
                  <a:schemeClr val="accent1"/>
                </a:solidFill>
              </a:rPr>
              <a:t>possible to define windows Clusters with shared disks </a:t>
            </a:r>
            <a:r>
              <a:rPr lang="en-US" sz="1200" dirty="0">
                <a:solidFill>
                  <a:schemeClr val="accent1"/>
                </a:solidFill>
                <a:sym typeface="Wingdings" panose="05000000000000000000" pitchFamily="2" charset="2"/>
              </a:rPr>
              <a:t> No HA for SAP CI/ASCS/SCS</a:t>
            </a:r>
          </a:p>
          <a:p>
            <a:pPr lvl="1"/>
            <a:r>
              <a:rPr lang="en-US" sz="1200" dirty="0">
                <a:solidFill>
                  <a:schemeClr val="accent1"/>
                </a:solidFill>
                <a:sym typeface="Wingdings" panose="05000000000000000000" pitchFamily="2" charset="2"/>
              </a:rPr>
              <a:t>VHDs on Azure Storage nodes are replicated twice – one replica in same Datacenter, another one geo-replicated to another DC in same region</a:t>
            </a:r>
          </a:p>
          <a:p>
            <a:pPr lvl="2"/>
            <a:r>
              <a:rPr lang="en-US" sz="1100" dirty="0">
                <a:solidFill>
                  <a:schemeClr val="accent1"/>
                </a:solidFill>
                <a:sym typeface="Wingdings" panose="05000000000000000000" pitchFamily="2" charset="2"/>
              </a:rPr>
              <a:t>Geo-replication not valid for DBMS scenario where data and </a:t>
            </a:r>
            <a:r>
              <a:rPr lang="en-US" sz="1100" dirty="0" err="1">
                <a:solidFill>
                  <a:schemeClr val="accent1"/>
                </a:solidFill>
                <a:sym typeface="Wingdings" panose="05000000000000000000" pitchFamily="2" charset="2"/>
              </a:rPr>
              <a:t>Tlog</a:t>
            </a:r>
            <a:r>
              <a:rPr lang="en-US" sz="1100" dirty="0">
                <a:solidFill>
                  <a:schemeClr val="accent1"/>
                </a:solidFill>
                <a:sym typeface="Wingdings" panose="05000000000000000000" pitchFamily="2" charset="2"/>
              </a:rPr>
              <a:t> files are distributed on more than one VHD (no synchronization between replication of different VHDs mounted to one VM</a:t>
            </a:r>
          </a:p>
          <a:p>
            <a:pPr lvl="1"/>
            <a:r>
              <a:rPr lang="en-US" sz="1200" dirty="0">
                <a:solidFill>
                  <a:schemeClr val="accent1"/>
                </a:solidFill>
                <a:sym typeface="Wingdings" panose="05000000000000000000" pitchFamily="2" charset="2"/>
              </a:rPr>
              <a:t>SQL Server Protection via </a:t>
            </a:r>
            <a:r>
              <a:rPr lang="en-US" sz="1200" dirty="0" err="1">
                <a:solidFill>
                  <a:schemeClr val="accent1"/>
                </a:solidFill>
                <a:sym typeface="Wingdings" panose="05000000000000000000" pitchFamily="2" charset="2"/>
              </a:rPr>
              <a:t>AlwaysOn</a:t>
            </a:r>
            <a:r>
              <a:rPr lang="en-US" sz="1200" dirty="0">
                <a:solidFill>
                  <a:schemeClr val="accent1"/>
                </a:solidFill>
                <a:sym typeface="Wingdings" panose="05000000000000000000" pitchFamily="2" charset="2"/>
              </a:rPr>
              <a:t>, even using Listener (Windows Cluster w/o shared disk is possible on Azure </a:t>
            </a:r>
            <a:r>
              <a:rPr lang="en-US" sz="1200" dirty="0" err="1">
                <a:solidFill>
                  <a:schemeClr val="accent1"/>
                </a:solidFill>
                <a:sym typeface="Wingdings" panose="05000000000000000000" pitchFamily="2" charset="2"/>
              </a:rPr>
              <a:t>IaaS</a:t>
            </a:r>
            <a:r>
              <a:rPr lang="en-US" sz="1200" dirty="0">
                <a:solidFill>
                  <a:schemeClr val="accent1"/>
                </a:solidFill>
                <a:sym typeface="Wingdings" panose="05000000000000000000" pitchFamily="2" charset="2"/>
              </a:rPr>
              <a:t>) – only works within one DC</a:t>
            </a:r>
          </a:p>
          <a:p>
            <a:pPr lvl="1"/>
            <a:r>
              <a:rPr lang="en-US" sz="1200" dirty="0">
                <a:solidFill>
                  <a:schemeClr val="accent1"/>
                </a:solidFill>
                <a:sym typeface="Wingdings" panose="05000000000000000000" pitchFamily="2" charset="2"/>
              </a:rPr>
              <a:t>SQL Server Database Mirroring possible within one DC</a:t>
            </a:r>
          </a:p>
          <a:p>
            <a:pPr lvl="1"/>
            <a:r>
              <a:rPr lang="en-US" sz="1200" dirty="0">
                <a:solidFill>
                  <a:schemeClr val="accent1"/>
                </a:solidFill>
                <a:sym typeface="Wingdings" panose="05000000000000000000" pitchFamily="2" charset="2"/>
              </a:rPr>
              <a:t>SQL Server </a:t>
            </a:r>
            <a:r>
              <a:rPr lang="en-US" sz="1200" dirty="0" err="1">
                <a:solidFill>
                  <a:schemeClr val="accent1"/>
                </a:solidFill>
                <a:sym typeface="Wingdings" panose="05000000000000000000" pitchFamily="2" charset="2"/>
              </a:rPr>
              <a:t>Logshipping</a:t>
            </a:r>
            <a:r>
              <a:rPr lang="en-US" sz="1200" dirty="0">
                <a:solidFill>
                  <a:schemeClr val="accent1"/>
                </a:solidFill>
                <a:sym typeface="Wingdings" panose="05000000000000000000" pitchFamily="2" charset="2"/>
              </a:rPr>
              <a:t> works within one DC</a:t>
            </a:r>
          </a:p>
          <a:p>
            <a:pPr lvl="1"/>
            <a:r>
              <a:rPr lang="en-US" sz="1200" dirty="0">
                <a:solidFill>
                  <a:schemeClr val="accent1"/>
                </a:solidFill>
                <a:sym typeface="Wingdings" panose="05000000000000000000" pitchFamily="2" charset="2"/>
              </a:rPr>
              <a:t>Geo-Replication with SQL Server only would work with alternative </a:t>
            </a:r>
            <a:r>
              <a:rPr lang="en-US" sz="1200" dirty="0" smtClean="0">
                <a:solidFill>
                  <a:schemeClr val="accent1"/>
                </a:solidFill>
                <a:sym typeface="Wingdings" panose="05000000000000000000" pitchFamily="2" charset="2"/>
              </a:rPr>
              <a:t>Log-shipping</a:t>
            </a:r>
            <a:endParaRPr lang="en-US" sz="1800" dirty="0">
              <a:solidFill>
                <a:schemeClr val="accent1"/>
              </a:solidFill>
            </a:endParaRPr>
          </a:p>
        </p:txBody>
      </p:sp>
      <p:sp>
        <p:nvSpPr>
          <p:cNvPr id="4" name="Title 1"/>
          <p:cNvSpPr txBox="1">
            <a:spLocks/>
          </p:cNvSpPr>
          <p:nvPr/>
        </p:nvSpPr>
        <p:spPr>
          <a:xfrm>
            <a:off x="1436637" y="171791"/>
            <a:ext cx="6272514" cy="428564"/>
          </a:xfrm>
          <a:prstGeom prst="rect">
            <a:avLst/>
          </a:prstGeom>
        </p:spPr>
        <p:txBody>
          <a:bodyPr/>
          <a:lstStyle>
            <a:lvl1pPr algn="l" defTabSz="914400" rtl="0" eaLnBrk="1" latinLnBrk="0" hangingPunct="1">
              <a:spcBef>
                <a:spcPct val="0"/>
              </a:spcBef>
              <a:buNone/>
              <a:defRPr sz="3600" b="1" kern="1200">
                <a:solidFill>
                  <a:schemeClr val="bg1"/>
                </a:solidFill>
                <a:latin typeface="Segoe UI" pitchFamily="34" charset="0"/>
                <a:ea typeface="Segoe UI" pitchFamily="34" charset="0"/>
                <a:cs typeface="Segoe UI" pitchFamily="34" charset="0"/>
              </a:defRPr>
            </a:lvl1pPr>
          </a:lstStyle>
          <a:p>
            <a:r>
              <a:rPr lang="en-US" smtClean="0">
                <a:solidFill>
                  <a:schemeClr val="accent1"/>
                </a:solidFill>
              </a:rPr>
              <a:t>Other considerations</a:t>
            </a:r>
            <a:endParaRPr lang="en-US" dirty="0">
              <a:solidFill>
                <a:schemeClr val="accent1"/>
              </a:solidFill>
            </a:endParaRPr>
          </a:p>
        </p:txBody>
      </p:sp>
    </p:spTree>
    <p:extLst>
      <p:ext uri="{BB962C8B-B14F-4D97-AF65-F5344CB8AC3E}">
        <p14:creationId xmlns:p14="http://schemas.microsoft.com/office/powerpoint/2010/main" val="1934624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台形 3"/>
          <p:cNvSpPr/>
          <p:nvPr/>
        </p:nvSpPr>
        <p:spPr bwMode="auto">
          <a:xfrm rot="4128668">
            <a:off x="5544667" y="1411803"/>
            <a:ext cx="3337503" cy="2391290"/>
          </a:xfrm>
          <a:prstGeom prst="trapezoid">
            <a:avLst>
              <a:gd name="adj" fmla="val 183114"/>
            </a:avLst>
          </a:prstGeom>
          <a:gradFill flip="none" rotWithShape="1">
            <a:gsLst>
              <a:gs pos="0">
                <a:schemeClr val="accent6">
                  <a:shade val="30000"/>
                  <a:satMod val="115000"/>
                  <a:alpha val="0"/>
                </a:schemeClr>
              </a:gs>
              <a:gs pos="100000">
                <a:schemeClr val="accent6">
                  <a:shade val="67500"/>
                  <a:satMod val="115000"/>
                  <a:alpha val="65000"/>
                </a:schemeClr>
              </a:gs>
            </a:gsLst>
            <a:lin ang="162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4" name="Title 1"/>
          <p:cNvSpPr>
            <a:spLocks noGrp="1"/>
          </p:cNvSpPr>
          <p:nvPr>
            <p:ph type="title" idx="4294967295"/>
          </p:nvPr>
        </p:nvSpPr>
        <p:spPr>
          <a:xfrm>
            <a:off x="201931" y="217470"/>
            <a:ext cx="8741880" cy="532251"/>
          </a:xfrm>
          <a:prstGeom prst="rect">
            <a:avLst/>
          </a:prstGeom>
        </p:spPr>
        <p:txBody>
          <a:bodyPr>
            <a:noAutofit/>
          </a:bodyPr>
          <a:lstStyle/>
          <a:p>
            <a:r>
              <a:rPr lang="en-US" altLang="ja-JP" sz="2941" dirty="0">
                <a:solidFill>
                  <a:schemeClr val="accent1"/>
                </a:solidFill>
                <a:latin typeface="+mn-lt"/>
                <a:cs typeface="メイリオ" pitchFamily="50" charset="-128"/>
              </a:rPr>
              <a:t>Simplifying SAP Infrastructure and Support Model</a:t>
            </a:r>
            <a:endParaRPr lang="ja-JP" altLang="en-US" sz="2941" dirty="0">
              <a:solidFill>
                <a:schemeClr val="accent1"/>
              </a:solidFill>
              <a:latin typeface="+mn-lt"/>
              <a:cs typeface="メイリオ" pitchFamily="50" charset="-128"/>
            </a:endParaRPr>
          </a:p>
        </p:txBody>
      </p:sp>
      <p:sp>
        <p:nvSpPr>
          <p:cNvPr id="78" name="正方形/長方形 77"/>
          <p:cNvSpPr/>
          <p:nvPr/>
        </p:nvSpPr>
        <p:spPr bwMode="auto">
          <a:xfrm>
            <a:off x="2134150" y="1731935"/>
            <a:ext cx="3176552" cy="259716"/>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79" name="正方形/長方形 78"/>
          <p:cNvSpPr/>
          <p:nvPr/>
        </p:nvSpPr>
        <p:spPr bwMode="auto">
          <a:xfrm>
            <a:off x="2134150" y="1305224"/>
            <a:ext cx="3176552" cy="259716"/>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0" name="正方形/長方形 79"/>
          <p:cNvSpPr/>
          <p:nvPr/>
        </p:nvSpPr>
        <p:spPr bwMode="auto">
          <a:xfrm>
            <a:off x="2134149" y="2144989"/>
            <a:ext cx="3176552" cy="259716"/>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1" name="正方形/長方形 80"/>
          <p:cNvSpPr/>
          <p:nvPr/>
        </p:nvSpPr>
        <p:spPr bwMode="auto">
          <a:xfrm>
            <a:off x="2134148" y="2572026"/>
            <a:ext cx="3176552" cy="259716"/>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2" name="正方形/長方形 81"/>
          <p:cNvSpPr/>
          <p:nvPr/>
        </p:nvSpPr>
        <p:spPr bwMode="auto">
          <a:xfrm>
            <a:off x="2134148" y="2991906"/>
            <a:ext cx="3176552" cy="259716"/>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3" name="正方形/長方形 82"/>
          <p:cNvSpPr/>
          <p:nvPr/>
        </p:nvSpPr>
        <p:spPr bwMode="auto">
          <a:xfrm>
            <a:off x="2134148" y="3409493"/>
            <a:ext cx="3176552" cy="259716"/>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5" name="正方形/長方形 84"/>
          <p:cNvSpPr/>
          <p:nvPr/>
        </p:nvSpPr>
        <p:spPr bwMode="auto">
          <a:xfrm>
            <a:off x="2134148" y="3854804"/>
            <a:ext cx="3176552" cy="259716"/>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6" name="正方形/長方形 85"/>
          <p:cNvSpPr/>
          <p:nvPr/>
        </p:nvSpPr>
        <p:spPr bwMode="auto">
          <a:xfrm>
            <a:off x="2134148" y="4286484"/>
            <a:ext cx="3176552" cy="259716"/>
          </a:xfrm>
          <a:prstGeom prst="rect">
            <a:avLst/>
          </a:prstGeom>
          <a:solidFill>
            <a:schemeClr val="accent6">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7" name="Rectangle 4"/>
          <p:cNvSpPr/>
          <p:nvPr/>
        </p:nvSpPr>
        <p:spPr>
          <a:xfrm>
            <a:off x="734521" y="1243801"/>
            <a:ext cx="1842171" cy="367036"/>
          </a:xfrm>
          <a:prstGeom prst="rect">
            <a:avLst/>
          </a:prstGeom>
          <a:solidFill>
            <a:schemeClr val="accent4">
              <a:lumMod val="40000"/>
              <a:lumOff val="60000"/>
            </a:schemeClr>
          </a:solidFill>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17" dirty="0">
                <a:solidFill>
                  <a:schemeClr val="tx1"/>
                </a:solidFill>
              </a:rPr>
              <a:t>SAP</a:t>
            </a:r>
          </a:p>
        </p:txBody>
      </p:sp>
      <p:sp>
        <p:nvSpPr>
          <p:cNvPr id="88" name="Rectangle 5"/>
          <p:cNvSpPr/>
          <p:nvPr/>
        </p:nvSpPr>
        <p:spPr>
          <a:xfrm>
            <a:off x="734520" y="2933513"/>
            <a:ext cx="1842171" cy="367036"/>
          </a:xfrm>
          <a:prstGeom prst="rect">
            <a:avLst/>
          </a:prstGeom>
          <a:solidFill>
            <a:srgbClr val="FF99CC"/>
          </a:solidFill>
          <a:ln>
            <a:solidFill>
              <a:srgbClr val="CC00C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17" dirty="0">
                <a:solidFill>
                  <a:schemeClr val="tx1"/>
                </a:solidFill>
              </a:rPr>
              <a:t>??</a:t>
            </a:r>
          </a:p>
        </p:txBody>
      </p:sp>
      <p:sp>
        <p:nvSpPr>
          <p:cNvPr id="89" name="Rectangle 6"/>
          <p:cNvSpPr/>
          <p:nvPr/>
        </p:nvSpPr>
        <p:spPr>
          <a:xfrm>
            <a:off x="734520" y="3354825"/>
            <a:ext cx="1842171" cy="367036"/>
          </a:xfrm>
          <a:prstGeom prst="rect">
            <a:avLst/>
          </a:prstGeom>
          <a:solidFill>
            <a:srgbClr val="6699FF"/>
          </a:solidFill>
          <a:ln>
            <a:solidFill>
              <a:srgbClr val="3366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17" dirty="0">
                <a:solidFill>
                  <a:schemeClr val="tx1"/>
                </a:solidFill>
              </a:rPr>
              <a:t>??</a:t>
            </a:r>
          </a:p>
        </p:txBody>
      </p:sp>
      <p:sp>
        <p:nvSpPr>
          <p:cNvPr id="90" name="Rectangle 7"/>
          <p:cNvSpPr/>
          <p:nvPr/>
        </p:nvSpPr>
        <p:spPr>
          <a:xfrm>
            <a:off x="734520" y="3793825"/>
            <a:ext cx="1842171" cy="367036"/>
          </a:xfrm>
          <a:prstGeom prst="rect">
            <a:avLst/>
          </a:prstGeom>
          <a:solidFill>
            <a:srgbClr val="CCCC00"/>
          </a:solidFill>
          <a:ln>
            <a:solidFill>
              <a:srgbClr val="CC99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17" dirty="0">
                <a:solidFill>
                  <a:schemeClr val="tx1"/>
                </a:solidFill>
              </a:rPr>
              <a:t>??</a:t>
            </a:r>
          </a:p>
        </p:txBody>
      </p:sp>
      <p:sp>
        <p:nvSpPr>
          <p:cNvPr id="91" name="TextBox 14"/>
          <p:cNvSpPr txBox="1"/>
          <p:nvPr/>
        </p:nvSpPr>
        <p:spPr>
          <a:xfrm>
            <a:off x="3420347" y="1283537"/>
            <a:ext cx="547673" cy="273280"/>
          </a:xfrm>
          <a:prstGeom prst="rect">
            <a:avLst/>
          </a:prstGeom>
          <a:noFill/>
        </p:spPr>
        <p:txBody>
          <a:bodyPr wrap="square" rtlCol="0">
            <a:spAutoFit/>
          </a:bodyPr>
          <a:lstStyle/>
          <a:p>
            <a:pPr algn="ctr"/>
            <a:r>
              <a:rPr lang="en-US" sz="1176" dirty="0"/>
              <a:t>App</a:t>
            </a:r>
          </a:p>
        </p:txBody>
      </p:sp>
      <p:sp>
        <p:nvSpPr>
          <p:cNvPr id="92" name="TextBox 15"/>
          <p:cNvSpPr txBox="1"/>
          <p:nvPr/>
        </p:nvSpPr>
        <p:spPr>
          <a:xfrm>
            <a:off x="2752176" y="1743747"/>
            <a:ext cx="1884013" cy="273280"/>
          </a:xfrm>
          <a:prstGeom prst="rect">
            <a:avLst/>
          </a:prstGeom>
          <a:noFill/>
        </p:spPr>
        <p:txBody>
          <a:bodyPr wrap="square" rtlCol="0">
            <a:spAutoFit/>
          </a:bodyPr>
          <a:lstStyle/>
          <a:p>
            <a:pPr algn="ctr"/>
            <a:r>
              <a:rPr lang="en-US" altLang="ja-JP" sz="1176" dirty="0"/>
              <a:t>Database</a:t>
            </a:r>
            <a:endParaRPr lang="en-US" sz="1176" dirty="0"/>
          </a:p>
        </p:txBody>
      </p:sp>
      <p:sp>
        <p:nvSpPr>
          <p:cNvPr id="93" name="TextBox 16"/>
          <p:cNvSpPr txBox="1"/>
          <p:nvPr/>
        </p:nvSpPr>
        <p:spPr>
          <a:xfrm>
            <a:off x="3420347" y="2138906"/>
            <a:ext cx="547673" cy="273280"/>
          </a:xfrm>
          <a:prstGeom prst="rect">
            <a:avLst/>
          </a:prstGeom>
          <a:noFill/>
        </p:spPr>
        <p:txBody>
          <a:bodyPr wrap="square" rtlCol="0">
            <a:spAutoFit/>
          </a:bodyPr>
          <a:lstStyle/>
          <a:p>
            <a:pPr algn="ctr"/>
            <a:r>
              <a:rPr lang="en-US" sz="1176" dirty="0"/>
              <a:t>OS</a:t>
            </a:r>
          </a:p>
        </p:txBody>
      </p:sp>
      <p:sp>
        <p:nvSpPr>
          <p:cNvPr id="94" name="TextBox 17"/>
          <p:cNvSpPr txBox="1"/>
          <p:nvPr/>
        </p:nvSpPr>
        <p:spPr>
          <a:xfrm>
            <a:off x="3043453" y="3008585"/>
            <a:ext cx="1301461" cy="273280"/>
          </a:xfrm>
          <a:prstGeom prst="rect">
            <a:avLst/>
          </a:prstGeom>
          <a:noFill/>
        </p:spPr>
        <p:txBody>
          <a:bodyPr wrap="square" rtlCol="0">
            <a:spAutoFit/>
          </a:bodyPr>
          <a:lstStyle/>
          <a:p>
            <a:pPr algn="ctr"/>
            <a:r>
              <a:rPr lang="en-US" altLang="ja-JP" sz="1176" dirty="0"/>
              <a:t>Virtual Machine</a:t>
            </a:r>
            <a:endParaRPr lang="en-US" sz="1176" dirty="0"/>
          </a:p>
        </p:txBody>
      </p:sp>
      <p:sp>
        <p:nvSpPr>
          <p:cNvPr id="95" name="TextBox 18"/>
          <p:cNvSpPr txBox="1"/>
          <p:nvPr/>
        </p:nvSpPr>
        <p:spPr>
          <a:xfrm>
            <a:off x="2978767" y="3421574"/>
            <a:ext cx="1430830" cy="273280"/>
          </a:xfrm>
          <a:prstGeom prst="rect">
            <a:avLst/>
          </a:prstGeom>
          <a:noFill/>
        </p:spPr>
        <p:txBody>
          <a:bodyPr wrap="square" rtlCol="0">
            <a:spAutoFit/>
          </a:bodyPr>
          <a:lstStyle/>
          <a:p>
            <a:pPr algn="ctr"/>
            <a:r>
              <a:rPr lang="en-US" altLang="ja-JP" sz="1176" dirty="0"/>
              <a:t>Server</a:t>
            </a:r>
            <a:endParaRPr lang="en-US" sz="1176" dirty="0"/>
          </a:p>
        </p:txBody>
      </p:sp>
      <p:sp>
        <p:nvSpPr>
          <p:cNvPr id="96" name="TextBox 19"/>
          <p:cNvSpPr txBox="1"/>
          <p:nvPr/>
        </p:nvSpPr>
        <p:spPr>
          <a:xfrm>
            <a:off x="2807314" y="3853508"/>
            <a:ext cx="1773738" cy="273280"/>
          </a:xfrm>
          <a:prstGeom prst="rect">
            <a:avLst/>
          </a:prstGeom>
          <a:noFill/>
        </p:spPr>
        <p:txBody>
          <a:bodyPr wrap="square" rtlCol="0">
            <a:spAutoFit/>
          </a:bodyPr>
          <a:lstStyle/>
          <a:p>
            <a:pPr algn="ctr"/>
            <a:r>
              <a:rPr lang="en-US" altLang="ja-JP" sz="1176" dirty="0"/>
              <a:t>Storage</a:t>
            </a:r>
            <a:endParaRPr lang="en-US" sz="1176" dirty="0"/>
          </a:p>
        </p:txBody>
      </p:sp>
      <p:sp>
        <p:nvSpPr>
          <p:cNvPr id="97" name="Rectangle 20"/>
          <p:cNvSpPr/>
          <p:nvPr/>
        </p:nvSpPr>
        <p:spPr>
          <a:xfrm>
            <a:off x="726221" y="4232825"/>
            <a:ext cx="1842171" cy="367036"/>
          </a:xfrm>
          <a:prstGeom prst="rect">
            <a:avLst/>
          </a:prstGeom>
          <a:solidFill>
            <a:schemeClr val="bg1">
              <a:lumMod val="75000"/>
            </a:schemeClr>
          </a:solidFill>
          <a:ln>
            <a:solidFill>
              <a:schemeClr val="bg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17" dirty="0">
                <a:solidFill>
                  <a:schemeClr val="tx1"/>
                </a:solidFill>
              </a:rPr>
              <a:t>??</a:t>
            </a:r>
          </a:p>
        </p:txBody>
      </p:sp>
      <p:sp>
        <p:nvSpPr>
          <p:cNvPr id="98" name="TextBox 21"/>
          <p:cNvSpPr txBox="1"/>
          <p:nvPr/>
        </p:nvSpPr>
        <p:spPr>
          <a:xfrm>
            <a:off x="2787478" y="4290485"/>
            <a:ext cx="1813410" cy="296107"/>
          </a:xfrm>
          <a:prstGeom prst="rect">
            <a:avLst/>
          </a:prstGeom>
          <a:noFill/>
        </p:spPr>
        <p:txBody>
          <a:bodyPr wrap="square" rtlCol="0">
            <a:spAutoFit/>
          </a:bodyPr>
          <a:lstStyle/>
          <a:p>
            <a:pPr algn="ctr"/>
            <a:r>
              <a:rPr lang="en-US" altLang="ja-JP" sz="1324" dirty="0"/>
              <a:t>Network</a:t>
            </a:r>
            <a:endParaRPr lang="en-US" sz="1324" dirty="0"/>
          </a:p>
        </p:txBody>
      </p:sp>
      <p:sp>
        <p:nvSpPr>
          <p:cNvPr id="99" name="Rectangle 33"/>
          <p:cNvSpPr/>
          <p:nvPr/>
        </p:nvSpPr>
        <p:spPr>
          <a:xfrm>
            <a:off x="728026" y="2511562"/>
            <a:ext cx="1842171" cy="367036"/>
          </a:xfrm>
          <a:prstGeom prst="rect">
            <a:avLst/>
          </a:prstGeom>
          <a:solidFill>
            <a:schemeClr val="accent3">
              <a:lumMod val="60000"/>
              <a:lumOff val="40000"/>
            </a:schemeClr>
          </a:solidFill>
          <a:ln>
            <a:solidFill>
              <a:schemeClr val="accent3"/>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17" dirty="0">
                <a:solidFill>
                  <a:schemeClr val="tx1"/>
                </a:solidFill>
              </a:rPr>
              <a:t>??</a:t>
            </a:r>
          </a:p>
        </p:txBody>
      </p:sp>
      <p:sp>
        <p:nvSpPr>
          <p:cNvPr id="100" name="Rectangle 34"/>
          <p:cNvSpPr/>
          <p:nvPr/>
        </p:nvSpPr>
        <p:spPr>
          <a:xfrm>
            <a:off x="728026" y="2091682"/>
            <a:ext cx="1842171" cy="367036"/>
          </a:xfrm>
          <a:prstGeom prst="rect">
            <a:avLst/>
          </a:prstGeom>
          <a:solidFill>
            <a:srgbClr val="92D050"/>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17" dirty="0">
                <a:solidFill>
                  <a:schemeClr val="tx1"/>
                </a:solidFill>
              </a:rPr>
              <a:t>??</a:t>
            </a:r>
          </a:p>
        </p:txBody>
      </p:sp>
      <p:sp>
        <p:nvSpPr>
          <p:cNvPr id="101" name="Rectangle 35"/>
          <p:cNvSpPr/>
          <p:nvPr/>
        </p:nvSpPr>
        <p:spPr>
          <a:xfrm>
            <a:off x="729116" y="1669111"/>
            <a:ext cx="1842171" cy="367036"/>
          </a:xfrm>
          <a:prstGeom prst="rect">
            <a:avLst/>
          </a:prstGeom>
          <a:solidFill>
            <a:schemeClr val="accent5">
              <a:lumMod val="40000"/>
              <a:lumOff val="60000"/>
            </a:schemeClr>
          </a:solidFill>
          <a:ln>
            <a:solidFill>
              <a:schemeClr val="accent5"/>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17" dirty="0">
                <a:solidFill>
                  <a:schemeClr val="tx1"/>
                </a:solidFill>
              </a:rPr>
              <a:t>??</a:t>
            </a:r>
          </a:p>
        </p:txBody>
      </p:sp>
      <p:sp>
        <p:nvSpPr>
          <p:cNvPr id="102" name="TextBox 37"/>
          <p:cNvSpPr txBox="1"/>
          <p:nvPr/>
        </p:nvSpPr>
        <p:spPr>
          <a:xfrm>
            <a:off x="2212763" y="2507586"/>
            <a:ext cx="2831138" cy="409086"/>
          </a:xfrm>
          <a:prstGeom prst="rect">
            <a:avLst/>
          </a:prstGeom>
          <a:noFill/>
        </p:spPr>
        <p:txBody>
          <a:bodyPr wrap="square" rtlCol="0">
            <a:spAutoFit/>
          </a:bodyPr>
          <a:lstStyle/>
          <a:p>
            <a:pPr algn="ctr"/>
            <a:r>
              <a:rPr lang="en-US" altLang="ja-JP" sz="1029" dirty="0"/>
              <a:t>Monitoring, backup, </a:t>
            </a:r>
          </a:p>
          <a:p>
            <a:pPr algn="ctr"/>
            <a:r>
              <a:rPr lang="en-US" altLang="ja-JP" sz="1029" dirty="0"/>
              <a:t>Scheduler and security</a:t>
            </a:r>
            <a:endParaRPr lang="en-US" sz="1029" dirty="0"/>
          </a:p>
        </p:txBody>
      </p:sp>
      <p:sp>
        <p:nvSpPr>
          <p:cNvPr id="103" name="Rectangle 4"/>
          <p:cNvSpPr/>
          <p:nvPr/>
        </p:nvSpPr>
        <p:spPr>
          <a:xfrm>
            <a:off x="4816868" y="1243801"/>
            <a:ext cx="1842171" cy="367036"/>
          </a:xfrm>
          <a:prstGeom prst="rect">
            <a:avLst/>
          </a:prstGeom>
          <a:solidFill>
            <a:schemeClr val="accent4">
              <a:lumMod val="40000"/>
              <a:lumOff val="60000"/>
            </a:schemeClr>
          </a:solidFill>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17" dirty="0">
                <a:solidFill>
                  <a:schemeClr val="tx1"/>
                </a:solidFill>
              </a:rPr>
              <a:t>SAP</a:t>
            </a:r>
          </a:p>
        </p:txBody>
      </p:sp>
      <p:sp>
        <p:nvSpPr>
          <p:cNvPr id="104" name="Rectangle 5"/>
          <p:cNvSpPr/>
          <p:nvPr/>
        </p:nvSpPr>
        <p:spPr>
          <a:xfrm>
            <a:off x="5773924" y="2933513"/>
            <a:ext cx="885114" cy="1666348"/>
          </a:xfrm>
          <a:prstGeom prst="rect">
            <a:avLst/>
          </a:prstGeom>
          <a:solidFill>
            <a:srgbClr val="0070C0"/>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324" dirty="0">
                <a:solidFill>
                  <a:schemeClr val="bg1"/>
                </a:solidFill>
              </a:rPr>
              <a:t>Microsoft</a:t>
            </a:r>
          </a:p>
          <a:p>
            <a:pPr algn="ctr"/>
            <a:r>
              <a:rPr lang="en-US" altLang="ja-JP" sz="1765" dirty="0">
                <a:solidFill>
                  <a:schemeClr val="bg1"/>
                </a:solidFill>
              </a:rPr>
              <a:t>(Azure)</a:t>
            </a:r>
          </a:p>
        </p:txBody>
      </p:sp>
      <p:sp>
        <p:nvSpPr>
          <p:cNvPr id="105" name="Rectangle 33"/>
          <p:cNvSpPr/>
          <p:nvPr/>
        </p:nvSpPr>
        <p:spPr>
          <a:xfrm>
            <a:off x="4810374" y="2511562"/>
            <a:ext cx="1842171" cy="367036"/>
          </a:xfrm>
          <a:prstGeom prst="rect">
            <a:avLst/>
          </a:prstGeom>
          <a:solidFill>
            <a:srgbClr val="0070C0"/>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765" dirty="0">
                <a:solidFill>
                  <a:schemeClr val="bg1"/>
                </a:solidFill>
              </a:rPr>
              <a:t>Microsoft</a:t>
            </a:r>
          </a:p>
        </p:txBody>
      </p:sp>
      <p:sp>
        <p:nvSpPr>
          <p:cNvPr id="106" name="Rectangle 34"/>
          <p:cNvSpPr/>
          <p:nvPr/>
        </p:nvSpPr>
        <p:spPr>
          <a:xfrm>
            <a:off x="4810374" y="2091682"/>
            <a:ext cx="1842171" cy="367036"/>
          </a:xfrm>
          <a:prstGeom prst="rect">
            <a:avLst/>
          </a:prstGeom>
          <a:solidFill>
            <a:srgbClr val="0070C0"/>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765" dirty="0">
                <a:solidFill>
                  <a:schemeClr val="bg1"/>
                </a:solidFill>
              </a:rPr>
              <a:t>Microsoft</a:t>
            </a:r>
          </a:p>
        </p:txBody>
      </p:sp>
      <p:sp>
        <p:nvSpPr>
          <p:cNvPr id="107" name="Rectangle 35"/>
          <p:cNvSpPr/>
          <p:nvPr/>
        </p:nvSpPr>
        <p:spPr>
          <a:xfrm>
            <a:off x="4811463" y="1669111"/>
            <a:ext cx="1842171" cy="367036"/>
          </a:xfrm>
          <a:prstGeom prst="rect">
            <a:avLst/>
          </a:prstGeom>
          <a:solidFill>
            <a:srgbClr val="0070C0"/>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765" dirty="0">
                <a:solidFill>
                  <a:schemeClr val="bg1"/>
                </a:solidFill>
              </a:rPr>
              <a:t>Microsoft</a:t>
            </a:r>
          </a:p>
        </p:txBody>
      </p:sp>
      <p:sp>
        <p:nvSpPr>
          <p:cNvPr id="108" name="Rectangle 5"/>
          <p:cNvSpPr/>
          <p:nvPr/>
        </p:nvSpPr>
        <p:spPr>
          <a:xfrm>
            <a:off x="4808703" y="2939063"/>
            <a:ext cx="885114" cy="367036"/>
          </a:xfrm>
          <a:prstGeom prst="rect">
            <a:avLst/>
          </a:prstGeom>
          <a:solidFill>
            <a:srgbClr val="0070C0"/>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24" dirty="0">
                <a:solidFill>
                  <a:schemeClr val="bg1"/>
                </a:solidFill>
              </a:rPr>
              <a:t>Microsoft</a:t>
            </a:r>
          </a:p>
        </p:txBody>
      </p:sp>
      <p:sp>
        <p:nvSpPr>
          <p:cNvPr id="109" name="Rectangle 6"/>
          <p:cNvSpPr/>
          <p:nvPr/>
        </p:nvSpPr>
        <p:spPr>
          <a:xfrm>
            <a:off x="4808703" y="3360374"/>
            <a:ext cx="885114" cy="367036"/>
          </a:xfrm>
          <a:prstGeom prst="rect">
            <a:avLst/>
          </a:prstGeom>
          <a:solidFill>
            <a:schemeClr val="bg1">
              <a:lumMod val="75000"/>
            </a:schemeClr>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17" dirty="0">
                <a:solidFill>
                  <a:schemeClr val="tx1"/>
                </a:solidFill>
              </a:rPr>
              <a:t>Any</a:t>
            </a:r>
          </a:p>
        </p:txBody>
      </p:sp>
      <p:sp>
        <p:nvSpPr>
          <p:cNvPr id="110" name="Rectangle 7"/>
          <p:cNvSpPr/>
          <p:nvPr/>
        </p:nvSpPr>
        <p:spPr>
          <a:xfrm>
            <a:off x="4808703" y="3799375"/>
            <a:ext cx="885114" cy="367036"/>
          </a:xfrm>
          <a:prstGeom prst="rect">
            <a:avLst/>
          </a:prstGeom>
          <a:solidFill>
            <a:schemeClr val="bg1">
              <a:lumMod val="75000"/>
            </a:schemeClr>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17" dirty="0">
                <a:solidFill>
                  <a:schemeClr val="tx1"/>
                </a:solidFill>
              </a:rPr>
              <a:t>Any</a:t>
            </a:r>
            <a:endParaRPr lang="en-US" sz="1617" dirty="0">
              <a:solidFill>
                <a:schemeClr val="tx1"/>
              </a:solidFill>
            </a:endParaRPr>
          </a:p>
        </p:txBody>
      </p:sp>
      <p:sp>
        <p:nvSpPr>
          <p:cNvPr id="111" name="Rectangle 20"/>
          <p:cNvSpPr/>
          <p:nvPr/>
        </p:nvSpPr>
        <p:spPr>
          <a:xfrm>
            <a:off x="4800404" y="4238374"/>
            <a:ext cx="885114" cy="367036"/>
          </a:xfrm>
          <a:prstGeom prst="rect">
            <a:avLst/>
          </a:prstGeom>
          <a:solidFill>
            <a:schemeClr val="bg1">
              <a:lumMod val="75000"/>
            </a:schemeClr>
          </a:solidFill>
          <a:ln>
            <a:solidFill>
              <a:schemeClr val="accent4">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617" dirty="0">
                <a:solidFill>
                  <a:schemeClr val="tx1"/>
                </a:solidFill>
              </a:rPr>
              <a:t>Any</a:t>
            </a:r>
          </a:p>
        </p:txBody>
      </p:sp>
      <p:sp>
        <p:nvSpPr>
          <p:cNvPr id="112" name="円/楕円 111"/>
          <p:cNvSpPr/>
          <p:nvPr/>
        </p:nvSpPr>
        <p:spPr bwMode="auto">
          <a:xfrm>
            <a:off x="7129596" y="1344425"/>
            <a:ext cx="1647481" cy="1647481"/>
          </a:xfrm>
          <a:prstGeom prst="ellipse">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13" name="正方形/長方形 112"/>
          <p:cNvSpPr/>
          <p:nvPr/>
        </p:nvSpPr>
        <p:spPr>
          <a:xfrm>
            <a:off x="7130686" y="1793170"/>
            <a:ext cx="1688172" cy="816121"/>
          </a:xfrm>
          <a:prstGeom prst="rect">
            <a:avLst/>
          </a:prstGeom>
        </p:spPr>
        <p:txBody>
          <a:bodyPr wrap="square">
            <a:spAutoFit/>
          </a:bodyPr>
          <a:lstStyle/>
          <a:p>
            <a:pPr algn="ctr"/>
            <a:r>
              <a:rPr lang="en-US" altLang="ja-JP" sz="1176" dirty="0"/>
              <a:t>Tons of</a:t>
            </a:r>
            <a:br>
              <a:rPr lang="en-US" altLang="ja-JP" sz="1176" dirty="0"/>
            </a:br>
            <a:r>
              <a:rPr lang="en-US" altLang="ja-JP" sz="1176" dirty="0"/>
              <a:t>patterns and practices</a:t>
            </a:r>
            <a:br>
              <a:rPr lang="en-US" altLang="ja-JP" sz="1176" dirty="0"/>
            </a:br>
            <a:r>
              <a:rPr lang="en-US" altLang="ja-JP" sz="1176" dirty="0"/>
              <a:t>to run SAP applications  available in market</a:t>
            </a:r>
            <a:endParaRPr lang="ja-JP" altLang="en-US" sz="1176" dirty="0"/>
          </a:p>
        </p:txBody>
      </p:sp>
      <p:sp>
        <p:nvSpPr>
          <p:cNvPr id="114" name="正方形/長方形 113"/>
          <p:cNvSpPr/>
          <p:nvPr/>
        </p:nvSpPr>
        <p:spPr>
          <a:xfrm>
            <a:off x="6994369" y="3172651"/>
            <a:ext cx="1940275" cy="545021"/>
          </a:xfrm>
          <a:prstGeom prst="rect">
            <a:avLst/>
          </a:prstGeom>
        </p:spPr>
        <p:txBody>
          <a:bodyPr wrap="none">
            <a:spAutoFit/>
          </a:bodyPr>
          <a:lstStyle/>
          <a:p>
            <a:pPr algn="ctr"/>
            <a:r>
              <a:rPr lang="en-US" altLang="ja-JP" sz="1471" dirty="0">
                <a:solidFill>
                  <a:srgbClr val="FF0000"/>
                </a:solidFill>
              </a:rPr>
              <a:t>Successful deployment</a:t>
            </a:r>
            <a:br>
              <a:rPr lang="en-US" altLang="ja-JP" sz="1471" dirty="0">
                <a:solidFill>
                  <a:srgbClr val="FF0000"/>
                </a:solidFill>
              </a:rPr>
            </a:br>
            <a:r>
              <a:rPr lang="en-US" altLang="ja-JP" sz="1471" dirty="0">
                <a:solidFill>
                  <a:srgbClr val="FF0000"/>
                </a:solidFill>
              </a:rPr>
              <a:t>guaranteed</a:t>
            </a:r>
            <a:endParaRPr lang="ja-JP" altLang="en-US" sz="1471" dirty="0">
              <a:solidFill>
                <a:srgbClr val="FF0000"/>
              </a:solidFill>
            </a:endParaRPr>
          </a:p>
        </p:txBody>
      </p:sp>
      <p:pic>
        <p:nvPicPr>
          <p:cNvPr id="115" name="図 1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4468" y="3693128"/>
            <a:ext cx="446426" cy="444550"/>
          </a:xfrm>
          <a:prstGeom prst="rect">
            <a:avLst/>
          </a:prstGeom>
        </p:spPr>
      </p:pic>
      <p:pic>
        <p:nvPicPr>
          <p:cNvPr id="116" name="図 1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7839" y="3723880"/>
            <a:ext cx="449906" cy="442530"/>
          </a:xfrm>
          <a:prstGeom prst="rect">
            <a:avLst/>
          </a:prstGeom>
        </p:spPr>
      </p:pic>
      <p:sp>
        <p:nvSpPr>
          <p:cNvPr id="2" name="TextBox 1"/>
          <p:cNvSpPr txBox="1"/>
          <p:nvPr/>
        </p:nvSpPr>
        <p:spPr>
          <a:xfrm>
            <a:off x="107722" y="4636050"/>
            <a:ext cx="3079169" cy="461669"/>
          </a:xfrm>
          <a:prstGeom prst="rect">
            <a:avLst/>
          </a:prstGeom>
          <a:noFill/>
        </p:spPr>
        <p:txBody>
          <a:bodyPr wrap="square" lIns="134464" tIns="107571" rIns="134464" bIns="107571" rtlCol="0">
            <a:spAutoFit/>
          </a:bodyPr>
          <a:lstStyle/>
          <a:p>
            <a:pPr algn="ctr">
              <a:lnSpc>
                <a:spcPct val="90000"/>
              </a:lnSpc>
            </a:pPr>
            <a:r>
              <a:rPr lang="en-US" sz="1765" dirty="0">
                <a:gradFill>
                  <a:gsLst>
                    <a:gs pos="2917">
                      <a:schemeClr val="tx1"/>
                    </a:gs>
                    <a:gs pos="30000">
                      <a:schemeClr val="tx1"/>
                    </a:gs>
                  </a:gsLst>
                  <a:lin ang="5400000" scaled="0"/>
                </a:gradFill>
              </a:rPr>
              <a:t>Legacy &amp; Complicated</a:t>
            </a:r>
          </a:p>
        </p:txBody>
      </p:sp>
      <p:sp>
        <p:nvSpPr>
          <p:cNvPr id="44" name="TextBox 43"/>
          <p:cNvSpPr txBox="1"/>
          <p:nvPr/>
        </p:nvSpPr>
        <p:spPr>
          <a:xfrm>
            <a:off x="4357641" y="4638799"/>
            <a:ext cx="3079169" cy="461669"/>
          </a:xfrm>
          <a:prstGeom prst="rect">
            <a:avLst/>
          </a:prstGeom>
          <a:noFill/>
        </p:spPr>
        <p:txBody>
          <a:bodyPr wrap="square" lIns="134464" tIns="107571" rIns="134464" bIns="107571" rtlCol="0">
            <a:spAutoFit/>
          </a:bodyPr>
          <a:lstStyle/>
          <a:p>
            <a:pPr algn="ctr">
              <a:lnSpc>
                <a:spcPct val="90000"/>
              </a:lnSpc>
            </a:pPr>
            <a:r>
              <a:rPr lang="en-US" sz="1765" dirty="0">
                <a:solidFill>
                  <a:srgbClr val="FF0000"/>
                </a:solidFill>
              </a:rPr>
              <a:t>Modernized &amp; Simplified</a:t>
            </a:r>
          </a:p>
        </p:txBody>
      </p:sp>
    </p:spTree>
    <p:extLst>
      <p:ext uri="{BB962C8B-B14F-4D97-AF65-F5344CB8AC3E}">
        <p14:creationId xmlns:p14="http://schemas.microsoft.com/office/powerpoint/2010/main" val="36147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角丸四角形 158"/>
          <p:cNvSpPr/>
          <p:nvPr/>
        </p:nvSpPr>
        <p:spPr bwMode="auto">
          <a:xfrm>
            <a:off x="5269156" y="1285934"/>
            <a:ext cx="2475697" cy="3369093"/>
          </a:xfrm>
          <a:prstGeom prst="roundRect">
            <a:avLst>
              <a:gd name="adj" fmla="val 2824"/>
            </a:avLst>
          </a:prstGeom>
          <a:solidFill>
            <a:schemeClr val="bg1"/>
          </a:solidFill>
          <a:ln>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 name="角丸四角形 7"/>
          <p:cNvSpPr/>
          <p:nvPr/>
        </p:nvSpPr>
        <p:spPr bwMode="auto">
          <a:xfrm>
            <a:off x="1021594" y="1275822"/>
            <a:ext cx="2475697" cy="3369093"/>
          </a:xfrm>
          <a:prstGeom prst="roundRect">
            <a:avLst>
              <a:gd name="adj" fmla="val 2824"/>
            </a:avLst>
          </a:prstGeom>
          <a:solidFill>
            <a:schemeClr val="bg1"/>
          </a:solidFill>
          <a:ln>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73" name="左右矢印 172"/>
          <p:cNvSpPr/>
          <p:nvPr/>
        </p:nvSpPr>
        <p:spPr bwMode="auto">
          <a:xfrm>
            <a:off x="2988499" y="4026125"/>
            <a:ext cx="2643776" cy="157366"/>
          </a:xfrm>
          <a:prstGeom prst="lef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4" name="右矢印 13"/>
          <p:cNvSpPr/>
          <p:nvPr/>
        </p:nvSpPr>
        <p:spPr bwMode="auto">
          <a:xfrm>
            <a:off x="2883322" y="3568362"/>
            <a:ext cx="2796770" cy="152980"/>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67" name="左右矢印 166"/>
          <p:cNvSpPr/>
          <p:nvPr/>
        </p:nvSpPr>
        <p:spPr bwMode="auto">
          <a:xfrm>
            <a:off x="3036317" y="3118226"/>
            <a:ext cx="2643776" cy="157366"/>
          </a:xfrm>
          <a:prstGeom prst="lef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1" name="正方形/長方形 10"/>
          <p:cNvSpPr/>
          <p:nvPr/>
        </p:nvSpPr>
        <p:spPr bwMode="auto">
          <a:xfrm>
            <a:off x="2837309" y="2657596"/>
            <a:ext cx="3200164" cy="79131"/>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0" name="左右矢印 9"/>
          <p:cNvSpPr/>
          <p:nvPr/>
        </p:nvSpPr>
        <p:spPr bwMode="auto">
          <a:xfrm>
            <a:off x="3059359" y="2062745"/>
            <a:ext cx="2643776" cy="251032"/>
          </a:xfrm>
          <a:prstGeom prst="lef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4" name="Title 1"/>
          <p:cNvSpPr>
            <a:spLocks noGrp="1"/>
          </p:cNvSpPr>
          <p:nvPr>
            <p:ph type="title" idx="4294967295"/>
          </p:nvPr>
        </p:nvSpPr>
        <p:spPr>
          <a:xfrm>
            <a:off x="201931" y="217470"/>
            <a:ext cx="8741880" cy="532251"/>
          </a:xfrm>
          <a:prstGeom prst="rect">
            <a:avLst/>
          </a:prstGeom>
        </p:spPr>
        <p:txBody>
          <a:bodyPr>
            <a:normAutofit fontScale="90000"/>
          </a:bodyPr>
          <a:lstStyle/>
          <a:p>
            <a:r>
              <a:rPr lang="en-US" altLang="ja-JP" sz="2353" dirty="0">
                <a:solidFill>
                  <a:schemeClr val="accent1"/>
                </a:solidFill>
              </a:rPr>
              <a:t>Integrated Management Between Private Cloud and Public Cloud </a:t>
            </a:r>
            <a:endParaRPr lang="ja-JP" altLang="en-US" sz="2353" dirty="0">
              <a:solidFill>
                <a:schemeClr val="accent1"/>
              </a:solidFill>
              <a:latin typeface="+mn-lt"/>
              <a:cs typeface="メイリオ" pitchFamily="50" charset="-128"/>
            </a:endParaRPr>
          </a:p>
        </p:txBody>
      </p:sp>
      <p:sp>
        <p:nvSpPr>
          <p:cNvPr id="75" name="テキスト ボックス 74"/>
          <p:cNvSpPr txBox="1"/>
          <p:nvPr/>
        </p:nvSpPr>
        <p:spPr>
          <a:xfrm>
            <a:off x="2791685" y="792899"/>
            <a:ext cx="3158525" cy="380052"/>
          </a:xfrm>
          <a:prstGeom prst="rect">
            <a:avLst/>
          </a:prstGeom>
          <a:noFill/>
        </p:spPr>
        <p:txBody>
          <a:bodyPr wrap="square" lIns="134428" tIns="107543" rIns="134428" bIns="107543" rtlCol="0">
            <a:spAutoFit/>
          </a:bodyPr>
          <a:lstStyle/>
          <a:p>
            <a:pPr algn="ctr">
              <a:lnSpc>
                <a:spcPct val="90000"/>
              </a:lnSpc>
            </a:pPr>
            <a:r>
              <a:rPr lang="en-US" altLang="ja-JP" sz="1176" b="1" dirty="0">
                <a:gradFill>
                  <a:gsLst>
                    <a:gs pos="2917">
                      <a:srgbClr val="505050"/>
                    </a:gs>
                    <a:gs pos="30000">
                      <a:srgbClr val="505050"/>
                    </a:gs>
                  </a:gsLst>
                  <a:lin ang="5400000" scaled="0"/>
                </a:gradFill>
                <a:latin typeface="Segoe UI Light"/>
              </a:rPr>
              <a:t>System Center 2012</a:t>
            </a:r>
            <a:r>
              <a:rPr lang="ja-JP" altLang="en-US" sz="1176" b="1" dirty="0">
                <a:gradFill>
                  <a:gsLst>
                    <a:gs pos="2917">
                      <a:srgbClr val="505050"/>
                    </a:gs>
                    <a:gs pos="30000">
                      <a:srgbClr val="505050"/>
                    </a:gs>
                  </a:gsLst>
                  <a:lin ang="5400000" scaled="0"/>
                </a:gradFill>
                <a:latin typeface="Segoe UI Light"/>
              </a:rPr>
              <a:t> </a:t>
            </a:r>
            <a:r>
              <a:rPr lang="en-US" altLang="ja-JP" sz="1176" b="1" dirty="0">
                <a:gradFill>
                  <a:gsLst>
                    <a:gs pos="2917">
                      <a:srgbClr val="505050"/>
                    </a:gs>
                    <a:gs pos="30000">
                      <a:srgbClr val="505050"/>
                    </a:gs>
                  </a:gsLst>
                  <a:lin ang="5400000" scaled="0"/>
                </a:gradFill>
                <a:latin typeface="Segoe UI Light"/>
              </a:rPr>
              <a:t>R2 </a:t>
            </a:r>
            <a:endParaRPr kumimoji="1" lang="ja-JP" altLang="en-US" sz="1176" b="1" dirty="0">
              <a:gradFill>
                <a:gsLst>
                  <a:gs pos="2917">
                    <a:srgbClr val="505050"/>
                  </a:gs>
                  <a:gs pos="30000">
                    <a:srgbClr val="505050"/>
                  </a:gs>
                </a:gsLst>
                <a:lin ang="5400000" scaled="0"/>
              </a:gradFill>
              <a:latin typeface="Segoe UI Light"/>
            </a:endParaRPr>
          </a:p>
        </p:txBody>
      </p:sp>
      <p:pic>
        <p:nvPicPr>
          <p:cNvPr id="77" name="図 7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3225" y="1335219"/>
            <a:ext cx="347456" cy="455680"/>
          </a:xfrm>
          <a:prstGeom prst="rect">
            <a:avLst/>
          </a:prstGeom>
        </p:spPr>
      </p:pic>
      <p:sp>
        <p:nvSpPr>
          <p:cNvPr id="117" name="正方形/長方形 116"/>
          <p:cNvSpPr/>
          <p:nvPr/>
        </p:nvSpPr>
        <p:spPr>
          <a:xfrm>
            <a:off x="1610496" y="1351585"/>
            <a:ext cx="813043" cy="228076"/>
          </a:xfrm>
          <a:prstGeom prst="rect">
            <a:avLst/>
          </a:prstGeom>
        </p:spPr>
        <p:txBody>
          <a:bodyPr wrap="none">
            <a:spAutoFit/>
          </a:bodyPr>
          <a:lstStyle/>
          <a:p>
            <a:r>
              <a:rPr lang="en-US" altLang="ja-JP" sz="882" b="1" dirty="0"/>
              <a:t>Private Cloud</a:t>
            </a:r>
            <a:endParaRPr lang="ja-JP" altLang="en-US" sz="882" b="1" dirty="0"/>
          </a:p>
        </p:txBody>
      </p:sp>
      <p:sp>
        <p:nvSpPr>
          <p:cNvPr id="118" name="正方形/長方形 117"/>
          <p:cNvSpPr/>
          <p:nvPr/>
        </p:nvSpPr>
        <p:spPr>
          <a:xfrm>
            <a:off x="5914631" y="1348674"/>
            <a:ext cx="764953" cy="228076"/>
          </a:xfrm>
          <a:prstGeom prst="rect">
            <a:avLst/>
          </a:prstGeom>
        </p:spPr>
        <p:txBody>
          <a:bodyPr wrap="none">
            <a:spAutoFit/>
          </a:bodyPr>
          <a:lstStyle/>
          <a:p>
            <a:r>
              <a:rPr lang="en-US" altLang="ja-JP" sz="882" b="1" dirty="0"/>
              <a:t>Public Cloud</a:t>
            </a:r>
            <a:endParaRPr lang="ja-JP" altLang="en-US" sz="882" b="1" dirty="0"/>
          </a:p>
        </p:txBody>
      </p:sp>
      <p:pic>
        <p:nvPicPr>
          <p:cNvPr id="119" name="図 118"/>
          <p:cNvPicPr>
            <a:picLocks noChangeAspect="1"/>
          </p:cNvPicPr>
          <p:nvPr/>
        </p:nvPicPr>
        <p:blipFill>
          <a:blip r:embed="rId4"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7069316" y="1331786"/>
            <a:ext cx="639417" cy="343810"/>
          </a:xfrm>
          <a:prstGeom prst="rect">
            <a:avLst/>
          </a:prstGeom>
        </p:spPr>
      </p:pic>
      <p:pic>
        <p:nvPicPr>
          <p:cNvPr id="131" name="図 13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4391156" y="1275822"/>
            <a:ext cx="478938" cy="399774"/>
          </a:xfrm>
          <a:prstGeom prst="rect">
            <a:avLst/>
          </a:prstGeom>
        </p:spPr>
      </p:pic>
      <p:pic>
        <p:nvPicPr>
          <p:cNvPr id="132" name="図 13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14308" y="1175032"/>
            <a:ext cx="408765" cy="565459"/>
          </a:xfrm>
          <a:prstGeom prst="rect">
            <a:avLst/>
          </a:prstGeom>
        </p:spPr>
      </p:pic>
      <p:pic>
        <p:nvPicPr>
          <p:cNvPr id="133" name="図 13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08449" y="1148227"/>
            <a:ext cx="686438" cy="686438"/>
          </a:xfrm>
          <a:prstGeom prst="rect">
            <a:avLst/>
          </a:prstGeom>
        </p:spPr>
      </p:pic>
      <p:pic>
        <p:nvPicPr>
          <p:cNvPr id="134" name="図 13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66692" y="1426845"/>
            <a:ext cx="357423" cy="355230"/>
          </a:xfrm>
          <a:prstGeom prst="rect">
            <a:avLst/>
          </a:prstGeom>
        </p:spPr>
      </p:pic>
      <p:pic>
        <p:nvPicPr>
          <p:cNvPr id="135" name="図 13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17645" y="1395886"/>
            <a:ext cx="318080" cy="371340"/>
          </a:xfrm>
          <a:prstGeom prst="rect">
            <a:avLst/>
          </a:prstGeom>
        </p:spPr>
      </p:pic>
      <p:grpSp>
        <p:nvGrpSpPr>
          <p:cNvPr id="7" name="グループ化 6"/>
          <p:cNvGrpSpPr/>
          <p:nvPr/>
        </p:nvGrpSpPr>
        <p:grpSpPr>
          <a:xfrm>
            <a:off x="3752022" y="1868102"/>
            <a:ext cx="1385983" cy="566365"/>
            <a:chOff x="4784144" y="2802731"/>
            <a:chExt cx="1885033" cy="770296"/>
          </a:xfrm>
        </p:grpSpPr>
        <p:sp>
          <p:nvSpPr>
            <p:cNvPr id="136" name="正方形/長方形 135"/>
            <p:cNvSpPr/>
            <p:nvPr/>
          </p:nvSpPr>
          <p:spPr>
            <a:xfrm>
              <a:off x="4784144" y="2814932"/>
              <a:ext cx="1722894" cy="750714"/>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34410" rtlCol="0" anchor="ctr"/>
            <a:lstStyle/>
            <a:p>
              <a:pPr algn="ctr"/>
              <a:endParaRPr lang="en-US" altLang="ja-JP" sz="809" dirty="0">
                <a:solidFill>
                  <a:schemeClr val="accent5"/>
                </a:solidFill>
              </a:endParaRPr>
            </a:p>
          </p:txBody>
        </p:sp>
        <p:sp>
          <p:nvSpPr>
            <p:cNvPr id="3" name="正方形/長方形 2"/>
            <p:cNvSpPr/>
            <p:nvPr/>
          </p:nvSpPr>
          <p:spPr bwMode="auto">
            <a:xfrm>
              <a:off x="4784144" y="2814932"/>
              <a:ext cx="1722894" cy="24705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5" name="正方形/長方形 4"/>
            <p:cNvSpPr/>
            <p:nvPr/>
          </p:nvSpPr>
          <p:spPr>
            <a:xfrm>
              <a:off x="5122510" y="2802731"/>
              <a:ext cx="889956" cy="294937"/>
            </a:xfrm>
            <a:prstGeom prst="rect">
              <a:avLst/>
            </a:prstGeom>
          </p:spPr>
          <p:txBody>
            <a:bodyPr wrap="none">
              <a:spAutoFit/>
            </a:bodyPr>
            <a:lstStyle/>
            <a:p>
              <a:r>
                <a:rPr lang="en-US" altLang="ja-JP" sz="809" dirty="0">
                  <a:solidFill>
                    <a:schemeClr val="bg1"/>
                  </a:solidFill>
                </a:rPr>
                <a:t>monitoring</a:t>
              </a:r>
              <a:endParaRPr lang="ja-JP" altLang="en-US" sz="809" dirty="0">
                <a:solidFill>
                  <a:schemeClr val="bg1"/>
                </a:solidFill>
              </a:endParaRPr>
            </a:p>
          </p:txBody>
        </p:sp>
        <p:sp>
          <p:nvSpPr>
            <p:cNvPr id="6" name="正方形/長方形 5"/>
            <p:cNvSpPr/>
            <p:nvPr/>
          </p:nvSpPr>
          <p:spPr>
            <a:xfrm>
              <a:off x="4784144" y="3124256"/>
              <a:ext cx="1885033" cy="448771"/>
            </a:xfrm>
            <a:prstGeom prst="rect">
              <a:avLst/>
            </a:prstGeom>
          </p:spPr>
          <p:txBody>
            <a:bodyPr wrap="square">
              <a:spAutoFit/>
            </a:bodyPr>
            <a:lstStyle/>
            <a:p>
              <a:pPr marL="126067" indent="-126067">
                <a:buFont typeface="Arial" panose="020B0604020202020204" pitchFamily="34" charset="0"/>
                <a:buChar char="•"/>
              </a:pPr>
              <a:r>
                <a:rPr lang="en-US" altLang="ja-JP" sz="772" dirty="0"/>
                <a:t>Error/warning detection</a:t>
              </a:r>
            </a:p>
            <a:p>
              <a:pPr marL="126067" indent="-126067">
                <a:buFont typeface="Arial" panose="020B0604020202020204" pitchFamily="34" charset="0"/>
                <a:buChar char="•"/>
              </a:pPr>
              <a:r>
                <a:rPr lang="en-US" altLang="ja-JP" sz="772" dirty="0"/>
                <a:t>Performance </a:t>
              </a:r>
              <a:endParaRPr lang="ja-JP" altLang="en-US" sz="772" dirty="0"/>
            </a:p>
          </p:txBody>
        </p:sp>
      </p:grpSp>
      <p:grpSp>
        <p:nvGrpSpPr>
          <p:cNvPr id="137" name="グループ化 136"/>
          <p:cNvGrpSpPr/>
          <p:nvPr/>
        </p:nvGrpSpPr>
        <p:grpSpPr>
          <a:xfrm>
            <a:off x="3752021" y="2559327"/>
            <a:ext cx="1266769" cy="304697"/>
            <a:chOff x="4784144" y="2814931"/>
            <a:chExt cx="1722894" cy="414409"/>
          </a:xfrm>
        </p:grpSpPr>
        <p:sp>
          <p:nvSpPr>
            <p:cNvPr id="139" name="正方形/長方形 138"/>
            <p:cNvSpPr/>
            <p:nvPr/>
          </p:nvSpPr>
          <p:spPr bwMode="auto">
            <a:xfrm>
              <a:off x="4784144" y="2814931"/>
              <a:ext cx="1722894" cy="41440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schemeClr val="accent1"/>
                </a:solidFill>
              </a:endParaRPr>
            </a:p>
          </p:txBody>
        </p:sp>
        <p:sp>
          <p:nvSpPr>
            <p:cNvPr id="140" name="正方形/長方形 139"/>
            <p:cNvSpPr/>
            <p:nvPr/>
          </p:nvSpPr>
          <p:spPr>
            <a:xfrm>
              <a:off x="5027934" y="2895036"/>
              <a:ext cx="1276866" cy="294936"/>
            </a:xfrm>
            <a:prstGeom prst="rect">
              <a:avLst/>
            </a:prstGeom>
          </p:spPr>
          <p:txBody>
            <a:bodyPr wrap="square">
              <a:spAutoFit/>
            </a:bodyPr>
            <a:lstStyle/>
            <a:p>
              <a:r>
                <a:rPr lang="en-US" altLang="ja-JP" sz="809" dirty="0">
                  <a:solidFill>
                    <a:schemeClr val="accent1"/>
                  </a:solidFill>
                </a:rPr>
                <a:t> Management</a:t>
              </a:r>
              <a:endParaRPr lang="ja-JP" altLang="en-US" sz="809" dirty="0">
                <a:solidFill>
                  <a:schemeClr val="accent1"/>
                </a:solidFill>
              </a:endParaRPr>
            </a:p>
          </p:txBody>
        </p:sp>
      </p:grpSp>
      <p:grpSp>
        <p:nvGrpSpPr>
          <p:cNvPr id="147" name="グループ化 146"/>
          <p:cNvGrpSpPr/>
          <p:nvPr/>
        </p:nvGrpSpPr>
        <p:grpSpPr>
          <a:xfrm>
            <a:off x="3752021" y="3025993"/>
            <a:ext cx="1266769" cy="304697"/>
            <a:chOff x="4784144" y="2814931"/>
            <a:chExt cx="1722894" cy="414409"/>
          </a:xfrm>
        </p:grpSpPr>
        <p:sp>
          <p:nvSpPr>
            <p:cNvPr id="148" name="正方形/長方形 147"/>
            <p:cNvSpPr/>
            <p:nvPr/>
          </p:nvSpPr>
          <p:spPr bwMode="auto">
            <a:xfrm>
              <a:off x="4784144" y="2814931"/>
              <a:ext cx="1722894" cy="41440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schemeClr val="accent1"/>
                </a:solidFill>
              </a:endParaRPr>
            </a:p>
          </p:txBody>
        </p:sp>
        <p:sp>
          <p:nvSpPr>
            <p:cNvPr id="149" name="正方形/長方形 148"/>
            <p:cNvSpPr/>
            <p:nvPr/>
          </p:nvSpPr>
          <p:spPr>
            <a:xfrm>
              <a:off x="4941032" y="2895036"/>
              <a:ext cx="1363768" cy="294936"/>
            </a:xfrm>
            <a:prstGeom prst="rect">
              <a:avLst/>
            </a:prstGeom>
          </p:spPr>
          <p:txBody>
            <a:bodyPr wrap="square">
              <a:spAutoFit/>
            </a:bodyPr>
            <a:lstStyle/>
            <a:p>
              <a:pPr algn="ctr"/>
              <a:r>
                <a:rPr lang="en-US" altLang="ja-JP" sz="809" dirty="0">
                  <a:solidFill>
                    <a:schemeClr val="accent1"/>
                  </a:solidFill>
                </a:rPr>
                <a:t>VHD file exchange </a:t>
              </a:r>
              <a:endParaRPr lang="ja-JP" altLang="en-US" sz="809" dirty="0">
                <a:solidFill>
                  <a:schemeClr val="accent1"/>
                </a:solidFill>
              </a:endParaRPr>
            </a:p>
          </p:txBody>
        </p:sp>
      </p:grpSp>
      <p:grpSp>
        <p:nvGrpSpPr>
          <p:cNvPr id="153" name="グループ化 152"/>
          <p:cNvGrpSpPr/>
          <p:nvPr/>
        </p:nvGrpSpPr>
        <p:grpSpPr>
          <a:xfrm>
            <a:off x="3707004" y="3486491"/>
            <a:ext cx="1311786" cy="304697"/>
            <a:chOff x="4722918" y="2814931"/>
            <a:chExt cx="1784120" cy="414409"/>
          </a:xfrm>
        </p:grpSpPr>
        <p:sp>
          <p:nvSpPr>
            <p:cNvPr id="154" name="正方形/長方形 153"/>
            <p:cNvSpPr/>
            <p:nvPr/>
          </p:nvSpPr>
          <p:spPr bwMode="auto">
            <a:xfrm>
              <a:off x="4784144" y="2814931"/>
              <a:ext cx="1722894" cy="41440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schemeClr val="accent1"/>
                </a:solidFill>
              </a:endParaRPr>
            </a:p>
          </p:txBody>
        </p:sp>
        <p:sp>
          <p:nvSpPr>
            <p:cNvPr id="155" name="正方形/長方形 154"/>
            <p:cNvSpPr/>
            <p:nvPr/>
          </p:nvSpPr>
          <p:spPr>
            <a:xfrm>
              <a:off x="4722918" y="2895036"/>
              <a:ext cx="1784120" cy="294936"/>
            </a:xfrm>
            <a:prstGeom prst="rect">
              <a:avLst/>
            </a:prstGeom>
          </p:spPr>
          <p:txBody>
            <a:bodyPr wrap="square">
              <a:spAutoFit/>
            </a:bodyPr>
            <a:lstStyle/>
            <a:p>
              <a:pPr algn="ctr"/>
              <a:r>
                <a:rPr lang="en-US" altLang="ja-JP" sz="809" dirty="0">
                  <a:solidFill>
                    <a:schemeClr val="accent1"/>
                  </a:solidFill>
                </a:rPr>
                <a:t>VM backup</a:t>
              </a:r>
              <a:endParaRPr lang="ja-JP" altLang="en-US" sz="809" dirty="0">
                <a:solidFill>
                  <a:schemeClr val="accent1"/>
                </a:solidFill>
              </a:endParaRPr>
            </a:p>
          </p:txBody>
        </p:sp>
      </p:grpSp>
      <p:grpSp>
        <p:nvGrpSpPr>
          <p:cNvPr id="156" name="グループ化 155"/>
          <p:cNvGrpSpPr/>
          <p:nvPr/>
        </p:nvGrpSpPr>
        <p:grpSpPr>
          <a:xfrm>
            <a:off x="3706733" y="3950828"/>
            <a:ext cx="1311786" cy="304697"/>
            <a:chOff x="4722918" y="2814931"/>
            <a:chExt cx="1784120" cy="414409"/>
          </a:xfrm>
        </p:grpSpPr>
        <p:sp>
          <p:nvSpPr>
            <p:cNvPr id="157" name="正方形/長方形 156"/>
            <p:cNvSpPr/>
            <p:nvPr/>
          </p:nvSpPr>
          <p:spPr bwMode="auto">
            <a:xfrm>
              <a:off x="4784144" y="2814931"/>
              <a:ext cx="1722894" cy="41440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schemeClr val="accent1"/>
                </a:solidFill>
              </a:endParaRPr>
            </a:p>
          </p:txBody>
        </p:sp>
        <p:sp>
          <p:nvSpPr>
            <p:cNvPr id="158" name="正方形/長方形 157"/>
            <p:cNvSpPr/>
            <p:nvPr/>
          </p:nvSpPr>
          <p:spPr>
            <a:xfrm>
              <a:off x="4722918" y="2895036"/>
              <a:ext cx="1784120" cy="294936"/>
            </a:xfrm>
            <a:prstGeom prst="rect">
              <a:avLst/>
            </a:prstGeom>
          </p:spPr>
          <p:txBody>
            <a:bodyPr wrap="square">
              <a:spAutoFit/>
            </a:bodyPr>
            <a:lstStyle/>
            <a:p>
              <a:pPr algn="ctr"/>
              <a:r>
                <a:rPr lang="en-US" altLang="ja-JP" sz="809" dirty="0">
                  <a:solidFill>
                    <a:schemeClr val="accent1"/>
                  </a:solidFill>
                </a:rPr>
                <a:t>Data</a:t>
              </a:r>
              <a:r>
                <a:rPr lang="ja-JP" altLang="en-US" sz="809" dirty="0">
                  <a:solidFill>
                    <a:schemeClr val="accent1"/>
                  </a:solidFill>
                </a:rPr>
                <a:t> </a:t>
              </a:r>
              <a:r>
                <a:rPr lang="en-US" altLang="ja-JP" sz="809" dirty="0">
                  <a:solidFill>
                    <a:schemeClr val="accent1"/>
                  </a:solidFill>
                </a:rPr>
                <a:t>backup</a:t>
              </a:r>
              <a:endParaRPr lang="ja-JP" altLang="en-US" sz="809" dirty="0">
                <a:solidFill>
                  <a:schemeClr val="accent1"/>
                </a:solidFill>
              </a:endParaRPr>
            </a:p>
          </p:txBody>
        </p:sp>
      </p:grpSp>
      <p:pic>
        <p:nvPicPr>
          <p:cNvPr id="9" name="図 8"/>
          <p:cNvPicPr>
            <a:picLocks noChangeAspect="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48787" y="2514126"/>
            <a:ext cx="439712" cy="349898"/>
          </a:xfrm>
          <a:prstGeom prst="rect">
            <a:avLst/>
          </a:prstGeom>
        </p:spPr>
      </p:pic>
      <p:pic>
        <p:nvPicPr>
          <p:cNvPr id="161" name="図 160"/>
          <p:cNvPicPr>
            <a:picLocks noChangeAspect="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703135" y="2536726"/>
            <a:ext cx="439712" cy="349898"/>
          </a:xfrm>
          <a:prstGeom prst="rect">
            <a:avLst/>
          </a:prstGeom>
        </p:spPr>
      </p:pic>
      <p:sp>
        <p:nvSpPr>
          <p:cNvPr id="12" name="正方形/長方形 11"/>
          <p:cNvSpPr/>
          <p:nvPr/>
        </p:nvSpPr>
        <p:spPr>
          <a:xfrm>
            <a:off x="6127969" y="2547982"/>
            <a:ext cx="1550424" cy="341376"/>
          </a:xfrm>
          <a:prstGeom prst="rect">
            <a:avLst/>
          </a:prstGeom>
        </p:spPr>
        <p:txBody>
          <a:bodyPr wrap="none">
            <a:spAutoFit/>
          </a:bodyPr>
          <a:lstStyle/>
          <a:p>
            <a:r>
              <a:rPr lang="en-US" altLang="ja-JP" sz="809" dirty="0"/>
              <a:t>Create/Deploy/Boot/Shutdown/</a:t>
            </a:r>
            <a:br>
              <a:rPr lang="en-US" altLang="ja-JP" sz="809" dirty="0"/>
            </a:br>
            <a:r>
              <a:rPr lang="en-US" altLang="ja-JP" sz="809" dirty="0"/>
              <a:t>Delete/Increase/Decrease</a:t>
            </a:r>
            <a:endParaRPr lang="ja-JP" altLang="en-US" sz="809" dirty="0"/>
          </a:p>
        </p:txBody>
      </p:sp>
      <p:grpSp>
        <p:nvGrpSpPr>
          <p:cNvPr id="13" name="グループ化 12"/>
          <p:cNvGrpSpPr/>
          <p:nvPr/>
        </p:nvGrpSpPr>
        <p:grpSpPr>
          <a:xfrm>
            <a:off x="2565242" y="1953792"/>
            <a:ext cx="574579" cy="503562"/>
            <a:chOff x="3488907" y="2925244"/>
            <a:chExt cx="781467" cy="684879"/>
          </a:xfrm>
        </p:grpSpPr>
        <p:pic>
          <p:nvPicPr>
            <p:cNvPr id="160" name="図 15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43365" y="2925244"/>
              <a:ext cx="527009" cy="510475"/>
            </a:xfrm>
            <a:prstGeom prst="rect">
              <a:avLst/>
            </a:prstGeom>
          </p:spPr>
        </p:pic>
        <p:pic>
          <p:nvPicPr>
            <p:cNvPr id="162" name="図 16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88907" y="3105075"/>
              <a:ext cx="432611" cy="505048"/>
            </a:xfrm>
            <a:prstGeom prst="rect">
              <a:avLst/>
            </a:prstGeom>
          </p:spPr>
        </p:pic>
      </p:grpSp>
      <p:grpSp>
        <p:nvGrpSpPr>
          <p:cNvPr id="164" name="グループ化 163"/>
          <p:cNvGrpSpPr/>
          <p:nvPr/>
        </p:nvGrpSpPr>
        <p:grpSpPr>
          <a:xfrm>
            <a:off x="5646296" y="1950837"/>
            <a:ext cx="574579" cy="503562"/>
            <a:chOff x="3488907" y="2925244"/>
            <a:chExt cx="781467" cy="684879"/>
          </a:xfrm>
        </p:grpSpPr>
        <p:pic>
          <p:nvPicPr>
            <p:cNvPr id="165" name="図 16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43365" y="2925244"/>
              <a:ext cx="527009" cy="510475"/>
            </a:xfrm>
            <a:prstGeom prst="rect">
              <a:avLst/>
            </a:prstGeom>
          </p:spPr>
        </p:pic>
        <p:pic>
          <p:nvPicPr>
            <p:cNvPr id="166" name="図 16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88907" y="3105075"/>
              <a:ext cx="432611" cy="505048"/>
            </a:xfrm>
            <a:prstGeom prst="rect">
              <a:avLst/>
            </a:prstGeom>
          </p:spPr>
        </p:pic>
      </p:grpSp>
      <p:pic>
        <p:nvPicPr>
          <p:cNvPr id="168" name="図 167"/>
          <p:cNvPicPr>
            <a:picLocks noChangeAspect="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48787" y="3020421"/>
            <a:ext cx="439712" cy="349898"/>
          </a:xfrm>
          <a:prstGeom prst="rect">
            <a:avLst/>
          </a:prstGeom>
        </p:spPr>
      </p:pic>
      <p:pic>
        <p:nvPicPr>
          <p:cNvPr id="169" name="図 168"/>
          <p:cNvPicPr>
            <a:picLocks noChangeAspect="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5703135" y="3043022"/>
            <a:ext cx="439712" cy="349898"/>
          </a:xfrm>
          <a:prstGeom prst="rect">
            <a:avLst/>
          </a:prstGeom>
        </p:spPr>
      </p:pic>
      <p:pic>
        <p:nvPicPr>
          <p:cNvPr id="170" name="図 169"/>
          <p:cNvPicPr>
            <a:picLocks noChangeAspect="1"/>
          </p:cNvPicPr>
          <p:nvPr/>
        </p:nvPicPr>
        <p:blipFill>
          <a:blip r:embed="rId10"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551687" y="3477340"/>
            <a:ext cx="439712" cy="349898"/>
          </a:xfrm>
          <a:prstGeom prst="rect">
            <a:avLst/>
          </a:prstGeom>
        </p:spPr>
      </p:pic>
      <p:pic>
        <p:nvPicPr>
          <p:cNvPr id="171" name="図 170"/>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705082" y="3497404"/>
            <a:ext cx="439712" cy="349898"/>
          </a:xfrm>
          <a:prstGeom prst="rect">
            <a:avLst/>
          </a:prstGeom>
        </p:spPr>
      </p:pic>
      <p:pic>
        <p:nvPicPr>
          <p:cNvPr id="17" name="図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20704" y="3917242"/>
            <a:ext cx="259294" cy="387379"/>
          </a:xfrm>
          <a:prstGeom prst="rect">
            <a:avLst/>
          </a:prstGeom>
        </p:spPr>
      </p:pic>
      <p:pic>
        <p:nvPicPr>
          <p:cNvPr id="174" name="図 173"/>
          <p:cNvPicPr>
            <a:picLocks noChangeAspect="1"/>
          </p:cNvPicPr>
          <p:nvPr/>
        </p:nvPicPr>
        <p:blipFill>
          <a:blip r:embed="rId12"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5820562" y="3917242"/>
            <a:ext cx="259294" cy="387379"/>
          </a:xfrm>
          <a:prstGeom prst="rect">
            <a:avLst/>
          </a:prstGeom>
        </p:spPr>
      </p:pic>
      <p:pic>
        <p:nvPicPr>
          <p:cNvPr id="175" name="図 17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16634" y="4172275"/>
            <a:ext cx="1126094" cy="264692"/>
          </a:xfrm>
          <a:prstGeom prst="rect">
            <a:avLst/>
          </a:prstGeom>
        </p:spPr>
      </p:pic>
      <p:sp>
        <p:nvSpPr>
          <p:cNvPr id="176" name="テキスト ボックス 175"/>
          <p:cNvSpPr txBox="1"/>
          <p:nvPr/>
        </p:nvSpPr>
        <p:spPr>
          <a:xfrm>
            <a:off x="1347379" y="4323636"/>
            <a:ext cx="1163832" cy="359783"/>
          </a:xfrm>
          <a:prstGeom prst="rect">
            <a:avLst/>
          </a:prstGeom>
          <a:noFill/>
        </p:spPr>
        <p:txBody>
          <a:bodyPr wrap="square" lIns="134464" tIns="107571" rIns="134464" bIns="107571" rtlCol="0">
            <a:spAutoFit/>
          </a:bodyPr>
          <a:lstStyle/>
          <a:p>
            <a:pPr>
              <a:lnSpc>
                <a:spcPct val="90000"/>
              </a:lnSpc>
            </a:pPr>
            <a:r>
              <a:rPr kumimoji="1" lang="en-US" altLang="ja-JP" sz="1029" dirty="0">
                <a:solidFill>
                  <a:srgbClr val="00187B"/>
                </a:solidFill>
              </a:rPr>
              <a:t>Hyper-V</a:t>
            </a:r>
            <a:endParaRPr kumimoji="1" lang="ja-JP" altLang="en-US" sz="1029" dirty="0">
              <a:solidFill>
                <a:srgbClr val="00187B"/>
              </a:solidFill>
            </a:endParaRPr>
          </a:p>
        </p:txBody>
      </p:sp>
      <p:pic>
        <p:nvPicPr>
          <p:cNvPr id="18" name="図 1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64452" y="3154829"/>
            <a:ext cx="440927" cy="853907"/>
          </a:xfrm>
          <a:prstGeom prst="rect">
            <a:avLst/>
          </a:prstGeom>
        </p:spPr>
      </p:pic>
      <p:grpSp>
        <p:nvGrpSpPr>
          <p:cNvPr id="19" name="グループ化 18"/>
          <p:cNvGrpSpPr/>
          <p:nvPr/>
        </p:nvGrpSpPr>
        <p:grpSpPr>
          <a:xfrm>
            <a:off x="6500003" y="3473622"/>
            <a:ext cx="1105217" cy="601119"/>
            <a:chOff x="8840455" y="4992318"/>
            <a:chExt cx="1503172" cy="817564"/>
          </a:xfrm>
        </p:grpSpPr>
        <p:grpSp>
          <p:nvGrpSpPr>
            <p:cNvPr id="177" name="グループ化 176"/>
            <p:cNvGrpSpPr/>
            <p:nvPr/>
          </p:nvGrpSpPr>
          <p:grpSpPr>
            <a:xfrm>
              <a:off x="8840455" y="4992318"/>
              <a:ext cx="1503172" cy="817564"/>
              <a:chOff x="347583" y="4707439"/>
              <a:chExt cx="2937999" cy="1597956"/>
            </a:xfrm>
          </p:grpSpPr>
          <p:pic>
            <p:nvPicPr>
              <p:cNvPr id="178" name="図 177"/>
              <p:cNvPicPr>
                <a:picLocks noChangeAspect="1"/>
              </p:cNvPicPr>
              <p:nvPr/>
            </p:nvPicPr>
            <p:blipFill>
              <a:blip r:embed="rId15"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347583" y="4707439"/>
                <a:ext cx="2937999" cy="1597956"/>
              </a:xfrm>
              <a:prstGeom prst="rect">
                <a:avLst/>
              </a:prstGeom>
            </p:spPr>
          </p:pic>
          <p:pic>
            <p:nvPicPr>
              <p:cNvPr id="179" name="図 178"/>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2219333" y="4738678"/>
                <a:ext cx="697780" cy="1087436"/>
              </a:xfrm>
              <a:prstGeom prst="rect">
                <a:avLst/>
              </a:prstGeom>
            </p:spPr>
          </p:pic>
        </p:grpSp>
        <p:pic>
          <p:nvPicPr>
            <p:cNvPr id="180" name="図 179"/>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9477144" y="5017757"/>
              <a:ext cx="357006" cy="556366"/>
            </a:xfrm>
            <a:prstGeom prst="rect">
              <a:avLst/>
            </a:prstGeom>
          </p:spPr>
        </p:pic>
      </p:grpSp>
      <p:pic>
        <p:nvPicPr>
          <p:cNvPr id="181" name="図 180"/>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379353" y="4312648"/>
            <a:ext cx="1098941" cy="264692"/>
          </a:xfrm>
          <a:prstGeom prst="rect">
            <a:avLst/>
          </a:prstGeom>
        </p:spPr>
      </p:pic>
      <p:sp>
        <p:nvSpPr>
          <p:cNvPr id="20" name="正方形/長方形 19"/>
          <p:cNvSpPr/>
          <p:nvPr/>
        </p:nvSpPr>
        <p:spPr bwMode="auto">
          <a:xfrm>
            <a:off x="3139821" y="4385856"/>
            <a:ext cx="2448443" cy="117684"/>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pic>
        <p:nvPicPr>
          <p:cNvPr id="182" name="図 181"/>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3763395" y="4324525"/>
            <a:ext cx="310020" cy="299078"/>
          </a:xfrm>
          <a:prstGeom prst="rect">
            <a:avLst/>
          </a:prstGeom>
        </p:spPr>
      </p:pic>
      <p:sp>
        <p:nvSpPr>
          <p:cNvPr id="22" name="正方形/長方形 21"/>
          <p:cNvSpPr/>
          <p:nvPr/>
        </p:nvSpPr>
        <p:spPr>
          <a:xfrm>
            <a:off x="4058663" y="4346787"/>
            <a:ext cx="623889" cy="216854"/>
          </a:xfrm>
          <a:prstGeom prst="rect">
            <a:avLst/>
          </a:prstGeom>
        </p:spPr>
        <p:txBody>
          <a:bodyPr wrap="none">
            <a:spAutoFit/>
          </a:bodyPr>
          <a:lstStyle/>
          <a:p>
            <a:r>
              <a:rPr lang="en-US" altLang="ja-JP" sz="809" dirty="0">
                <a:solidFill>
                  <a:schemeClr val="bg1"/>
                </a:solidFill>
              </a:rPr>
              <a:t>VPN/https</a:t>
            </a:r>
            <a:endParaRPr lang="ja-JP" altLang="en-US" sz="809" dirty="0">
              <a:solidFill>
                <a:schemeClr val="bg1"/>
              </a:solidFill>
            </a:endParaRPr>
          </a:p>
        </p:txBody>
      </p:sp>
      <p:pic>
        <p:nvPicPr>
          <p:cNvPr id="23" name="図 22"/>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664782" y="4357225"/>
            <a:ext cx="188226" cy="276600"/>
          </a:xfrm>
          <a:prstGeom prst="rect">
            <a:avLst/>
          </a:prstGeom>
        </p:spPr>
      </p:pic>
    </p:spTree>
    <p:extLst>
      <p:ext uri="{BB962C8B-B14F-4D97-AF65-F5344CB8AC3E}">
        <p14:creationId xmlns:p14="http://schemas.microsoft.com/office/powerpoint/2010/main" val="1090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上矢印 197"/>
          <p:cNvSpPr/>
          <p:nvPr/>
        </p:nvSpPr>
        <p:spPr bwMode="auto">
          <a:xfrm>
            <a:off x="6330126" y="1606325"/>
            <a:ext cx="460152" cy="304118"/>
          </a:xfrm>
          <a:prstGeom prst="up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99" name="上矢印 198"/>
          <p:cNvSpPr/>
          <p:nvPr/>
        </p:nvSpPr>
        <p:spPr bwMode="auto">
          <a:xfrm>
            <a:off x="2245169" y="1606325"/>
            <a:ext cx="460152" cy="304118"/>
          </a:xfrm>
          <a:prstGeom prst="up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92" name="上矢印 191"/>
          <p:cNvSpPr/>
          <p:nvPr/>
        </p:nvSpPr>
        <p:spPr bwMode="auto">
          <a:xfrm>
            <a:off x="6330126" y="3498995"/>
            <a:ext cx="460152" cy="304118"/>
          </a:xfrm>
          <a:prstGeom prst="up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91" name="上矢印 190"/>
          <p:cNvSpPr/>
          <p:nvPr/>
        </p:nvSpPr>
        <p:spPr bwMode="auto">
          <a:xfrm>
            <a:off x="2249645" y="3498995"/>
            <a:ext cx="460152" cy="304118"/>
          </a:xfrm>
          <a:prstGeom prst="up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4" name="Title 1"/>
          <p:cNvSpPr>
            <a:spLocks noGrp="1"/>
          </p:cNvSpPr>
          <p:nvPr>
            <p:ph type="title" idx="4294967295"/>
          </p:nvPr>
        </p:nvSpPr>
        <p:spPr>
          <a:xfrm>
            <a:off x="201931" y="217470"/>
            <a:ext cx="8741880" cy="532251"/>
          </a:xfrm>
          <a:prstGeom prst="rect">
            <a:avLst/>
          </a:prstGeom>
        </p:spPr>
        <p:txBody>
          <a:bodyPr>
            <a:normAutofit fontScale="90000"/>
          </a:bodyPr>
          <a:lstStyle/>
          <a:p>
            <a:r>
              <a:rPr lang="en-US" altLang="ja-JP" sz="2353" dirty="0">
                <a:solidFill>
                  <a:schemeClr val="accent1"/>
                </a:solidFill>
                <a:latin typeface="+mn-lt"/>
                <a:cs typeface="メイリオ" pitchFamily="50" charset="-128"/>
              </a:rPr>
              <a:t>MODERNIZED APPLICATION PLATFORM @ Manufacturing and Resources</a:t>
            </a:r>
            <a:endParaRPr lang="ja-JP" altLang="en-US" sz="2353" dirty="0">
              <a:solidFill>
                <a:schemeClr val="accent1"/>
              </a:solidFill>
              <a:latin typeface="+mn-lt"/>
              <a:cs typeface="メイリオ" pitchFamily="50" charset="-128"/>
            </a:endParaRPr>
          </a:p>
        </p:txBody>
      </p:sp>
      <p:sp>
        <p:nvSpPr>
          <p:cNvPr id="63" name="Rectangle 4"/>
          <p:cNvSpPr/>
          <p:nvPr/>
        </p:nvSpPr>
        <p:spPr bwMode="auto">
          <a:xfrm>
            <a:off x="480228" y="3733194"/>
            <a:ext cx="8079467" cy="923097"/>
          </a:xfrm>
          <a:prstGeom prst="rect">
            <a:avLst/>
          </a:prstGeom>
          <a:solidFill>
            <a:schemeClr val="bg1"/>
          </a:solidFill>
          <a:ln>
            <a:solidFill>
              <a:schemeClr val="accent2"/>
            </a:solidFill>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vert="horz" wrap="square" lIns="67229" tIns="33614" rIns="67229" bIns="33614" numCol="1" rtlCol="0" anchor="ctr" anchorCtr="0" compatLnSpc="1">
            <a:prstTxWarp prst="textNoShape">
              <a:avLst/>
            </a:prstTxWarp>
          </a:bodyPr>
          <a:lstStyle/>
          <a:p>
            <a:pPr algn="ctr" defTabSz="672137" fontAlgn="base">
              <a:spcBef>
                <a:spcPct val="0"/>
              </a:spcBef>
              <a:spcAft>
                <a:spcPct val="0"/>
              </a:spcAft>
            </a:pPr>
            <a:endParaRPr lang="en-SG" sz="1029" dirty="0">
              <a:solidFill>
                <a:srgbClr val="FFFFFF"/>
              </a:solidFill>
              <a:effectLst>
                <a:outerShdw blurRad="38100" dist="38100" dir="2700000" algn="tl">
                  <a:srgbClr val="000000">
                    <a:alpha val="43137"/>
                  </a:srgbClr>
                </a:outerShdw>
              </a:effectLst>
            </a:endParaRPr>
          </a:p>
        </p:txBody>
      </p:sp>
      <p:sp>
        <p:nvSpPr>
          <p:cNvPr id="65" name="Rectangle 5"/>
          <p:cNvSpPr/>
          <p:nvPr/>
        </p:nvSpPr>
        <p:spPr bwMode="auto">
          <a:xfrm>
            <a:off x="480228" y="1835165"/>
            <a:ext cx="3998986" cy="1308582"/>
          </a:xfrm>
          <a:prstGeom prst="rect">
            <a:avLst/>
          </a:prstGeom>
          <a:solidFill>
            <a:schemeClr val="bg1"/>
          </a:solidFill>
          <a:ln>
            <a:noFill/>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vert="horz" wrap="square" lIns="67229" tIns="33614" rIns="67229" bIns="33614" numCol="1" rtlCol="0" anchor="ctr" anchorCtr="0" compatLnSpc="1">
            <a:prstTxWarp prst="textNoShape">
              <a:avLst/>
            </a:prstTxWarp>
          </a:bodyPr>
          <a:lstStyle/>
          <a:p>
            <a:pPr algn="ctr" defTabSz="672137" fontAlgn="base">
              <a:spcBef>
                <a:spcPct val="0"/>
              </a:spcBef>
              <a:spcAft>
                <a:spcPct val="0"/>
              </a:spcAft>
            </a:pPr>
            <a:endParaRPr lang="en-SG" sz="1324"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66" name="Rectangle 6"/>
          <p:cNvSpPr/>
          <p:nvPr/>
        </p:nvSpPr>
        <p:spPr bwMode="auto">
          <a:xfrm>
            <a:off x="480228" y="3194965"/>
            <a:ext cx="3998986" cy="270732"/>
          </a:xfrm>
          <a:prstGeom prst="rect">
            <a:avLst/>
          </a:prstGeom>
          <a:solidFill>
            <a:schemeClr val="bg1"/>
          </a:solidFill>
          <a:ln>
            <a:solidFill>
              <a:schemeClr val="accent5"/>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67229" tIns="33614" rIns="67229" bIns="33614" numCol="1" rtlCol="0" anchor="ctr" anchorCtr="0" compatLnSpc="1">
            <a:prstTxWarp prst="textNoShape">
              <a:avLst/>
            </a:prstTxWarp>
          </a:bodyPr>
          <a:lstStyle/>
          <a:p>
            <a:pPr defTabSz="672137" fontAlgn="base">
              <a:spcBef>
                <a:spcPct val="0"/>
              </a:spcBef>
              <a:spcAft>
                <a:spcPct val="0"/>
              </a:spcAft>
            </a:pPr>
            <a:endParaRPr lang="en-SG" sz="1176"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67" name="Rectangle 7"/>
          <p:cNvSpPr/>
          <p:nvPr/>
        </p:nvSpPr>
        <p:spPr bwMode="auto">
          <a:xfrm>
            <a:off x="4560709" y="1838362"/>
            <a:ext cx="3998986" cy="1308582"/>
          </a:xfrm>
          <a:prstGeom prst="rect">
            <a:avLst/>
          </a:prstGeom>
          <a:solidFill>
            <a:schemeClr val="bg1"/>
          </a:solidFill>
          <a:ln>
            <a:solidFill>
              <a:schemeClr val="accent5"/>
            </a:solidFill>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vert="horz" wrap="square" lIns="67229" tIns="33614" rIns="67229" bIns="33614" numCol="1" rtlCol="0" anchor="ctr" anchorCtr="0" compatLnSpc="1">
            <a:prstTxWarp prst="textNoShape">
              <a:avLst/>
            </a:prstTxWarp>
          </a:bodyPr>
          <a:lstStyle/>
          <a:p>
            <a:pPr algn="ctr" defTabSz="672137" fontAlgn="base">
              <a:spcBef>
                <a:spcPct val="0"/>
              </a:spcBef>
              <a:spcAft>
                <a:spcPct val="0"/>
              </a:spcAft>
            </a:pPr>
            <a:endParaRPr lang="en-SG" sz="1324"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68" name="Rectangle 8"/>
          <p:cNvSpPr/>
          <p:nvPr/>
        </p:nvSpPr>
        <p:spPr bwMode="auto">
          <a:xfrm>
            <a:off x="4560709" y="3194965"/>
            <a:ext cx="3998986" cy="270732"/>
          </a:xfrm>
          <a:prstGeom prst="rect">
            <a:avLst/>
          </a:prstGeom>
          <a:solidFill>
            <a:schemeClr val="bg1"/>
          </a:solidFill>
          <a:ln>
            <a:solidFill>
              <a:schemeClr val="accent5"/>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67229" tIns="33614" rIns="67229" bIns="33614" numCol="1" rtlCol="0" anchor="ctr" anchorCtr="0" compatLnSpc="1">
            <a:prstTxWarp prst="textNoShape">
              <a:avLst/>
            </a:prstTxWarp>
          </a:bodyPr>
          <a:lstStyle/>
          <a:p>
            <a:pPr defTabSz="672137" fontAlgn="base">
              <a:spcBef>
                <a:spcPct val="0"/>
              </a:spcBef>
              <a:spcAft>
                <a:spcPct val="0"/>
              </a:spcAft>
            </a:pPr>
            <a:endParaRPr lang="en-SG" sz="1176" dirty="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69" name="Rectangle 9"/>
          <p:cNvSpPr/>
          <p:nvPr/>
        </p:nvSpPr>
        <p:spPr bwMode="auto">
          <a:xfrm>
            <a:off x="469584" y="1325704"/>
            <a:ext cx="8079467" cy="267278"/>
          </a:xfrm>
          <a:prstGeom prst="rect">
            <a:avLst/>
          </a:prstGeom>
          <a:solidFill>
            <a:schemeClr val="accent4">
              <a:lumMod val="20000"/>
              <a:lumOff val="80000"/>
            </a:schemeClr>
          </a:solidFill>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vert="horz" wrap="square" lIns="67229" tIns="33614" rIns="67229" bIns="33614" numCol="1" rtlCol="0" anchor="ctr" anchorCtr="0" compatLnSpc="1">
            <a:prstTxWarp prst="textNoShape">
              <a:avLst/>
            </a:prstTxWarp>
          </a:bodyPr>
          <a:lstStyle/>
          <a:p>
            <a:pPr algn="ctr" defTabSz="672137" fontAlgn="base">
              <a:spcBef>
                <a:spcPct val="0"/>
              </a:spcBef>
              <a:spcAft>
                <a:spcPct val="0"/>
              </a:spcAft>
            </a:pPr>
            <a:endParaRPr lang="en-SG" sz="1691" dirty="0">
              <a:solidFill>
                <a:srgbClr val="FFFFFF"/>
              </a:solidFill>
              <a:effectLst>
                <a:outerShdw blurRad="38100" dist="38100" dir="2700000" algn="tl">
                  <a:srgbClr val="000000">
                    <a:alpha val="43137"/>
                  </a:srgbClr>
                </a:outerShdw>
              </a:effectLst>
            </a:endParaRPr>
          </a:p>
        </p:txBody>
      </p:sp>
      <p:sp>
        <p:nvSpPr>
          <p:cNvPr id="71" name="Rectangle 10"/>
          <p:cNvSpPr/>
          <p:nvPr/>
        </p:nvSpPr>
        <p:spPr bwMode="auto">
          <a:xfrm>
            <a:off x="480227" y="4726140"/>
            <a:ext cx="8079467" cy="217197"/>
          </a:xfrm>
          <a:prstGeom prst="rect">
            <a:avLst/>
          </a:prstGeom>
          <a:solidFill>
            <a:schemeClr val="bg1">
              <a:lumMod val="95000"/>
            </a:schemeClr>
          </a:solidFill>
          <a:ln>
            <a:headEnd type="none" w="med" len="med"/>
            <a:tailEnd type="none" w="med" len="med"/>
          </a:ln>
          <a:effectLst/>
        </p:spPr>
        <p:style>
          <a:lnRef idx="0">
            <a:schemeClr val="accent4"/>
          </a:lnRef>
          <a:fillRef idx="3">
            <a:schemeClr val="accent4"/>
          </a:fillRef>
          <a:effectRef idx="3">
            <a:schemeClr val="accent4"/>
          </a:effectRef>
          <a:fontRef idx="minor">
            <a:schemeClr val="lt1"/>
          </a:fontRef>
        </p:style>
        <p:txBody>
          <a:bodyPr vert="horz" wrap="square" lIns="67229" tIns="33614" rIns="67229" bIns="33614" numCol="1" rtlCol="0" anchor="ctr" anchorCtr="0" compatLnSpc="1">
            <a:prstTxWarp prst="textNoShape">
              <a:avLst/>
            </a:prstTxWarp>
          </a:bodyPr>
          <a:lstStyle/>
          <a:p>
            <a:pPr algn="ctr"/>
            <a:r>
              <a:rPr lang="en-US" altLang="ja-JP" sz="809" dirty="0">
                <a:solidFill>
                  <a:schemeClr val="tx1"/>
                </a:solidFill>
              </a:rPr>
              <a:t>Partner Ecosystem :</a:t>
            </a:r>
            <a:r>
              <a:rPr lang="en-US" sz="809" dirty="0">
                <a:solidFill>
                  <a:schemeClr val="tx1"/>
                </a:solidFill>
              </a:rPr>
              <a:t> B</a:t>
            </a:r>
            <a:r>
              <a:rPr lang="en-US" altLang="ja-JP" sz="809" dirty="0">
                <a:solidFill>
                  <a:schemeClr val="tx1"/>
                </a:solidFill>
              </a:rPr>
              <a:t>ackup</a:t>
            </a:r>
            <a:r>
              <a:rPr lang="en-US" sz="809" dirty="0">
                <a:solidFill>
                  <a:schemeClr val="tx1"/>
                </a:solidFill>
              </a:rPr>
              <a:t>/M</a:t>
            </a:r>
            <a:r>
              <a:rPr lang="en-US" altLang="ja-JP" sz="809" dirty="0">
                <a:solidFill>
                  <a:schemeClr val="tx1"/>
                </a:solidFill>
              </a:rPr>
              <a:t>onitoring</a:t>
            </a:r>
            <a:r>
              <a:rPr lang="en-US" sz="809" dirty="0">
                <a:solidFill>
                  <a:schemeClr val="tx1"/>
                </a:solidFill>
              </a:rPr>
              <a:t>/Scheduling(Backup Exec, NetIQ, </a:t>
            </a:r>
            <a:r>
              <a:rPr lang="en-US" sz="809" dirty="0" err="1">
                <a:solidFill>
                  <a:schemeClr val="tx1"/>
                </a:solidFill>
              </a:rPr>
              <a:t>ArcServe</a:t>
            </a:r>
            <a:r>
              <a:rPr lang="en-US" sz="809" dirty="0">
                <a:solidFill>
                  <a:schemeClr val="tx1"/>
                </a:solidFill>
              </a:rPr>
              <a:t>..), Storage (EMC, HP, IBM, Hitachi, NetApp ..)</a:t>
            </a:r>
            <a:endParaRPr lang="en-SG" sz="809" dirty="0">
              <a:solidFill>
                <a:schemeClr val="tx1"/>
              </a:solidFill>
              <a:effectLst>
                <a:outerShdw blurRad="38100" dist="38100" dir="2700000" algn="tl">
                  <a:srgbClr val="000000">
                    <a:alpha val="43137"/>
                  </a:srgbClr>
                </a:outerShdw>
              </a:effectLst>
            </a:endParaRPr>
          </a:p>
        </p:txBody>
      </p:sp>
      <p:pic>
        <p:nvPicPr>
          <p:cNvPr id="72" name="Picture 36" descr="Infor Enterprise Software Solutions: Making Business Software Better">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44661" y="2127582"/>
            <a:ext cx="647926" cy="111747"/>
          </a:xfrm>
          <a:prstGeom prst="rect">
            <a:avLst/>
          </a:prstGeom>
          <a:noFill/>
          <a:ln w="9525">
            <a:noFill/>
            <a:miter lim="800000"/>
            <a:headEnd/>
            <a:tailEnd/>
          </a:ln>
        </p:spPr>
      </p:pic>
      <p:pic>
        <p:nvPicPr>
          <p:cNvPr id="73" name="Picture 4" descr="http://www.nmconsortium.org/images/PTC.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27411" y="2122576"/>
            <a:ext cx="540205" cy="147568"/>
          </a:xfrm>
          <a:prstGeom prst="rect">
            <a:avLst/>
          </a:prstGeom>
          <a:effectLst>
            <a:outerShdw blurRad="635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74" name="Picture 30"/>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62270" y="2712206"/>
            <a:ext cx="548451" cy="76745"/>
          </a:xfrm>
          <a:prstGeom prst="rect">
            <a:avLst/>
          </a:prstGeom>
          <a:noFill/>
          <a:ln w="9525">
            <a:noFill/>
            <a:miter lim="800000"/>
            <a:headEnd/>
            <a:tailEnd/>
          </a:ln>
        </p:spPr>
      </p:pic>
      <p:pic>
        <p:nvPicPr>
          <p:cNvPr id="75" name="Picture 8"/>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78114" y="2085813"/>
            <a:ext cx="361409" cy="239266"/>
          </a:xfrm>
          <a:prstGeom prst="rect">
            <a:avLst/>
          </a:prstGeom>
          <a:noFill/>
          <a:ln w="9525">
            <a:noFill/>
            <a:miter lim="800000"/>
            <a:headEnd/>
            <a:tailEnd/>
          </a:ln>
        </p:spPr>
      </p:pic>
      <p:pic>
        <p:nvPicPr>
          <p:cNvPr id="76" name="Picture 3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0160" y="2653601"/>
            <a:ext cx="366286" cy="148346"/>
          </a:xfrm>
          <a:prstGeom prst="rect">
            <a:avLst/>
          </a:prstGeom>
          <a:effectLst>
            <a:outerShdw blurRad="63500" algn="ctr" rotWithShape="0">
              <a:schemeClr val="tx1"/>
            </a:outerShdw>
          </a:effectLst>
        </p:spPr>
      </p:pic>
      <p:pic>
        <p:nvPicPr>
          <p:cNvPr id="77" name="Picture 3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54420" y="2974211"/>
            <a:ext cx="534950" cy="80654"/>
          </a:xfrm>
          <a:prstGeom prst="rect">
            <a:avLst/>
          </a:prstGeom>
          <a:effectLst>
            <a:outerShdw blurRad="63500" algn="ctr" rotWithShape="0">
              <a:schemeClr val="tx1"/>
            </a:outerShdw>
          </a:effectLst>
        </p:spPr>
      </p:pic>
      <p:pic>
        <p:nvPicPr>
          <p:cNvPr id="78" name="Picture 3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62186" y="2163891"/>
            <a:ext cx="688660" cy="108552"/>
          </a:xfrm>
          <a:prstGeom prst="rect">
            <a:avLst/>
          </a:prstGeom>
          <a:effectLst>
            <a:outerShdw blurRad="63500" algn="ctr" rotWithShape="0">
              <a:schemeClr val="tx1"/>
            </a:outerShdw>
          </a:effectLst>
        </p:spPr>
      </p:pic>
      <p:pic>
        <p:nvPicPr>
          <p:cNvPr id="79" name="Picture 6" descr="http://paulburgeson.com/seniordesign/wp-content/uploads/2011/03/AUTODESK_logo.jpg"/>
          <p:cNvPicPr>
            <a:picLocks noChangeAspect="1" noChangeArrowheads="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13176" y="2676708"/>
            <a:ext cx="521308" cy="131965"/>
          </a:xfrm>
          <a:prstGeom prst="rect">
            <a:avLst/>
          </a:prstGeom>
          <a:noFill/>
          <a:ln w="9525">
            <a:noFill/>
            <a:miter lim="800000"/>
            <a:headEnd/>
            <a:tailEnd/>
          </a:ln>
        </p:spPr>
      </p:pic>
      <p:pic>
        <p:nvPicPr>
          <p:cNvPr id="81" name="Picture 10" descr="http://www.cadsource.org/wp-content/uploads/2008/12/bentley_logo.jpg"/>
          <p:cNvPicPr>
            <a:picLocks noChangeAspect="1" noChangeArrowheads="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55209" y="2915875"/>
            <a:ext cx="500123" cy="183971"/>
          </a:xfrm>
          <a:prstGeom prst="rect">
            <a:avLst/>
          </a:prstGeom>
          <a:noFill/>
          <a:ln w="9525">
            <a:noFill/>
            <a:miter lim="800000"/>
            <a:headEnd/>
            <a:tailEnd/>
          </a:ln>
        </p:spPr>
      </p:pic>
      <p:pic>
        <p:nvPicPr>
          <p:cNvPr id="82" name="Picture 22" descr="http://upload.wikimedia.org/wikipedia/en/7/7b/OSIsoft_logo.jpg"/>
          <p:cNvPicPr>
            <a:picLocks noChangeAspect="1" noChangeArrowheads="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73556" y="2386773"/>
            <a:ext cx="499814" cy="183100"/>
          </a:xfrm>
          <a:prstGeom prst="rect">
            <a:avLst/>
          </a:prstGeom>
          <a:noFill/>
          <a:ln w="9525">
            <a:noFill/>
            <a:miter lim="800000"/>
            <a:headEnd/>
            <a:tailEnd/>
          </a:ln>
        </p:spPr>
      </p:pic>
      <p:pic>
        <p:nvPicPr>
          <p:cNvPr id="85" name="Picture 24" descr="http://www.co2store.org/tek/fot/svg03178.nsf/Attachments/Schlumberger-logo-reg-280-blue.gif/$file/Schlumberger-logo-reg-280-blue.gif"/>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61213" y="2701886"/>
            <a:ext cx="547599" cy="122706"/>
          </a:xfrm>
          <a:prstGeom prst="rect">
            <a:avLst/>
          </a:prstGeom>
          <a:noFill/>
          <a:ln w="9525">
            <a:noFill/>
            <a:miter lim="800000"/>
            <a:headEnd/>
            <a:tailEnd/>
          </a:ln>
        </p:spPr>
      </p:pic>
      <p:pic>
        <p:nvPicPr>
          <p:cNvPr id="86" name="Picture 35" descr="http://www.busy-ant.com/images/invensys_logo.jpg"/>
          <p:cNvPicPr>
            <a:picLocks noChangeAspect="1" noChangeArrowheads="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4871" y="2424546"/>
            <a:ext cx="541720" cy="136608"/>
          </a:xfrm>
          <a:prstGeom prst="rect">
            <a:avLst/>
          </a:prstGeom>
          <a:noFill/>
          <a:ln w="9525">
            <a:noFill/>
            <a:miter lim="800000"/>
            <a:headEnd/>
            <a:tailEnd/>
          </a:ln>
        </p:spPr>
      </p:pic>
      <p:pic>
        <p:nvPicPr>
          <p:cNvPr id="89" name="Picture 43" descr="http://www.rebull.biz/images/rebull/final_logos/Honewell_logo.jpg"/>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99925" y="2971469"/>
            <a:ext cx="515250" cy="94310"/>
          </a:xfrm>
          <a:prstGeom prst="rect">
            <a:avLst/>
          </a:prstGeom>
          <a:noFill/>
          <a:ln w="9525">
            <a:noFill/>
            <a:miter lim="800000"/>
            <a:headEnd/>
            <a:tailEnd/>
          </a:ln>
        </p:spPr>
      </p:pic>
      <p:pic>
        <p:nvPicPr>
          <p:cNvPr id="90" name="Picture 68" descr="red-prairi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814340" y="2390171"/>
            <a:ext cx="571408" cy="115380"/>
          </a:xfrm>
          <a:prstGeom prst="rect">
            <a:avLst/>
          </a:prstGeom>
          <a:noFill/>
        </p:spPr>
      </p:pic>
      <p:pic>
        <p:nvPicPr>
          <p:cNvPr id="91" name="Picture 69" descr="aspentech"/>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1108301" y="2377760"/>
            <a:ext cx="488116" cy="155169"/>
          </a:xfrm>
          <a:prstGeom prst="rect">
            <a:avLst/>
          </a:prstGeom>
          <a:noFill/>
        </p:spPr>
      </p:pic>
      <p:pic>
        <p:nvPicPr>
          <p:cNvPr id="101" name="Picture 70" descr="txt-solutions"/>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736135" y="2642300"/>
            <a:ext cx="510078" cy="154427"/>
          </a:xfrm>
          <a:prstGeom prst="rect">
            <a:avLst/>
          </a:prstGeom>
          <a:noFill/>
        </p:spPr>
      </p:pic>
      <p:pic>
        <p:nvPicPr>
          <p:cNvPr id="102" name="Picture 71" descr="alstom"/>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035215" y="2971469"/>
            <a:ext cx="453819" cy="92826"/>
          </a:xfrm>
          <a:prstGeom prst="rect">
            <a:avLst/>
          </a:prstGeom>
          <a:noFill/>
        </p:spPr>
      </p:pic>
      <p:pic>
        <p:nvPicPr>
          <p:cNvPr id="103" name="Picture 18" descr="http://www.automationdesign.co.za/images/GE_LOGO.jpg"/>
          <p:cNvPicPr>
            <a:picLocks noChangeAspect="1" noChangeArrowheads="1"/>
          </p:cNvPicPr>
          <p:nvPr/>
        </p:nvPicPr>
        <p:blipFill>
          <a:blip r:embed="rId2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282632" y="2578129"/>
            <a:ext cx="316235" cy="316235"/>
          </a:xfrm>
          <a:prstGeom prst="rect">
            <a:avLst/>
          </a:prstGeom>
          <a:noFill/>
          <a:ln w="9525">
            <a:noFill/>
            <a:miter lim="800000"/>
            <a:headEnd/>
            <a:tailEnd/>
          </a:ln>
        </p:spPr>
      </p:pic>
      <p:pic>
        <p:nvPicPr>
          <p:cNvPr id="104" name="Picture 15"/>
          <p:cNvPicPr>
            <a:picLocks noChangeAspect="1"/>
          </p:cNvPicPr>
          <p:nvPr/>
        </p:nvPicPr>
        <p:blipFill>
          <a:blip r:embed="rId22" cstate="email">
            <a:extLst>
              <a:ext uri="{28A0092B-C50C-407E-A947-70E740481C1C}">
                <a14:useLocalDpi xmlns:a14="http://schemas.microsoft.com/office/drawing/2010/main"/>
              </a:ext>
            </a:extLst>
          </a:blip>
          <a:srcRect/>
          <a:stretch>
            <a:fillRect/>
          </a:stretch>
        </p:blipFill>
        <p:spPr bwMode="auto">
          <a:xfrm>
            <a:off x="516699" y="2946669"/>
            <a:ext cx="632320" cy="138190"/>
          </a:xfrm>
          <a:prstGeom prst="rect">
            <a:avLst/>
          </a:prstGeom>
          <a:noFill/>
          <a:ln w="9525">
            <a:noFill/>
            <a:miter lim="800000"/>
            <a:headEnd/>
            <a:tailEnd/>
          </a:ln>
        </p:spPr>
      </p:pic>
      <p:pic>
        <p:nvPicPr>
          <p:cNvPr id="105" name="Picture 21"/>
          <p:cNvPicPr>
            <a:picLocks noChangeAspect="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216156" y="2400921"/>
            <a:ext cx="534860" cy="132008"/>
          </a:xfrm>
          <a:prstGeom prst="rect">
            <a:avLst/>
          </a:prstGeom>
          <a:noFill/>
          <a:ln w="9525">
            <a:noFill/>
            <a:miter lim="800000"/>
            <a:headEnd/>
            <a:tailEnd/>
          </a:ln>
        </p:spPr>
      </p:pic>
      <p:pic>
        <p:nvPicPr>
          <p:cNvPr id="106" name="Picture 22"/>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102140" y="2945131"/>
            <a:ext cx="311056" cy="126088"/>
          </a:xfrm>
          <a:prstGeom prst="rect">
            <a:avLst/>
          </a:prstGeom>
          <a:noFill/>
          <a:ln w="9525">
            <a:noFill/>
            <a:miter lim="800000"/>
            <a:headEnd/>
            <a:tailEnd/>
          </a:ln>
        </p:spPr>
      </p:pic>
      <p:pic>
        <p:nvPicPr>
          <p:cNvPr id="107" name="Picture 49"/>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343403" y="2957996"/>
            <a:ext cx="564354" cy="104109"/>
          </a:xfrm>
          <a:prstGeom prst="rect">
            <a:avLst/>
          </a:prstGeom>
        </p:spPr>
      </p:pic>
      <p:pic>
        <p:nvPicPr>
          <p:cNvPr id="108" name="Picture 50"/>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3652326" y="2605115"/>
            <a:ext cx="297330" cy="245317"/>
          </a:xfrm>
          <a:prstGeom prst="rect">
            <a:avLst/>
          </a:prstGeom>
        </p:spPr>
      </p:pic>
      <p:pic>
        <p:nvPicPr>
          <p:cNvPr id="109" name="Picture 20" descr="http://www.prunejuicemedia.com/wp-content/uploads/2010/06/Halliburton-1.jpg"/>
          <p:cNvPicPr>
            <a:picLocks noChangeAspect="1" noChangeArrowheads="1"/>
          </p:cNvPicPr>
          <p:nvPr/>
        </p:nvPicPr>
        <p:blipFill rotWithShape="1">
          <a:blip r:embed="rId27" cstate="email">
            <a:extLst>
              <a:ext uri="{28A0092B-C50C-407E-A947-70E740481C1C}">
                <a14:useLocalDpi xmlns:a14="http://schemas.microsoft.com/office/drawing/2010/main"/>
              </a:ext>
            </a:extLst>
          </a:blip>
          <a:srcRect/>
          <a:stretch/>
        </p:blipFill>
        <p:spPr bwMode="auto">
          <a:xfrm>
            <a:off x="4003114" y="2673931"/>
            <a:ext cx="410082" cy="154451"/>
          </a:xfrm>
          <a:prstGeom prst="rect">
            <a:avLst/>
          </a:prstGeom>
          <a:noFill/>
          <a:ln w="9525">
            <a:noFill/>
            <a:miter lim="800000"/>
            <a:headEnd/>
            <a:tailEnd/>
          </a:ln>
        </p:spPr>
      </p:pic>
      <p:pic>
        <p:nvPicPr>
          <p:cNvPr id="112" name="Picture 54"/>
          <p:cNvPicPr>
            <a:picLocks noChangeAspect="1"/>
          </p:cNvPicPr>
          <p:nvPr/>
        </p:nvPicPr>
        <p:blipFill rotWithShape="1">
          <a:blip r:embed="rId28" cstate="email">
            <a:extLst>
              <a:ext uri="{28A0092B-C50C-407E-A947-70E740481C1C}">
                <a14:useLocalDpi xmlns:a14="http://schemas.microsoft.com/office/drawing/2010/main"/>
              </a:ext>
            </a:extLst>
          </a:blip>
          <a:srcRect l="4977" t="11764" r="5833" b="13177"/>
          <a:stretch/>
        </p:blipFill>
        <p:spPr>
          <a:xfrm>
            <a:off x="2756089" y="2397803"/>
            <a:ext cx="392845" cy="147944"/>
          </a:xfrm>
          <a:prstGeom prst="rect">
            <a:avLst/>
          </a:prstGeom>
        </p:spPr>
      </p:pic>
      <p:pic>
        <p:nvPicPr>
          <p:cNvPr id="114" name="Picture 56"/>
          <p:cNvPicPr>
            <a:picLocks noChangeAspect="1"/>
          </p:cNvPicPr>
          <p:nvPr/>
        </p:nvPicPr>
        <p:blipFill rotWithShape="1">
          <a:blip r:embed="rId29" cstate="email">
            <a:extLst>
              <a:ext uri="{28A0092B-C50C-407E-A947-70E740481C1C}">
                <a14:useLocalDpi xmlns:a14="http://schemas.microsoft.com/office/drawing/2010/main"/>
              </a:ext>
            </a:extLst>
          </a:blip>
          <a:srcRect t="36507" b="38179"/>
          <a:stretch/>
        </p:blipFill>
        <p:spPr>
          <a:xfrm>
            <a:off x="2203462" y="2413106"/>
            <a:ext cx="477109" cy="120773"/>
          </a:xfrm>
          <a:prstGeom prst="rect">
            <a:avLst/>
          </a:prstGeom>
        </p:spPr>
      </p:pic>
      <p:pic>
        <p:nvPicPr>
          <p:cNvPr id="115" name="Picture 57"/>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4656765" y="2667743"/>
            <a:ext cx="733275" cy="283642"/>
          </a:xfrm>
          <a:prstGeom prst="rect">
            <a:avLst/>
          </a:prstGeom>
        </p:spPr>
      </p:pic>
      <p:pic>
        <p:nvPicPr>
          <p:cNvPr id="116" name="Picture 58"/>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5474394" y="2672838"/>
            <a:ext cx="831572" cy="221988"/>
          </a:xfrm>
          <a:prstGeom prst="rect">
            <a:avLst/>
          </a:prstGeom>
        </p:spPr>
      </p:pic>
      <p:pic>
        <p:nvPicPr>
          <p:cNvPr id="117" name="Picture 59"/>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6408050" y="2646569"/>
            <a:ext cx="526077" cy="319168"/>
          </a:xfrm>
          <a:prstGeom prst="rect">
            <a:avLst/>
          </a:prstGeom>
        </p:spPr>
      </p:pic>
      <p:pic>
        <p:nvPicPr>
          <p:cNvPr id="118" name="Picture 60"/>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a:off x="7038015" y="2635608"/>
            <a:ext cx="403729" cy="395864"/>
          </a:xfrm>
          <a:prstGeom prst="rect">
            <a:avLst/>
          </a:prstGeom>
        </p:spPr>
      </p:pic>
      <p:pic>
        <p:nvPicPr>
          <p:cNvPr id="120" name="Picture 61"/>
          <p:cNvPicPr>
            <a:picLocks noChangeAspect="1"/>
          </p:cNvPicPr>
          <p:nvPr/>
        </p:nvPicPr>
        <p:blipFill>
          <a:blip r:embed="rId34" cstate="email">
            <a:extLst>
              <a:ext uri="{28A0092B-C50C-407E-A947-70E740481C1C}">
                <a14:useLocalDpi xmlns:a14="http://schemas.microsoft.com/office/drawing/2010/main"/>
              </a:ext>
            </a:extLst>
          </a:blip>
          <a:stretch>
            <a:fillRect/>
          </a:stretch>
        </p:blipFill>
        <p:spPr>
          <a:xfrm>
            <a:off x="7532325" y="2644694"/>
            <a:ext cx="458509" cy="370475"/>
          </a:xfrm>
          <a:prstGeom prst="rect">
            <a:avLst/>
          </a:prstGeom>
        </p:spPr>
      </p:pic>
      <p:pic>
        <p:nvPicPr>
          <p:cNvPr id="121" name="Picture 6"/>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563951" y="2111842"/>
            <a:ext cx="477068" cy="220006"/>
          </a:xfrm>
          <a:prstGeom prst="rect">
            <a:avLst/>
          </a:prstGeom>
          <a:noFill/>
          <a:ln w="9525">
            <a:noFill/>
            <a:miter lim="800000"/>
            <a:headEnd/>
            <a:tailEnd/>
          </a:ln>
        </p:spPr>
      </p:pic>
      <p:pic>
        <p:nvPicPr>
          <p:cNvPr id="122" name="Picture 1"/>
          <p:cNvPicPr>
            <a:picLocks noChangeAspect="1"/>
          </p:cNvPicPr>
          <p:nvPr/>
        </p:nvPicPr>
        <p:blipFill>
          <a:blip r:embed="rId36" cstate="email">
            <a:extLst>
              <a:ext uri="{28A0092B-C50C-407E-A947-70E740481C1C}">
                <a14:useLocalDpi xmlns:a14="http://schemas.microsoft.com/office/drawing/2010/main"/>
              </a:ext>
            </a:extLst>
          </a:blip>
          <a:stretch>
            <a:fillRect/>
          </a:stretch>
        </p:blipFill>
        <p:spPr>
          <a:xfrm>
            <a:off x="4687420" y="2189088"/>
            <a:ext cx="1022348" cy="252470"/>
          </a:xfrm>
          <a:prstGeom prst="rect">
            <a:avLst/>
          </a:prstGeom>
        </p:spPr>
      </p:pic>
      <p:pic>
        <p:nvPicPr>
          <p:cNvPr id="123" name="Picture 2"/>
          <p:cNvPicPr>
            <a:picLocks noChangeAspect="1"/>
          </p:cNvPicPr>
          <p:nvPr/>
        </p:nvPicPr>
        <p:blipFill>
          <a:blip r:embed="rId37" cstate="email">
            <a:extLst>
              <a:ext uri="{28A0092B-C50C-407E-A947-70E740481C1C}">
                <a14:useLocalDpi xmlns:a14="http://schemas.microsoft.com/office/drawing/2010/main"/>
              </a:ext>
            </a:extLst>
          </a:blip>
          <a:stretch>
            <a:fillRect/>
          </a:stretch>
        </p:blipFill>
        <p:spPr>
          <a:xfrm>
            <a:off x="8066365" y="2644694"/>
            <a:ext cx="355578" cy="353869"/>
          </a:xfrm>
          <a:prstGeom prst="rect">
            <a:avLst/>
          </a:prstGeom>
        </p:spPr>
      </p:pic>
      <p:pic>
        <p:nvPicPr>
          <p:cNvPr id="124" name="Picture 6"/>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5865869" y="2165960"/>
            <a:ext cx="852385" cy="30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64"/>
          <p:cNvPicPr>
            <a:picLocks noChangeAspect="1"/>
          </p:cNvPicPr>
          <p:nvPr/>
        </p:nvPicPr>
        <p:blipFill>
          <a:blip r:embed="rId39" cstate="print">
            <a:extLst>
              <a:ext uri="{28A0092B-C50C-407E-A947-70E740481C1C}">
                <a14:useLocalDpi xmlns:a14="http://schemas.microsoft.com/office/drawing/2010/main"/>
              </a:ext>
            </a:extLst>
          </a:blip>
          <a:stretch>
            <a:fillRect/>
          </a:stretch>
        </p:blipFill>
        <p:spPr>
          <a:xfrm>
            <a:off x="6875354" y="2211990"/>
            <a:ext cx="860614" cy="206135"/>
          </a:xfrm>
          <a:prstGeom prst="rect">
            <a:avLst/>
          </a:prstGeom>
        </p:spPr>
      </p:pic>
      <p:pic>
        <p:nvPicPr>
          <p:cNvPr id="145" name="Picture 66"/>
          <p:cNvPicPr>
            <a:picLocks noChangeAspect="1"/>
          </p:cNvPicPr>
          <p:nvPr/>
        </p:nvPicPr>
        <p:blipFill>
          <a:blip r:embed="rId40" cstate="email">
            <a:extLst>
              <a:ext uri="{28A0092B-C50C-407E-A947-70E740481C1C}">
                <a14:useLocalDpi xmlns:a14="http://schemas.microsoft.com/office/drawing/2010/main"/>
              </a:ext>
            </a:extLst>
          </a:blip>
          <a:stretch>
            <a:fillRect/>
          </a:stretch>
        </p:blipFill>
        <p:spPr>
          <a:xfrm>
            <a:off x="1099331" y="2088312"/>
            <a:ext cx="676230" cy="234567"/>
          </a:xfrm>
          <a:prstGeom prst="rect">
            <a:avLst/>
          </a:prstGeom>
        </p:spPr>
      </p:pic>
      <p:pic>
        <p:nvPicPr>
          <p:cNvPr id="158" name="Picture 77"/>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755934" y="653794"/>
            <a:ext cx="968080" cy="646938"/>
          </a:xfrm>
          <a:prstGeom prst="ellipse">
            <a:avLst/>
          </a:prstGeom>
          <a:ln>
            <a:noFill/>
          </a:ln>
          <a:effectLst/>
        </p:spPr>
      </p:pic>
      <p:pic>
        <p:nvPicPr>
          <p:cNvPr id="159" name="Picture 94"/>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7257540" y="658482"/>
            <a:ext cx="956856" cy="622181"/>
          </a:xfrm>
          <a:prstGeom prst="ellipse">
            <a:avLst/>
          </a:prstGeom>
          <a:ln>
            <a:noFill/>
          </a:ln>
          <a:effectLst/>
        </p:spPr>
      </p:pic>
      <p:pic>
        <p:nvPicPr>
          <p:cNvPr id="160" name="Picture 95"/>
          <p:cNvPicPr>
            <a:picLocks noChangeAspect="1"/>
          </p:cNvPicPr>
          <p:nvPr/>
        </p:nvPicPr>
        <p:blipFill>
          <a:blip r:embed="rId43" cstate="email">
            <a:extLst>
              <a:ext uri="{28A0092B-C50C-407E-A947-70E740481C1C}">
                <a14:useLocalDpi xmlns:a14="http://schemas.microsoft.com/office/drawing/2010/main"/>
              </a:ext>
            </a:extLst>
          </a:blip>
          <a:stretch>
            <a:fillRect/>
          </a:stretch>
        </p:blipFill>
        <p:spPr>
          <a:xfrm>
            <a:off x="3981650" y="620118"/>
            <a:ext cx="1041752" cy="634396"/>
          </a:xfrm>
          <a:prstGeom prst="ellipse">
            <a:avLst/>
          </a:prstGeom>
          <a:ln>
            <a:noFill/>
          </a:ln>
          <a:effectLst/>
        </p:spPr>
      </p:pic>
      <p:pic>
        <p:nvPicPr>
          <p:cNvPr id="161" name="Picture 3"/>
          <p:cNvPicPr>
            <a:picLocks noChangeAspect="1"/>
          </p:cNvPicPr>
          <p:nvPr/>
        </p:nvPicPr>
        <p:blipFill>
          <a:blip r:embed="rId44" cstate="email">
            <a:extLst>
              <a:ext uri="{28A0092B-C50C-407E-A947-70E740481C1C}">
                <a14:useLocalDpi xmlns:a14="http://schemas.microsoft.com/office/drawing/2010/main"/>
              </a:ext>
            </a:extLst>
          </a:blip>
          <a:stretch>
            <a:fillRect/>
          </a:stretch>
        </p:blipFill>
        <p:spPr>
          <a:xfrm>
            <a:off x="2278017" y="629398"/>
            <a:ext cx="1144547" cy="665728"/>
          </a:xfrm>
          <a:prstGeom prst="ellipse">
            <a:avLst/>
          </a:prstGeom>
          <a:ln>
            <a:noFill/>
          </a:ln>
          <a:effectLst/>
        </p:spPr>
      </p:pic>
      <p:pic>
        <p:nvPicPr>
          <p:cNvPr id="162" name="Picture 11"/>
          <p:cNvPicPr>
            <a:picLocks noChangeAspect="1"/>
          </p:cNvPicPr>
          <p:nvPr/>
        </p:nvPicPr>
        <p:blipFill rotWithShape="1">
          <a:blip r:embed="rId45" cstate="email">
            <a:extLst>
              <a:ext uri="{28A0092B-C50C-407E-A947-70E740481C1C}">
                <a14:useLocalDpi xmlns:a14="http://schemas.microsoft.com/office/drawing/2010/main"/>
              </a:ext>
            </a:extLst>
          </a:blip>
          <a:srcRect/>
          <a:stretch/>
        </p:blipFill>
        <p:spPr>
          <a:xfrm>
            <a:off x="5596297" y="616114"/>
            <a:ext cx="1074791" cy="679012"/>
          </a:xfrm>
          <a:prstGeom prst="ellipse">
            <a:avLst/>
          </a:prstGeom>
          <a:ln>
            <a:noFill/>
          </a:ln>
          <a:effectLst/>
        </p:spPr>
      </p:pic>
      <p:pic>
        <p:nvPicPr>
          <p:cNvPr id="163" name="Picture 85"/>
          <p:cNvPicPr>
            <a:picLocks noChangeAspect="1"/>
          </p:cNvPicPr>
          <p:nvPr/>
        </p:nvPicPr>
        <p:blipFill>
          <a:blip r:embed="rId46" cstate="email">
            <a:extLst>
              <a:ext uri="{28A0092B-C50C-407E-A947-70E740481C1C}">
                <a14:useLocalDpi xmlns:a14="http://schemas.microsoft.com/office/drawing/2010/main"/>
              </a:ext>
            </a:extLst>
          </a:blip>
          <a:stretch>
            <a:fillRect/>
          </a:stretch>
        </p:blipFill>
        <p:spPr>
          <a:xfrm>
            <a:off x="1585008" y="4191216"/>
            <a:ext cx="594692" cy="415752"/>
          </a:xfrm>
          <a:prstGeom prst="ellipse">
            <a:avLst/>
          </a:prstGeom>
          <a:ln>
            <a:noFill/>
          </a:ln>
          <a:effectLst/>
        </p:spPr>
      </p:pic>
      <p:pic>
        <p:nvPicPr>
          <p:cNvPr id="164" name="Picture 97"/>
          <p:cNvPicPr>
            <a:picLocks noChangeAspect="1"/>
          </p:cNvPicPr>
          <p:nvPr/>
        </p:nvPicPr>
        <p:blipFill>
          <a:blip r:embed="rId47" cstate="email">
            <a:extLst>
              <a:ext uri="{28A0092B-C50C-407E-A947-70E740481C1C}">
                <a14:useLocalDpi xmlns:a14="http://schemas.microsoft.com/office/drawing/2010/main"/>
              </a:ext>
            </a:extLst>
          </a:blip>
          <a:stretch>
            <a:fillRect/>
          </a:stretch>
        </p:blipFill>
        <p:spPr>
          <a:xfrm>
            <a:off x="652122" y="4191186"/>
            <a:ext cx="587852" cy="415811"/>
          </a:xfrm>
          <a:prstGeom prst="ellipse">
            <a:avLst/>
          </a:prstGeom>
          <a:ln>
            <a:noFill/>
          </a:ln>
          <a:effectLst/>
        </p:spPr>
      </p:pic>
      <p:pic>
        <p:nvPicPr>
          <p:cNvPr id="165" name="Picture 12"/>
          <p:cNvPicPr>
            <a:picLocks noChangeAspect="1"/>
          </p:cNvPicPr>
          <p:nvPr/>
        </p:nvPicPr>
        <p:blipFill>
          <a:blip r:embed="rId48" cstate="email">
            <a:extLst>
              <a:ext uri="{28A0092B-C50C-407E-A947-70E740481C1C}">
                <a14:useLocalDpi xmlns:a14="http://schemas.microsoft.com/office/drawing/2010/main"/>
              </a:ext>
            </a:extLst>
          </a:blip>
          <a:stretch>
            <a:fillRect/>
          </a:stretch>
        </p:blipFill>
        <p:spPr>
          <a:xfrm>
            <a:off x="5850423" y="4201899"/>
            <a:ext cx="586167" cy="394388"/>
          </a:xfrm>
          <a:prstGeom prst="ellipse">
            <a:avLst/>
          </a:prstGeom>
          <a:ln>
            <a:noFill/>
          </a:ln>
          <a:effectLst/>
        </p:spPr>
      </p:pic>
      <p:sp>
        <p:nvSpPr>
          <p:cNvPr id="166" name="TextBox 13"/>
          <p:cNvSpPr txBox="1"/>
          <p:nvPr/>
        </p:nvSpPr>
        <p:spPr>
          <a:xfrm>
            <a:off x="321805" y="3856887"/>
            <a:ext cx="1204916" cy="211148"/>
          </a:xfrm>
          <a:prstGeom prst="rect">
            <a:avLst/>
          </a:prstGeom>
          <a:noFill/>
        </p:spPr>
        <p:txBody>
          <a:bodyPr wrap="square" rtlCol="0">
            <a:spAutoFit/>
          </a:bodyPr>
          <a:lstStyle/>
          <a:p>
            <a:pPr algn="ctr"/>
            <a:r>
              <a:rPr lang="en-US" sz="772" dirty="0">
                <a:solidFill>
                  <a:schemeClr val="bg2">
                    <a:lumMod val="10000"/>
                  </a:schemeClr>
                </a:solidFill>
              </a:rPr>
              <a:t>Intel Xeon</a:t>
            </a:r>
            <a:r>
              <a:rPr lang="ja-JP" altLang="en-US" sz="772" dirty="0">
                <a:solidFill>
                  <a:schemeClr val="bg2">
                    <a:lumMod val="10000"/>
                  </a:schemeClr>
                </a:solidFill>
              </a:rPr>
              <a:t> </a:t>
            </a:r>
            <a:r>
              <a:rPr lang="en-US" sz="772" dirty="0">
                <a:solidFill>
                  <a:schemeClr val="bg2">
                    <a:lumMod val="10000"/>
                  </a:schemeClr>
                </a:solidFill>
              </a:rPr>
              <a:t>CPU</a:t>
            </a:r>
          </a:p>
        </p:txBody>
      </p:sp>
      <p:sp>
        <p:nvSpPr>
          <p:cNvPr id="167" name="TextBox 99"/>
          <p:cNvSpPr txBox="1"/>
          <p:nvPr/>
        </p:nvSpPr>
        <p:spPr>
          <a:xfrm>
            <a:off x="1327915" y="3798945"/>
            <a:ext cx="1093758" cy="329962"/>
          </a:xfrm>
          <a:prstGeom prst="rect">
            <a:avLst/>
          </a:prstGeom>
          <a:noFill/>
        </p:spPr>
        <p:txBody>
          <a:bodyPr wrap="square" rtlCol="0">
            <a:spAutoFit/>
          </a:bodyPr>
          <a:lstStyle/>
          <a:p>
            <a:pPr algn="ctr"/>
            <a:r>
              <a:rPr lang="en-US" altLang="ja-JP" sz="772" dirty="0">
                <a:solidFill>
                  <a:schemeClr val="bg2">
                    <a:lumMod val="10000"/>
                  </a:schemeClr>
                </a:solidFill>
              </a:rPr>
              <a:t>Large memory</a:t>
            </a:r>
            <a:r>
              <a:rPr lang="ja-JP" altLang="en-US" sz="772" dirty="0">
                <a:solidFill>
                  <a:schemeClr val="bg2">
                    <a:lumMod val="10000"/>
                  </a:schemeClr>
                </a:solidFill>
              </a:rPr>
              <a:t> </a:t>
            </a:r>
            <a:r>
              <a:rPr lang="en-US" altLang="ja-JP" sz="772" dirty="0">
                <a:solidFill>
                  <a:schemeClr val="bg2">
                    <a:lumMod val="10000"/>
                  </a:schemeClr>
                </a:solidFill>
              </a:rPr>
              <a:t>/</a:t>
            </a:r>
            <a:r>
              <a:rPr lang="en-US" sz="772" dirty="0">
                <a:solidFill>
                  <a:schemeClr val="bg2">
                    <a:lumMod val="10000"/>
                  </a:schemeClr>
                </a:solidFill>
              </a:rPr>
              <a:t/>
            </a:r>
            <a:br>
              <a:rPr lang="en-US" sz="772" dirty="0">
                <a:solidFill>
                  <a:schemeClr val="bg2">
                    <a:lumMod val="10000"/>
                  </a:schemeClr>
                </a:solidFill>
              </a:rPr>
            </a:br>
            <a:r>
              <a:rPr lang="en-US" sz="772" dirty="0">
                <a:solidFill>
                  <a:schemeClr val="bg2">
                    <a:lumMod val="10000"/>
                  </a:schemeClr>
                </a:solidFill>
              </a:rPr>
              <a:t> </a:t>
            </a:r>
            <a:r>
              <a:rPr lang="en-US" altLang="ja-JP" sz="772" dirty="0">
                <a:solidFill>
                  <a:schemeClr val="bg2">
                    <a:lumMod val="10000"/>
                  </a:schemeClr>
                </a:solidFill>
              </a:rPr>
              <a:t>memory</a:t>
            </a:r>
            <a:r>
              <a:rPr lang="ja-JP" altLang="en-US" sz="772" dirty="0">
                <a:solidFill>
                  <a:schemeClr val="bg2">
                    <a:lumMod val="10000"/>
                  </a:schemeClr>
                </a:solidFill>
              </a:rPr>
              <a:t> </a:t>
            </a:r>
            <a:r>
              <a:rPr lang="en-US" altLang="ja-JP" sz="772" dirty="0">
                <a:solidFill>
                  <a:schemeClr val="bg2">
                    <a:lumMod val="10000"/>
                  </a:schemeClr>
                </a:solidFill>
              </a:rPr>
              <a:t>storage</a:t>
            </a:r>
            <a:endParaRPr lang="en-US" sz="772" dirty="0">
              <a:solidFill>
                <a:schemeClr val="bg2">
                  <a:lumMod val="10000"/>
                </a:schemeClr>
              </a:solidFill>
            </a:endParaRPr>
          </a:p>
        </p:txBody>
      </p:sp>
      <p:pic>
        <p:nvPicPr>
          <p:cNvPr id="168" name="Picture 14"/>
          <p:cNvPicPr>
            <a:picLocks noChangeAspect="1"/>
          </p:cNvPicPr>
          <p:nvPr/>
        </p:nvPicPr>
        <p:blipFill>
          <a:blip r:embed="rId49" cstate="email">
            <a:extLst>
              <a:ext uri="{28A0092B-C50C-407E-A947-70E740481C1C}">
                <a14:useLocalDpi xmlns:a14="http://schemas.microsoft.com/office/drawing/2010/main"/>
              </a:ext>
            </a:extLst>
          </a:blip>
          <a:stretch>
            <a:fillRect/>
          </a:stretch>
        </p:blipFill>
        <p:spPr>
          <a:xfrm>
            <a:off x="2506172" y="4187796"/>
            <a:ext cx="575686" cy="422592"/>
          </a:xfrm>
          <a:prstGeom prst="ellipse">
            <a:avLst/>
          </a:prstGeom>
          <a:ln>
            <a:noFill/>
          </a:ln>
          <a:effectLst/>
        </p:spPr>
      </p:pic>
      <p:sp>
        <p:nvSpPr>
          <p:cNvPr id="169" name="TextBox 101"/>
          <p:cNvSpPr txBox="1"/>
          <p:nvPr/>
        </p:nvSpPr>
        <p:spPr>
          <a:xfrm>
            <a:off x="5665546" y="3818699"/>
            <a:ext cx="993088" cy="329962"/>
          </a:xfrm>
          <a:prstGeom prst="rect">
            <a:avLst/>
          </a:prstGeom>
          <a:noFill/>
        </p:spPr>
        <p:txBody>
          <a:bodyPr wrap="square" rtlCol="0">
            <a:spAutoFit/>
          </a:bodyPr>
          <a:lstStyle/>
          <a:p>
            <a:pPr algn="ctr"/>
            <a:r>
              <a:rPr lang="en-US" sz="772" dirty="0">
                <a:solidFill>
                  <a:schemeClr val="bg2">
                    <a:lumMod val="10000"/>
                  </a:schemeClr>
                </a:solidFill>
              </a:rPr>
              <a:t>DB Compression</a:t>
            </a:r>
            <a:br>
              <a:rPr lang="en-US" sz="772" dirty="0">
                <a:solidFill>
                  <a:schemeClr val="bg2">
                    <a:lumMod val="10000"/>
                  </a:schemeClr>
                </a:solidFill>
              </a:rPr>
            </a:br>
            <a:r>
              <a:rPr lang="en-US" sz="772" dirty="0">
                <a:solidFill>
                  <a:schemeClr val="bg2">
                    <a:lumMod val="10000"/>
                  </a:schemeClr>
                </a:solidFill>
              </a:rPr>
              <a:t>&amp; Column-store</a:t>
            </a:r>
          </a:p>
        </p:txBody>
      </p:sp>
      <p:sp>
        <p:nvSpPr>
          <p:cNvPr id="170" name="TextBox 102"/>
          <p:cNvSpPr txBox="1"/>
          <p:nvPr/>
        </p:nvSpPr>
        <p:spPr>
          <a:xfrm>
            <a:off x="2210029" y="3854059"/>
            <a:ext cx="1171622" cy="329962"/>
          </a:xfrm>
          <a:prstGeom prst="rect">
            <a:avLst/>
          </a:prstGeom>
          <a:noFill/>
        </p:spPr>
        <p:txBody>
          <a:bodyPr wrap="square" rtlCol="0">
            <a:spAutoFit/>
          </a:bodyPr>
          <a:lstStyle/>
          <a:p>
            <a:pPr algn="ctr"/>
            <a:r>
              <a:rPr lang="en-US" altLang="ja-JP" sz="772" dirty="0">
                <a:solidFill>
                  <a:schemeClr val="bg2">
                    <a:lumMod val="10000"/>
                  </a:schemeClr>
                </a:solidFill>
              </a:rPr>
              <a:t>Virtualization and </a:t>
            </a:r>
            <a:br>
              <a:rPr lang="en-US" altLang="ja-JP" sz="772" dirty="0">
                <a:solidFill>
                  <a:schemeClr val="bg2">
                    <a:lumMod val="10000"/>
                  </a:schemeClr>
                </a:solidFill>
              </a:rPr>
            </a:br>
            <a:r>
              <a:rPr lang="en-US" altLang="ja-JP" sz="772" dirty="0">
                <a:solidFill>
                  <a:schemeClr val="bg2">
                    <a:lumMod val="10000"/>
                  </a:schemeClr>
                </a:solidFill>
              </a:rPr>
              <a:t>Cloud</a:t>
            </a:r>
            <a:endParaRPr lang="en-US" sz="772" dirty="0">
              <a:solidFill>
                <a:schemeClr val="bg2">
                  <a:lumMod val="10000"/>
                </a:schemeClr>
              </a:solidFill>
            </a:endParaRPr>
          </a:p>
        </p:txBody>
      </p:sp>
      <p:pic>
        <p:nvPicPr>
          <p:cNvPr id="171" name="Picture 15"/>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7707573" y="4211832"/>
            <a:ext cx="621270" cy="380157"/>
          </a:xfrm>
          <a:prstGeom prst="ellipse">
            <a:avLst/>
          </a:prstGeom>
          <a:ln>
            <a:noFill/>
          </a:ln>
          <a:effectLst/>
        </p:spPr>
      </p:pic>
      <p:sp>
        <p:nvSpPr>
          <p:cNvPr id="172" name="TextBox 103"/>
          <p:cNvSpPr txBox="1"/>
          <p:nvPr/>
        </p:nvSpPr>
        <p:spPr>
          <a:xfrm>
            <a:off x="7611059" y="3826733"/>
            <a:ext cx="770745" cy="363818"/>
          </a:xfrm>
          <a:prstGeom prst="rect">
            <a:avLst/>
          </a:prstGeom>
          <a:noFill/>
        </p:spPr>
        <p:txBody>
          <a:bodyPr wrap="square" rtlCol="0">
            <a:spAutoFit/>
          </a:bodyPr>
          <a:lstStyle/>
          <a:p>
            <a:pPr algn="ctr"/>
            <a:r>
              <a:rPr lang="en-US" sz="882" dirty="0">
                <a:solidFill>
                  <a:schemeClr val="bg2">
                    <a:lumMod val="10000"/>
                  </a:schemeClr>
                </a:solidFill>
              </a:rPr>
              <a:t>Always On HA+DR</a:t>
            </a:r>
          </a:p>
        </p:txBody>
      </p:sp>
      <p:pic>
        <p:nvPicPr>
          <p:cNvPr id="173" name="Picture 17"/>
          <p:cNvPicPr>
            <a:picLocks noChangeAspect="1"/>
          </p:cNvPicPr>
          <p:nvPr/>
        </p:nvPicPr>
        <p:blipFill>
          <a:blip r:embed="rId51" cstate="email">
            <a:extLst>
              <a:ext uri="{28A0092B-C50C-407E-A947-70E740481C1C}">
                <a14:useLocalDpi xmlns:a14="http://schemas.microsoft.com/office/drawing/2010/main"/>
              </a:ext>
            </a:extLst>
          </a:blip>
          <a:stretch>
            <a:fillRect/>
          </a:stretch>
        </p:blipFill>
        <p:spPr>
          <a:xfrm>
            <a:off x="6814082" y="4206116"/>
            <a:ext cx="579984" cy="385953"/>
          </a:xfrm>
          <a:prstGeom prst="ellipse">
            <a:avLst/>
          </a:prstGeom>
          <a:ln>
            <a:noFill/>
          </a:ln>
          <a:effectLst/>
        </p:spPr>
      </p:pic>
      <p:sp>
        <p:nvSpPr>
          <p:cNvPr id="174" name="TextBox 104"/>
          <p:cNvSpPr txBox="1"/>
          <p:nvPr/>
        </p:nvSpPr>
        <p:spPr>
          <a:xfrm>
            <a:off x="6560497" y="3883759"/>
            <a:ext cx="993088" cy="329962"/>
          </a:xfrm>
          <a:prstGeom prst="rect">
            <a:avLst/>
          </a:prstGeom>
          <a:noFill/>
        </p:spPr>
        <p:txBody>
          <a:bodyPr wrap="square" rtlCol="0">
            <a:spAutoFit/>
          </a:bodyPr>
          <a:lstStyle/>
          <a:p>
            <a:pPr algn="ctr"/>
            <a:r>
              <a:rPr lang="en-US" altLang="ja-JP" sz="772" dirty="0">
                <a:solidFill>
                  <a:schemeClr val="bg2">
                    <a:lumMod val="10000"/>
                  </a:schemeClr>
                </a:solidFill>
              </a:rPr>
              <a:t>Automatic</a:t>
            </a:r>
            <a:br>
              <a:rPr lang="en-US" altLang="ja-JP" sz="772" dirty="0">
                <a:solidFill>
                  <a:schemeClr val="bg2">
                    <a:lumMod val="10000"/>
                  </a:schemeClr>
                </a:solidFill>
              </a:rPr>
            </a:br>
            <a:r>
              <a:rPr lang="en-US" altLang="ja-JP" sz="772" dirty="0">
                <a:solidFill>
                  <a:schemeClr val="bg2">
                    <a:lumMod val="10000"/>
                  </a:schemeClr>
                </a:solidFill>
              </a:rPr>
              <a:t>DB Engine</a:t>
            </a:r>
            <a:endParaRPr lang="en-US" sz="772" dirty="0">
              <a:solidFill>
                <a:schemeClr val="bg2">
                  <a:lumMod val="10000"/>
                </a:schemeClr>
              </a:solidFill>
            </a:endParaRPr>
          </a:p>
        </p:txBody>
      </p:sp>
      <p:pic>
        <p:nvPicPr>
          <p:cNvPr id="183" name="Picture 83"/>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7847558" y="2166199"/>
            <a:ext cx="589533" cy="313524"/>
          </a:xfrm>
          <a:prstGeom prst="rect">
            <a:avLst/>
          </a:prstGeom>
        </p:spPr>
      </p:pic>
      <p:pic>
        <p:nvPicPr>
          <p:cNvPr id="185" name="Picture 55"/>
          <p:cNvPicPr>
            <a:picLocks noChangeAspect="1"/>
          </p:cNvPicPr>
          <p:nvPr/>
        </p:nvPicPr>
        <p:blipFill>
          <a:blip r:embed="rId53"/>
          <a:stretch>
            <a:fillRect/>
          </a:stretch>
        </p:blipFill>
        <p:spPr>
          <a:xfrm>
            <a:off x="1764283" y="1364317"/>
            <a:ext cx="217103" cy="210100"/>
          </a:xfrm>
          <a:prstGeom prst="rect">
            <a:avLst/>
          </a:prstGeom>
        </p:spPr>
      </p:pic>
      <p:pic>
        <p:nvPicPr>
          <p:cNvPr id="187" name="Picture 100"/>
          <p:cNvPicPr>
            <a:picLocks noChangeAspect="1"/>
          </p:cNvPicPr>
          <p:nvPr/>
        </p:nvPicPr>
        <p:blipFill>
          <a:blip r:embed="rId54" cstate="email">
            <a:extLst>
              <a:ext uri="{28A0092B-C50C-407E-A947-70E740481C1C}">
                <a14:useLocalDpi xmlns:a14="http://schemas.microsoft.com/office/drawing/2010/main"/>
              </a:ext>
            </a:extLst>
          </a:blip>
          <a:stretch>
            <a:fillRect/>
          </a:stretch>
        </p:blipFill>
        <p:spPr>
          <a:xfrm>
            <a:off x="2327411" y="1364317"/>
            <a:ext cx="203852" cy="203852"/>
          </a:xfrm>
          <a:prstGeom prst="rect">
            <a:avLst/>
          </a:prstGeom>
          <a:solidFill>
            <a:schemeClr val="tx1"/>
          </a:solidFill>
          <a:ln>
            <a:noFill/>
          </a:ln>
        </p:spPr>
      </p:pic>
      <p:pic>
        <p:nvPicPr>
          <p:cNvPr id="188" name="図 187"/>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3491763" y="3895207"/>
            <a:ext cx="1757880" cy="317631"/>
          </a:xfrm>
          <a:prstGeom prst="rect">
            <a:avLst/>
          </a:prstGeom>
        </p:spPr>
      </p:pic>
      <p:sp>
        <p:nvSpPr>
          <p:cNvPr id="2" name="正方形/長方形 1"/>
          <p:cNvSpPr/>
          <p:nvPr/>
        </p:nvSpPr>
        <p:spPr bwMode="auto">
          <a:xfrm>
            <a:off x="480227" y="1830676"/>
            <a:ext cx="3996128" cy="249943"/>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156" name="TextBox 90"/>
          <p:cNvSpPr txBox="1"/>
          <p:nvPr/>
        </p:nvSpPr>
        <p:spPr>
          <a:xfrm>
            <a:off x="1354965" y="1852240"/>
            <a:ext cx="2246651" cy="250710"/>
          </a:xfrm>
          <a:prstGeom prst="rect">
            <a:avLst/>
          </a:prstGeom>
          <a:noFill/>
        </p:spPr>
        <p:txBody>
          <a:bodyPr wrap="square" rtlCol="0">
            <a:spAutoFit/>
          </a:bodyPr>
          <a:lstStyle/>
          <a:p>
            <a:pPr algn="ctr"/>
            <a:r>
              <a:rPr lang="en-US" sz="1029" dirty="0">
                <a:solidFill>
                  <a:schemeClr val="bg1"/>
                </a:solidFill>
              </a:rPr>
              <a:t>Packaged Applications/Services</a:t>
            </a:r>
          </a:p>
        </p:txBody>
      </p:sp>
      <p:sp>
        <p:nvSpPr>
          <p:cNvPr id="189" name="正方形/長方形 188"/>
          <p:cNvSpPr/>
          <p:nvPr/>
        </p:nvSpPr>
        <p:spPr bwMode="auto">
          <a:xfrm>
            <a:off x="4560709" y="1831492"/>
            <a:ext cx="3998985" cy="249943"/>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schemeClr val="bg1"/>
              </a:solidFill>
            </a:endParaRPr>
          </a:p>
        </p:txBody>
      </p:sp>
      <p:sp>
        <p:nvSpPr>
          <p:cNvPr id="157" name="TextBox 91"/>
          <p:cNvSpPr txBox="1"/>
          <p:nvPr/>
        </p:nvSpPr>
        <p:spPr>
          <a:xfrm>
            <a:off x="5456952" y="1852240"/>
            <a:ext cx="2212981" cy="250710"/>
          </a:xfrm>
          <a:prstGeom prst="rect">
            <a:avLst/>
          </a:prstGeom>
          <a:noFill/>
        </p:spPr>
        <p:txBody>
          <a:bodyPr wrap="square" rtlCol="0">
            <a:spAutoFit/>
          </a:bodyPr>
          <a:lstStyle/>
          <a:p>
            <a:pPr algn="ctr"/>
            <a:r>
              <a:rPr lang="en-US" sz="1029" dirty="0">
                <a:solidFill>
                  <a:schemeClr val="bg1"/>
                </a:solidFill>
              </a:rPr>
              <a:t>Custom Applications/Services</a:t>
            </a:r>
          </a:p>
        </p:txBody>
      </p:sp>
      <p:sp>
        <p:nvSpPr>
          <p:cNvPr id="3" name="テキスト ボックス 2"/>
          <p:cNvSpPr txBox="1"/>
          <p:nvPr/>
        </p:nvSpPr>
        <p:spPr>
          <a:xfrm>
            <a:off x="594747" y="3163348"/>
            <a:ext cx="1163832" cy="380108"/>
          </a:xfrm>
          <a:prstGeom prst="rect">
            <a:avLst/>
          </a:prstGeom>
          <a:noFill/>
        </p:spPr>
        <p:txBody>
          <a:bodyPr wrap="square" lIns="134464" tIns="107571" rIns="134464" bIns="107571" rtlCol="0">
            <a:spAutoFit/>
          </a:bodyPr>
          <a:lstStyle/>
          <a:p>
            <a:pPr>
              <a:lnSpc>
                <a:spcPct val="90000"/>
              </a:lnSpc>
            </a:pPr>
            <a:r>
              <a:rPr kumimoji="1" lang="en-US" altLang="ja-JP" sz="1176" dirty="0">
                <a:gradFill>
                  <a:gsLst>
                    <a:gs pos="2917">
                      <a:schemeClr val="tx1"/>
                    </a:gs>
                    <a:gs pos="30000">
                      <a:schemeClr val="tx1"/>
                    </a:gs>
                  </a:gsLst>
                  <a:lin ang="5400000" scaled="0"/>
                </a:gradFill>
              </a:rPr>
              <a:t>Hyper-V</a:t>
            </a:r>
            <a:endParaRPr kumimoji="1" lang="ja-JP" altLang="en-US" sz="1176" dirty="0">
              <a:gradFill>
                <a:gsLst>
                  <a:gs pos="2917">
                    <a:schemeClr val="tx1"/>
                  </a:gs>
                  <a:gs pos="30000">
                    <a:schemeClr val="tx1"/>
                  </a:gs>
                </a:gsLst>
                <a:lin ang="5400000" scaled="0"/>
              </a:gradFill>
            </a:endParaRPr>
          </a:p>
        </p:txBody>
      </p:sp>
      <p:sp>
        <p:nvSpPr>
          <p:cNvPr id="190" name="テキスト ボックス 189"/>
          <p:cNvSpPr txBox="1"/>
          <p:nvPr/>
        </p:nvSpPr>
        <p:spPr>
          <a:xfrm>
            <a:off x="3260883" y="4258399"/>
            <a:ext cx="843511" cy="380108"/>
          </a:xfrm>
          <a:prstGeom prst="rect">
            <a:avLst/>
          </a:prstGeom>
          <a:noFill/>
        </p:spPr>
        <p:txBody>
          <a:bodyPr wrap="square" lIns="134464" tIns="107571" rIns="134464" bIns="107571" rtlCol="0">
            <a:spAutoFit/>
          </a:bodyPr>
          <a:lstStyle/>
          <a:p>
            <a:pPr>
              <a:lnSpc>
                <a:spcPct val="90000"/>
              </a:lnSpc>
            </a:pPr>
            <a:r>
              <a:rPr kumimoji="1" lang="en-US" altLang="ja-JP" sz="1176" dirty="0">
                <a:gradFill>
                  <a:gsLst>
                    <a:gs pos="2917">
                      <a:schemeClr val="tx1"/>
                    </a:gs>
                    <a:gs pos="30000">
                      <a:schemeClr val="tx1"/>
                    </a:gs>
                  </a:gsLst>
                  <a:lin ang="5400000" scaled="0"/>
                </a:gradFill>
              </a:rPr>
              <a:t>Hyper-V</a:t>
            </a:r>
            <a:endParaRPr kumimoji="1" lang="ja-JP" altLang="en-US" sz="1176" dirty="0">
              <a:gradFill>
                <a:gsLst>
                  <a:gs pos="2917">
                    <a:schemeClr val="tx1"/>
                  </a:gs>
                  <a:gs pos="30000">
                    <a:schemeClr val="tx1"/>
                  </a:gs>
                </a:gsLst>
                <a:lin ang="5400000" scaled="0"/>
              </a:gradFill>
            </a:endParaRPr>
          </a:p>
        </p:txBody>
      </p:sp>
      <p:pic>
        <p:nvPicPr>
          <p:cNvPr id="4" name="図 3"/>
          <p:cNvPicPr>
            <a:picLocks noChangeAspect="1"/>
          </p:cNvPicPr>
          <p:nvPr/>
        </p:nvPicPr>
        <p:blipFill>
          <a:blip r:embed="rId56" cstate="email">
            <a:extLst>
              <a:ext uri="{28A0092B-C50C-407E-A947-70E740481C1C}">
                <a14:useLocalDpi xmlns:a14="http://schemas.microsoft.com/office/drawing/2010/main"/>
              </a:ext>
            </a:extLst>
          </a:blip>
          <a:stretch>
            <a:fillRect/>
          </a:stretch>
        </p:blipFill>
        <p:spPr>
          <a:xfrm>
            <a:off x="4368466" y="4298323"/>
            <a:ext cx="1246889" cy="300327"/>
          </a:xfrm>
          <a:prstGeom prst="rect">
            <a:avLst/>
          </a:prstGeom>
        </p:spPr>
      </p:pic>
      <p:pic>
        <p:nvPicPr>
          <p:cNvPr id="193" name="図 192"/>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1732797" y="3195518"/>
            <a:ext cx="1238704" cy="291162"/>
          </a:xfrm>
          <a:prstGeom prst="rect">
            <a:avLst/>
          </a:prstGeom>
        </p:spPr>
      </p:pic>
      <p:pic>
        <p:nvPicPr>
          <p:cNvPr id="194" name="図 193"/>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3246213" y="3195518"/>
            <a:ext cx="1208838" cy="291162"/>
          </a:xfrm>
          <a:prstGeom prst="rect">
            <a:avLst/>
          </a:prstGeom>
        </p:spPr>
      </p:pic>
      <p:sp>
        <p:nvSpPr>
          <p:cNvPr id="195" name="テキスト ボックス 194"/>
          <p:cNvSpPr txBox="1"/>
          <p:nvPr/>
        </p:nvSpPr>
        <p:spPr>
          <a:xfrm>
            <a:off x="4657600" y="3163348"/>
            <a:ext cx="1163832" cy="380108"/>
          </a:xfrm>
          <a:prstGeom prst="rect">
            <a:avLst/>
          </a:prstGeom>
          <a:noFill/>
        </p:spPr>
        <p:txBody>
          <a:bodyPr wrap="square" lIns="134464" tIns="107571" rIns="134464" bIns="107571" rtlCol="0">
            <a:spAutoFit/>
          </a:bodyPr>
          <a:lstStyle/>
          <a:p>
            <a:pPr>
              <a:lnSpc>
                <a:spcPct val="90000"/>
              </a:lnSpc>
            </a:pPr>
            <a:r>
              <a:rPr kumimoji="1" lang="en-US" altLang="ja-JP" sz="1176" dirty="0">
                <a:gradFill>
                  <a:gsLst>
                    <a:gs pos="2917">
                      <a:schemeClr val="tx1"/>
                    </a:gs>
                    <a:gs pos="30000">
                      <a:schemeClr val="tx1"/>
                    </a:gs>
                  </a:gsLst>
                  <a:lin ang="5400000" scaled="0"/>
                </a:gradFill>
              </a:rPr>
              <a:t>Hyper-V</a:t>
            </a:r>
            <a:endParaRPr kumimoji="1" lang="ja-JP" altLang="en-US" sz="1176" dirty="0">
              <a:gradFill>
                <a:gsLst>
                  <a:gs pos="2917">
                    <a:schemeClr val="tx1"/>
                  </a:gs>
                  <a:gs pos="30000">
                    <a:schemeClr val="tx1"/>
                  </a:gs>
                </a:gsLst>
                <a:lin ang="5400000" scaled="0"/>
              </a:gradFill>
            </a:endParaRPr>
          </a:p>
        </p:txBody>
      </p:sp>
      <p:pic>
        <p:nvPicPr>
          <p:cNvPr id="196" name="図 195"/>
          <p:cNvPicPr>
            <a:picLocks noChangeAspect="1"/>
          </p:cNvPicPr>
          <p:nvPr/>
        </p:nvPicPr>
        <p:blipFill>
          <a:blip r:embed="rId57" cstate="email">
            <a:extLst>
              <a:ext uri="{28A0092B-C50C-407E-A947-70E740481C1C}">
                <a14:useLocalDpi xmlns:a14="http://schemas.microsoft.com/office/drawing/2010/main"/>
              </a:ext>
            </a:extLst>
          </a:blip>
          <a:stretch>
            <a:fillRect/>
          </a:stretch>
        </p:blipFill>
        <p:spPr>
          <a:xfrm>
            <a:off x="5795649" y="3195518"/>
            <a:ext cx="1238704" cy="291162"/>
          </a:xfrm>
          <a:prstGeom prst="rect">
            <a:avLst/>
          </a:prstGeom>
        </p:spPr>
      </p:pic>
      <p:pic>
        <p:nvPicPr>
          <p:cNvPr id="197" name="図 196"/>
          <p:cNvPicPr>
            <a:picLocks noChangeAspect="1"/>
          </p:cNvPicPr>
          <p:nvPr/>
        </p:nvPicPr>
        <p:blipFill>
          <a:blip r:embed="rId58" cstate="email">
            <a:extLst>
              <a:ext uri="{28A0092B-C50C-407E-A947-70E740481C1C}">
                <a14:useLocalDpi xmlns:a14="http://schemas.microsoft.com/office/drawing/2010/main"/>
              </a:ext>
            </a:extLst>
          </a:blip>
          <a:stretch>
            <a:fillRect/>
          </a:stretch>
        </p:blipFill>
        <p:spPr>
          <a:xfrm>
            <a:off x="7309066" y="3195518"/>
            <a:ext cx="1208838" cy="291162"/>
          </a:xfrm>
          <a:prstGeom prst="rect">
            <a:avLst/>
          </a:prstGeom>
        </p:spPr>
      </p:pic>
      <p:pic>
        <p:nvPicPr>
          <p:cNvPr id="7" name="図 6"/>
          <p:cNvPicPr>
            <a:picLocks noChangeAspect="1"/>
          </p:cNvPicPr>
          <p:nvPr/>
        </p:nvPicPr>
        <p:blipFill>
          <a:blip r:embed="rId59" cstate="email">
            <a:extLst>
              <a:ext uri="{28A0092B-C50C-407E-A947-70E740481C1C}">
                <a14:useLocalDpi xmlns:a14="http://schemas.microsoft.com/office/drawing/2010/main"/>
              </a:ext>
            </a:extLst>
          </a:blip>
          <a:stretch>
            <a:fillRect/>
          </a:stretch>
        </p:blipFill>
        <p:spPr>
          <a:xfrm>
            <a:off x="584883" y="1322933"/>
            <a:ext cx="918241" cy="312389"/>
          </a:xfrm>
          <a:prstGeom prst="rect">
            <a:avLst/>
          </a:prstGeom>
        </p:spPr>
      </p:pic>
      <p:pic>
        <p:nvPicPr>
          <p:cNvPr id="200" name="図 199"/>
          <p:cNvPicPr>
            <a:picLocks noChangeAspect="1"/>
          </p:cNvPicPr>
          <p:nvPr/>
        </p:nvPicPr>
        <p:blipFill>
          <a:blip r:embed="rId60" cstate="email">
            <a:extLst>
              <a:ext uri="{28A0092B-C50C-407E-A947-70E740481C1C}">
                <a14:useLocalDpi xmlns:a14="http://schemas.microsoft.com/office/drawing/2010/main"/>
              </a:ext>
            </a:extLst>
          </a:blip>
          <a:stretch>
            <a:fillRect/>
          </a:stretch>
        </p:blipFill>
        <p:spPr>
          <a:xfrm>
            <a:off x="5193500" y="1317690"/>
            <a:ext cx="1002357" cy="317631"/>
          </a:xfrm>
          <a:prstGeom prst="rect">
            <a:avLst/>
          </a:prstGeom>
        </p:spPr>
      </p:pic>
      <p:pic>
        <p:nvPicPr>
          <p:cNvPr id="201" name="図 200"/>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4088472" y="1298027"/>
            <a:ext cx="772533" cy="356554"/>
          </a:xfrm>
          <a:prstGeom prst="rect">
            <a:avLst/>
          </a:prstGeom>
        </p:spPr>
      </p:pic>
      <p:pic>
        <p:nvPicPr>
          <p:cNvPr id="202" name="図 201"/>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6414571" y="1384299"/>
            <a:ext cx="1052949" cy="190257"/>
          </a:xfrm>
          <a:prstGeom prst="rect">
            <a:avLst/>
          </a:prstGeom>
        </p:spPr>
      </p:pic>
      <p:sp>
        <p:nvSpPr>
          <p:cNvPr id="203" name="TextBox 27"/>
          <p:cNvSpPr txBox="1"/>
          <p:nvPr/>
        </p:nvSpPr>
        <p:spPr>
          <a:xfrm>
            <a:off x="7394066" y="1386302"/>
            <a:ext cx="1106054" cy="216854"/>
          </a:xfrm>
          <a:prstGeom prst="rect">
            <a:avLst/>
          </a:prstGeom>
          <a:noFill/>
        </p:spPr>
        <p:txBody>
          <a:bodyPr wrap="square" rtlCol="0">
            <a:spAutoFit/>
          </a:bodyPr>
          <a:lstStyle/>
          <a:p>
            <a:r>
              <a:rPr lang="en-US" sz="809" dirty="0"/>
              <a:t>Business Intelligence</a:t>
            </a:r>
            <a:endParaRPr lang="en-SG" sz="809" dirty="0"/>
          </a:p>
        </p:txBody>
      </p:sp>
      <p:sp>
        <p:nvSpPr>
          <p:cNvPr id="204" name="テキスト ボックス 203"/>
          <p:cNvSpPr txBox="1"/>
          <p:nvPr/>
        </p:nvSpPr>
        <p:spPr>
          <a:xfrm>
            <a:off x="2961573" y="1290350"/>
            <a:ext cx="924542" cy="400627"/>
          </a:xfrm>
          <a:prstGeom prst="rect">
            <a:avLst/>
          </a:prstGeom>
          <a:noFill/>
        </p:spPr>
        <p:txBody>
          <a:bodyPr wrap="square" lIns="134464" tIns="107571" rIns="134464" bIns="107571" rtlCol="0">
            <a:spAutoFit/>
          </a:bodyPr>
          <a:lstStyle/>
          <a:p>
            <a:pPr>
              <a:lnSpc>
                <a:spcPct val="90000"/>
              </a:lnSpc>
            </a:pPr>
            <a:r>
              <a:rPr kumimoji="1" lang="en-US" altLang="ja-JP" sz="1324" dirty="0">
                <a:gradFill>
                  <a:gsLst>
                    <a:gs pos="2917">
                      <a:schemeClr val="tx1"/>
                    </a:gs>
                    <a:gs pos="30000">
                      <a:schemeClr val="tx1"/>
                    </a:gs>
                  </a:gsLst>
                  <a:lin ang="5400000" scaled="0"/>
                </a:gradFill>
              </a:rPr>
              <a:t>Surface</a:t>
            </a:r>
            <a:endParaRPr kumimoji="1" lang="ja-JP" altLang="en-US" sz="1324"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5344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1930" y="123478"/>
            <a:ext cx="8740142" cy="5217361"/>
          </a:xfrm>
        </p:spPr>
        <p:txBody>
          <a:bodyPr/>
          <a:lstStyle/>
          <a:p>
            <a:r>
              <a:rPr lang="en-US" sz="1324" dirty="0" err="1">
                <a:solidFill>
                  <a:schemeClr val="accent1"/>
                </a:solidFill>
              </a:rPr>
              <a:t>Temenos</a:t>
            </a:r>
            <a:r>
              <a:rPr lang="en-US" sz="1324" dirty="0">
                <a:solidFill>
                  <a:schemeClr val="accent1"/>
                </a:solidFill>
              </a:rPr>
              <a:t> - T24</a:t>
            </a:r>
          </a:p>
          <a:p>
            <a:pPr lvl="1"/>
            <a:r>
              <a:rPr lang="en-US" sz="1029" dirty="0">
                <a:solidFill>
                  <a:schemeClr val="accent1"/>
                </a:solidFill>
                <a:hlinkClick r:id="rId2"/>
              </a:rPr>
              <a:t>http://www.microsoft.com/en-us/news/press/2011/jul11/07-13microfinancepr.aspx</a:t>
            </a:r>
            <a:endParaRPr lang="en-US" sz="1029" dirty="0">
              <a:solidFill>
                <a:schemeClr val="accent1"/>
              </a:solidFill>
            </a:endParaRPr>
          </a:p>
          <a:p>
            <a:r>
              <a:rPr lang="en-US" sz="1324" dirty="0">
                <a:solidFill>
                  <a:schemeClr val="accent1"/>
                </a:solidFill>
              </a:rPr>
              <a:t>Misys</a:t>
            </a:r>
          </a:p>
          <a:p>
            <a:pPr lvl="1"/>
            <a:r>
              <a:rPr lang="en-US" sz="1029" dirty="0">
                <a:solidFill>
                  <a:schemeClr val="accent1"/>
                </a:solidFill>
                <a:hlinkClick r:id="rId3"/>
              </a:rPr>
              <a:t>http://blogs.msdn.com/b/windowsazure/archive/2010/11/04/global-alliance-with-misys-extends-financial-services-applications-to-the-cloud.aspx</a:t>
            </a:r>
            <a:endParaRPr lang="en-US" sz="1029" dirty="0">
              <a:solidFill>
                <a:schemeClr val="accent1"/>
              </a:solidFill>
            </a:endParaRPr>
          </a:p>
          <a:p>
            <a:r>
              <a:rPr lang="en-US" sz="1324" dirty="0" err="1">
                <a:solidFill>
                  <a:schemeClr val="accent1"/>
                </a:solidFill>
              </a:rPr>
              <a:t>Infor</a:t>
            </a:r>
            <a:r>
              <a:rPr lang="en-US" sz="1324" dirty="0">
                <a:solidFill>
                  <a:schemeClr val="accent1"/>
                </a:solidFill>
              </a:rPr>
              <a:t> - Infor24</a:t>
            </a:r>
          </a:p>
          <a:p>
            <a:pPr lvl="1"/>
            <a:r>
              <a:rPr lang="en-US" sz="1029" dirty="0">
                <a:solidFill>
                  <a:schemeClr val="accent1"/>
                </a:solidFill>
                <a:hlinkClick r:id="rId4"/>
              </a:rPr>
              <a:t>http://www.infor.com/company/news/pressroom/pressreleases/infor24/</a:t>
            </a:r>
            <a:endParaRPr lang="en-US" sz="1029" dirty="0">
              <a:solidFill>
                <a:schemeClr val="accent1"/>
              </a:solidFill>
            </a:endParaRPr>
          </a:p>
          <a:p>
            <a:r>
              <a:rPr lang="en-US" sz="1324" dirty="0">
                <a:solidFill>
                  <a:schemeClr val="accent1"/>
                </a:solidFill>
              </a:rPr>
              <a:t>PTC - </a:t>
            </a:r>
            <a:r>
              <a:rPr lang="en-US" sz="1324" dirty="0" err="1">
                <a:solidFill>
                  <a:schemeClr val="accent1"/>
                </a:solidFill>
              </a:rPr>
              <a:t>Windchill</a:t>
            </a:r>
            <a:endParaRPr lang="en-US" sz="1324" dirty="0">
              <a:solidFill>
                <a:schemeClr val="accent1"/>
              </a:solidFill>
            </a:endParaRPr>
          </a:p>
          <a:p>
            <a:pPr lvl="1"/>
            <a:r>
              <a:rPr lang="en-US" sz="1029" dirty="0">
                <a:solidFill>
                  <a:schemeClr val="accent1"/>
                </a:solidFill>
                <a:hlinkClick r:id="rId5"/>
              </a:rPr>
              <a:t>http://www.terraxml.com/community/blog/bid/289782/Deploying-PTC-Windchill-on-the-Cloud</a:t>
            </a:r>
            <a:endParaRPr lang="en-US" sz="1029" dirty="0">
              <a:solidFill>
                <a:schemeClr val="accent1"/>
              </a:solidFill>
            </a:endParaRPr>
          </a:p>
          <a:p>
            <a:r>
              <a:rPr lang="en-US" sz="1324" dirty="0">
                <a:solidFill>
                  <a:schemeClr val="accent1"/>
                </a:solidFill>
              </a:rPr>
              <a:t>ESRI - ArcGIS</a:t>
            </a:r>
          </a:p>
          <a:p>
            <a:pPr lvl="1"/>
            <a:r>
              <a:rPr lang="en-US" sz="1029" dirty="0">
                <a:solidFill>
                  <a:schemeClr val="accent1"/>
                </a:solidFill>
                <a:hlinkClick r:id="rId6"/>
              </a:rPr>
              <a:t>http://www.esri.com/news/releases/11-1qtr/azure-marketplace.html</a:t>
            </a:r>
            <a:endParaRPr lang="en-US" sz="1029" dirty="0">
              <a:solidFill>
                <a:schemeClr val="accent1"/>
              </a:solidFill>
            </a:endParaRPr>
          </a:p>
          <a:p>
            <a:r>
              <a:rPr lang="en-US" sz="1324" dirty="0" err="1">
                <a:solidFill>
                  <a:schemeClr val="accent1"/>
                </a:solidFill>
              </a:rPr>
              <a:t>OSISoft</a:t>
            </a:r>
            <a:endParaRPr lang="en-US" sz="1324" dirty="0">
              <a:solidFill>
                <a:schemeClr val="accent1"/>
              </a:solidFill>
            </a:endParaRPr>
          </a:p>
          <a:p>
            <a:pPr lvl="1"/>
            <a:r>
              <a:rPr lang="en-US" sz="1029" dirty="0">
                <a:solidFill>
                  <a:schemeClr val="accent1"/>
                </a:solidFill>
                <a:hlinkClick r:id="rId7"/>
              </a:rPr>
              <a:t>http://channel9.msdn.com/Series/Cloud-Cover-Shorts/Episode-3-OSISoft</a:t>
            </a:r>
            <a:endParaRPr lang="en-US" sz="1029" dirty="0">
              <a:solidFill>
                <a:schemeClr val="accent1"/>
              </a:solidFill>
            </a:endParaRPr>
          </a:p>
          <a:p>
            <a:r>
              <a:rPr lang="en-US" sz="1324" dirty="0">
                <a:solidFill>
                  <a:schemeClr val="accent1"/>
                </a:solidFill>
              </a:rPr>
              <a:t>Siemens - PLM Team Center</a:t>
            </a:r>
          </a:p>
          <a:p>
            <a:pPr lvl="1"/>
            <a:r>
              <a:rPr lang="en-US" sz="1029" dirty="0">
                <a:solidFill>
                  <a:schemeClr val="accent1"/>
                </a:solidFill>
                <a:hlinkClick r:id="rId8"/>
              </a:rPr>
              <a:t>http://www.onwindows.com/Articles/Siemens-leads-the-way-with-cloud-PLM/5081/Default.aspx</a:t>
            </a:r>
            <a:endParaRPr lang="en-US" sz="1029" dirty="0">
              <a:solidFill>
                <a:schemeClr val="accent1"/>
              </a:solidFill>
            </a:endParaRPr>
          </a:p>
          <a:p>
            <a:r>
              <a:rPr lang="en-US" sz="1324" dirty="0" err="1">
                <a:solidFill>
                  <a:schemeClr val="accent1"/>
                </a:solidFill>
              </a:rPr>
              <a:t>Opentext</a:t>
            </a:r>
            <a:endParaRPr lang="en-US" sz="1324" dirty="0">
              <a:solidFill>
                <a:schemeClr val="accent1"/>
              </a:solidFill>
            </a:endParaRPr>
          </a:p>
          <a:p>
            <a:pPr lvl="1"/>
            <a:r>
              <a:rPr lang="en-US" sz="1029" dirty="0">
                <a:solidFill>
                  <a:schemeClr val="accent1"/>
                </a:solidFill>
                <a:hlinkClick r:id="rId9"/>
              </a:rPr>
              <a:t>http://bps.opentext.com/news-events/detail/opentext-brings-business-process-solutions-to-windows-azure/</a:t>
            </a:r>
            <a:endParaRPr lang="en-US" sz="1029" dirty="0">
              <a:solidFill>
                <a:schemeClr val="accent1"/>
              </a:solidFill>
            </a:endParaRPr>
          </a:p>
          <a:p>
            <a:r>
              <a:rPr lang="en-US" sz="1324" dirty="0" err="1">
                <a:solidFill>
                  <a:schemeClr val="accent1"/>
                </a:solidFill>
              </a:rPr>
              <a:t>Microfocus</a:t>
            </a:r>
            <a:r>
              <a:rPr lang="en-US" sz="1324" dirty="0">
                <a:solidFill>
                  <a:schemeClr val="accent1"/>
                </a:solidFill>
              </a:rPr>
              <a:t> – Visual Cobol, Enterprise COBOL server</a:t>
            </a:r>
          </a:p>
          <a:p>
            <a:pPr lvl="1"/>
            <a:r>
              <a:rPr lang="en-US" sz="1029" dirty="0">
                <a:solidFill>
                  <a:schemeClr val="accent1"/>
                </a:solidFill>
                <a:hlinkClick r:id="rId10"/>
              </a:rPr>
              <a:t>http://www.microfocus.com/products/enterprise/enterprise-server-for-azure.aspx</a:t>
            </a:r>
            <a:r>
              <a:rPr lang="en-US" sz="1029" dirty="0">
                <a:solidFill>
                  <a:schemeClr val="accent1"/>
                </a:solidFill>
              </a:rPr>
              <a:t> </a:t>
            </a:r>
          </a:p>
          <a:p>
            <a:r>
              <a:rPr lang="en-US" sz="1324" dirty="0" err="1">
                <a:solidFill>
                  <a:schemeClr val="accent1"/>
                </a:solidFill>
              </a:rPr>
              <a:t>GTSoftware</a:t>
            </a:r>
            <a:r>
              <a:rPr lang="en-US" sz="1324" dirty="0">
                <a:solidFill>
                  <a:schemeClr val="accent1"/>
                </a:solidFill>
              </a:rPr>
              <a:t> | Fujitsu – </a:t>
            </a:r>
            <a:r>
              <a:rPr lang="en-US" sz="1324" dirty="0" err="1">
                <a:solidFill>
                  <a:schemeClr val="accent1"/>
                </a:solidFill>
              </a:rPr>
              <a:t>NetCobol</a:t>
            </a:r>
            <a:endParaRPr lang="en-US" sz="1324" dirty="0">
              <a:solidFill>
                <a:schemeClr val="accent1"/>
              </a:solidFill>
            </a:endParaRPr>
          </a:p>
          <a:p>
            <a:pPr lvl="1"/>
            <a:r>
              <a:rPr lang="en-US" sz="1029" dirty="0">
                <a:solidFill>
                  <a:schemeClr val="accent1"/>
                </a:solidFill>
                <a:hlinkClick r:id="rId11"/>
              </a:rPr>
              <a:t>http://www.netcobol.com/solution/cobol-in-the-cloud/</a:t>
            </a:r>
            <a:r>
              <a:rPr lang="en-US" sz="1029" dirty="0">
                <a:solidFill>
                  <a:schemeClr val="accent1"/>
                </a:solidFill>
              </a:rPr>
              <a:t> </a:t>
            </a:r>
          </a:p>
          <a:p>
            <a:r>
              <a:rPr lang="en-US" sz="1324" dirty="0">
                <a:solidFill>
                  <a:schemeClr val="accent1"/>
                </a:solidFill>
              </a:rPr>
              <a:t>Oracle – Oracle Database, </a:t>
            </a:r>
            <a:r>
              <a:rPr lang="en-US" sz="1324" dirty="0" err="1">
                <a:solidFill>
                  <a:schemeClr val="accent1"/>
                </a:solidFill>
              </a:rPr>
              <a:t>WebLogic</a:t>
            </a:r>
            <a:r>
              <a:rPr lang="en-US" sz="1324" dirty="0">
                <a:solidFill>
                  <a:schemeClr val="accent1"/>
                </a:solidFill>
              </a:rPr>
              <a:t> Server</a:t>
            </a:r>
          </a:p>
          <a:p>
            <a:pPr lvl="1"/>
            <a:r>
              <a:rPr lang="en-US" sz="1029" dirty="0">
                <a:solidFill>
                  <a:schemeClr val="accent1"/>
                </a:solidFill>
                <a:hlinkClick r:id="rId12"/>
              </a:rPr>
              <a:t>http://www.oracle.com/technetwork/topics/cloud/faq-1963009.html</a:t>
            </a:r>
            <a:r>
              <a:rPr lang="en-US" sz="1029" dirty="0">
                <a:solidFill>
                  <a:schemeClr val="accent1"/>
                </a:solidFill>
              </a:rPr>
              <a:t> </a:t>
            </a:r>
            <a:endParaRPr lang="en-US" sz="1324" dirty="0">
              <a:solidFill>
                <a:schemeClr val="accent1"/>
              </a:solidFill>
            </a:endParaRPr>
          </a:p>
        </p:txBody>
      </p:sp>
    </p:spTree>
    <p:extLst>
      <p:ext uri="{BB962C8B-B14F-4D97-AF65-F5344CB8AC3E}">
        <p14:creationId xmlns:p14="http://schemas.microsoft.com/office/powerpoint/2010/main" val="36574823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loud 10"/>
          <p:cNvSpPr/>
          <p:nvPr/>
        </p:nvSpPr>
        <p:spPr>
          <a:xfrm>
            <a:off x="481696" y="2193920"/>
            <a:ext cx="3747405" cy="2338776"/>
          </a:xfrm>
          <a:prstGeom prst="cloud">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27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solidFill>
                <a:prstClr val="white"/>
              </a:solidFill>
            </a:endParaRPr>
          </a:p>
        </p:txBody>
      </p:sp>
      <p:sp>
        <p:nvSpPr>
          <p:cNvPr id="4" name="Rectangle 3"/>
          <p:cNvSpPr/>
          <p:nvPr/>
        </p:nvSpPr>
        <p:spPr>
          <a:xfrm>
            <a:off x="2792008" y="336777"/>
            <a:ext cx="3653518" cy="1199302"/>
          </a:xfrm>
          <a:prstGeom prst="rect">
            <a:avLst/>
          </a:prstGeom>
          <a:solidFill>
            <a:schemeClr val="tx1">
              <a:lumMod val="50000"/>
              <a:lumOff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dirty="0">
              <a:solidFill>
                <a:prstClr val="white"/>
              </a:solidFill>
            </a:endParaRPr>
          </a:p>
          <a:p>
            <a:pPr algn="ctr"/>
            <a:r>
              <a:rPr lang="en-US" sz="825" dirty="0">
                <a:solidFill>
                  <a:prstClr val="white"/>
                </a:solidFill>
              </a:rPr>
              <a:t/>
            </a:r>
            <a:br>
              <a:rPr lang="en-US" sz="825" dirty="0">
                <a:solidFill>
                  <a:prstClr val="white"/>
                </a:solidFill>
              </a:rPr>
            </a:br>
            <a:r>
              <a:rPr lang="en-US" sz="825" dirty="0">
                <a:solidFill>
                  <a:prstClr val="white"/>
                </a:solidFill>
              </a:rPr>
              <a:t/>
            </a:r>
            <a:br>
              <a:rPr lang="en-US" sz="825" dirty="0">
                <a:solidFill>
                  <a:prstClr val="white"/>
                </a:solidFill>
              </a:rPr>
            </a:br>
            <a:r>
              <a:rPr lang="en-US" sz="825" dirty="0">
                <a:solidFill>
                  <a:prstClr val="white"/>
                </a:solidFill>
              </a:rPr>
              <a:t/>
            </a:r>
            <a:br>
              <a:rPr lang="en-US" sz="825" dirty="0">
                <a:solidFill>
                  <a:prstClr val="white"/>
                </a:solidFill>
              </a:rPr>
            </a:br>
            <a:r>
              <a:rPr lang="en-US" sz="825" dirty="0">
                <a:solidFill>
                  <a:prstClr val="white"/>
                </a:solidFill>
              </a:rPr>
              <a:t/>
            </a:r>
            <a:br>
              <a:rPr lang="en-US" sz="825" dirty="0">
                <a:solidFill>
                  <a:prstClr val="white"/>
                </a:solidFill>
              </a:rPr>
            </a:br>
            <a:r>
              <a:rPr lang="en-US" sz="825" dirty="0">
                <a:solidFill>
                  <a:prstClr val="white"/>
                </a:solidFill>
              </a:rPr>
              <a:t/>
            </a:r>
            <a:br>
              <a:rPr lang="en-US" sz="825" dirty="0">
                <a:solidFill>
                  <a:prstClr val="white"/>
                </a:solidFill>
              </a:rPr>
            </a:br>
            <a:r>
              <a:rPr lang="en-US" sz="825" dirty="0">
                <a:solidFill>
                  <a:prstClr val="white"/>
                </a:solidFill>
              </a:rPr>
              <a:t>Operation Manager, Virtual Machine Manger, Orchestrator, </a:t>
            </a:r>
            <a:r>
              <a:rPr lang="en-US" sz="825" dirty="0" err="1">
                <a:solidFill>
                  <a:prstClr val="white"/>
                </a:solidFill>
              </a:rPr>
              <a:t>AppController</a:t>
            </a:r>
            <a:r>
              <a:rPr lang="en-US" sz="825" dirty="0">
                <a:solidFill>
                  <a:prstClr val="white"/>
                </a:solidFill>
              </a:rPr>
              <a:t>, </a:t>
            </a:r>
            <a:br>
              <a:rPr lang="en-US" sz="825" dirty="0">
                <a:solidFill>
                  <a:prstClr val="white"/>
                </a:solidFill>
              </a:rPr>
            </a:br>
            <a:r>
              <a:rPr lang="en-US" sz="825" dirty="0">
                <a:solidFill>
                  <a:prstClr val="white"/>
                </a:solidFill>
              </a:rPr>
              <a:t>Configuration Manager, Forefront Endpoint </a:t>
            </a:r>
          </a:p>
        </p:txBody>
      </p:sp>
      <p:sp>
        <p:nvSpPr>
          <p:cNvPr id="6" name="Cube 5"/>
          <p:cNvSpPr/>
          <p:nvPr/>
        </p:nvSpPr>
        <p:spPr>
          <a:xfrm>
            <a:off x="1191988" y="2222205"/>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7" name="Cube 6"/>
          <p:cNvSpPr/>
          <p:nvPr/>
        </p:nvSpPr>
        <p:spPr>
          <a:xfrm>
            <a:off x="1738996" y="2222204"/>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8" name="Cube 7"/>
          <p:cNvSpPr/>
          <p:nvPr/>
        </p:nvSpPr>
        <p:spPr>
          <a:xfrm>
            <a:off x="2286004" y="2222203"/>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9" name="Cube 8"/>
          <p:cNvSpPr/>
          <p:nvPr/>
        </p:nvSpPr>
        <p:spPr>
          <a:xfrm>
            <a:off x="2849341" y="2222203"/>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14" name="Cloud 13"/>
          <p:cNvSpPr/>
          <p:nvPr/>
        </p:nvSpPr>
        <p:spPr>
          <a:xfrm>
            <a:off x="4833259" y="2222203"/>
            <a:ext cx="3747405" cy="2338776"/>
          </a:xfrm>
          <a:prstGeom prst="cloud">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0">
              <a:solidFill>
                <a:prstClr val="white"/>
              </a:solidFill>
            </a:endParaRPr>
          </a:p>
        </p:txBody>
      </p:sp>
      <p:sp>
        <p:nvSpPr>
          <p:cNvPr id="15" name="Cube 14"/>
          <p:cNvSpPr/>
          <p:nvPr/>
        </p:nvSpPr>
        <p:spPr>
          <a:xfrm>
            <a:off x="5543551" y="2250488"/>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16" name="Cube 15"/>
          <p:cNvSpPr/>
          <p:nvPr/>
        </p:nvSpPr>
        <p:spPr>
          <a:xfrm>
            <a:off x="6090559" y="2250487"/>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17" name="Cube 16"/>
          <p:cNvSpPr/>
          <p:nvPr/>
        </p:nvSpPr>
        <p:spPr>
          <a:xfrm>
            <a:off x="6637567" y="2250487"/>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18" name="Cube 17"/>
          <p:cNvSpPr/>
          <p:nvPr/>
        </p:nvSpPr>
        <p:spPr>
          <a:xfrm>
            <a:off x="7200904" y="2250486"/>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20" name="Down Arrow 19"/>
          <p:cNvSpPr/>
          <p:nvPr/>
        </p:nvSpPr>
        <p:spPr>
          <a:xfrm rot="2914698">
            <a:off x="3609366" y="1568237"/>
            <a:ext cx="432704" cy="70212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sp>
        <p:nvSpPr>
          <p:cNvPr id="21" name="Down Arrow 20"/>
          <p:cNvSpPr/>
          <p:nvPr/>
        </p:nvSpPr>
        <p:spPr>
          <a:xfrm rot="18758933">
            <a:off x="5134494" y="1570719"/>
            <a:ext cx="432704" cy="70212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solidFill>
                <a:prstClr val="white"/>
              </a:solidFill>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1596" y="2491569"/>
            <a:ext cx="352955" cy="174815"/>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2952" y="2491569"/>
            <a:ext cx="352955" cy="174815"/>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0156" y="2404162"/>
            <a:ext cx="352955" cy="174815"/>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0715" y="2404162"/>
            <a:ext cx="352955" cy="174815"/>
          </a:xfrm>
          <a:prstGeom prst="rect">
            <a:avLst/>
          </a:prstGeom>
        </p:spPr>
      </p:pic>
      <p:pic>
        <p:nvPicPr>
          <p:cNvPr id="29" name="Picture 28"/>
          <p:cNvPicPr>
            <a:picLocks noChangeAspect="1"/>
          </p:cNvPicPr>
          <p:nvPr/>
        </p:nvPicPr>
        <p:blipFill rotWithShape="1">
          <a:blip r:embed="rId3" cstate="email">
            <a:extLst>
              <a:ext uri="{28A0092B-C50C-407E-A947-70E740481C1C}">
                <a14:useLocalDpi xmlns:a14="http://schemas.microsoft.com/office/drawing/2010/main"/>
              </a:ext>
            </a:extLst>
          </a:blip>
          <a:srcRect t="-1" r="18317" b="5928"/>
          <a:stretch/>
        </p:blipFill>
        <p:spPr>
          <a:xfrm>
            <a:off x="2201385" y="2610889"/>
            <a:ext cx="603047" cy="143647"/>
          </a:xfrm>
          <a:prstGeom prst="rect">
            <a:avLst/>
          </a:prstGeom>
        </p:spPr>
      </p:pic>
      <p:pic>
        <p:nvPicPr>
          <p:cNvPr id="30" name="Picture 29"/>
          <p:cNvPicPr>
            <a:picLocks noChangeAspect="1"/>
          </p:cNvPicPr>
          <p:nvPr/>
        </p:nvPicPr>
        <p:blipFill rotWithShape="1">
          <a:blip r:embed="rId3" cstate="email">
            <a:extLst>
              <a:ext uri="{28A0092B-C50C-407E-A947-70E740481C1C}">
                <a14:useLocalDpi xmlns:a14="http://schemas.microsoft.com/office/drawing/2010/main"/>
              </a:ext>
            </a:extLst>
          </a:blip>
          <a:srcRect t="-1" r="18317" b="5928"/>
          <a:stretch/>
        </p:blipFill>
        <p:spPr>
          <a:xfrm>
            <a:off x="2797738" y="2610144"/>
            <a:ext cx="603047" cy="143647"/>
          </a:xfrm>
          <a:prstGeom prst="rect">
            <a:avLst/>
          </a:prstGeom>
        </p:spPr>
      </p:pic>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3159" y="2522736"/>
            <a:ext cx="352955" cy="174815"/>
          </a:xfrm>
          <a:prstGeom prst="rect">
            <a:avLst/>
          </a:prstGeom>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4515" y="2522736"/>
            <a:ext cx="352955" cy="174815"/>
          </a:xfrm>
          <a:prstGeom prst="rect">
            <a:avLst/>
          </a:prstGeom>
        </p:spPr>
      </p:pic>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1719" y="2435329"/>
            <a:ext cx="352955" cy="174815"/>
          </a:xfrm>
          <a:prstGeom prst="rect">
            <a:avLst/>
          </a:prstGeom>
        </p:spPr>
      </p:pic>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2278" y="2435329"/>
            <a:ext cx="352955" cy="174815"/>
          </a:xfrm>
          <a:prstGeom prst="rect">
            <a:avLst/>
          </a:prstGeom>
        </p:spPr>
      </p:pic>
      <p:pic>
        <p:nvPicPr>
          <p:cNvPr id="35" name="Picture 34"/>
          <p:cNvPicPr>
            <a:picLocks noChangeAspect="1"/>
          </p:cNvPicPr>
          <p:nvPr/>
        </p:nvPicPr>
        <p:blipFill rotWithShape="1">
          <a:blip r:embed="rId3" cstate="email">
            <a:extLst>
              <a:ext uri="{28A0092B-C50C-407E-A947-70E740481C1C}">
                <a14:useLocalDpi xmlns:a14="http://schemas.microsoft.com/office/drawing/2010/main"/>
              </a:ext>
            </a:extLst>
          </a:blip>
          <a:srcRect t="-1" r="18317" b="5928"/>
          <a:stretch/>
        </p:blipFill>
        <p:spPr>
          <a:xfrm>
            <a:off x="6552948" y="2642056"/>
            <a:ext cx="603047" cy="143647"/>
          </a:xfrm>
          <a:prstGeom prst="rect">
            <a:avLst/>
          </a:prstGeom>
        </p:spPr>
      </p:pic>
      <p:pic>
        <p:nvPicPr>
          <p:cNvPr id="36" name="Picture 35"/>
          <p:cNvPicPr>
            <a:picLocks noChangeAspect="1"/>
          </p:cNvPicPr>
          <p:nvPr/>
        </p:nvPicPr>
        <p:blipFill rotWithShape="1">
          <a:blip r:embed="rId3" cstate="email">
            <a:extLst>
              <a:ext uri="{28A0092B-C50C-407E-A947-70E740481C1C}">
                <a14:useLocalDpi xmlns:a14="http://schemas.microsoft.com/office/drawing/2010/main"/>
              </a:ext>
            </a:extLst>
          </a:blip>
          <a:srcRect t="-1" r="18317" b="5928"/>
          <a:stretch/>
        </p:blipFill>
        <p:spPr>
          <a:xfrm>
            <a:off x="7149301" y="2641311"/>
            <a:ext cx="603047" cy="143647"/>
          </a:xfrm>
          <a:prstGeom prst="rect">
            <a:avLst/>
          </a:prstGeom>
        </p:spPr>
      </p:pic>
      <p:sp>
        <p:nvSpPr>
          <p:cNvPr id="37" name="Cube 36"/>
          <p:cNvSpPr/>
          <p:nvPr/>
        </p:nvSpPr>
        <p:spPr>
          <a:xfrm>
            <a:off x="1191988" y="2910889"/>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38" name="Cube 37"/>
          <p:cNvSpPr/>
          <p:nvPr/>
        </p:nvSpPr>
        <p:spPr>
          <a:xfrm>
            <a:off x="1738996" y="2910889"/>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39" name="Cube 38"/>
          <p:cNvSpPr/>
          <p:nvPr/>
        </p:nvSpPr>
        <p:spPr>
          <a:xfrm>
            <a:off x="2286004" y="2910888"/>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40" name="Cube 39"/>
          <p:cNvSpPr/>
          <p:nvPr/>
        </p:nvSpPr>
        <p:spPr>
          <a:xfrm>
            <a:off x="2849341" y="2910887"/>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41" name="Cube 40"/>
          <p:cNvSpPr/>
          <p:nvPr/>
        </p:nvSpPr>
        <p:spPr>
          <a:xfrm>
            <a:off x="5543551" y="2910889"/>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42" name="Cube 41"/>
          <p:cNvSpPr/>
          <p:nvPr/>
        </p:nvSpPr>
        <p:spPr>
          <a:xfrm>
            <a:off x="6090559" y="2910889"/>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43" name="Cube 42"/>
          <p:cNvSpPr/>
          <p:nvPr/>
        </p:nvSpPr>
        <p:spPr>
          <a:xfrm>
            <a:off x="6637567" y="2910888"/>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44" name="Cube 43"/>
          <p:cNvSpPr/>
          <p:nvPr/>
        </p:nvSpPr>
        <p:spPr>
          <a:xfrm>
            <a:off x="7200904" y="2910887"/>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pic>
        <p:nvPicPr>
          <p:cNvPr id="45" name="Picture 4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8608" y="3201917"/>
            <a:ext cx="541001" cy="137138"/>
          </a:xfrm>
          <a:prstGeom prst="rect">
            <a:avLst/>
          </a:prstGeom>
        </p:spPr>
      </p:pic>
      <p:pic>
        <p:nvPicPr>
          <p:cNvPr id="46" name="Picture 4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1945" y="3210405"/>
            <a:ext cx="541001" cy="137138"/>
          </a:xfrm>
          <a:prstGeom prst="rect">
            <a:avLst/>
          </a:prstGeom>
        </p:spPr>
      </p:pic>
      <p:pic>
        <p:nvPicPr>
          <p:cNvPr id="47" name="Picture 4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55138" y="3126892"/>
            <a:ext cx="317974" cy="302075"/>
          </a:xfrm>
          <a:prstGeom prst="rect">
            <a:avLst/>
          </a:prstGeom>
        </p:spPr>
      </p:pic>
      <p:pic>
        <p:nvPicPr>
          <p:cNvPr id="48" name="Picture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94459" y="3119449"/>
            <a:ext cx="317974" cy="302075"/>
          </a:xfrm>
          <a:prstGeom prst="rect">
            <a:avLst/>
          </a:prstGeom>
        </p:spPr>
      </p:pic>
      <p:sp>
        <p:nvSpPr>
          <p:cNvPr id="49" name="Cube 48"/>
          <p:cNvSpPr/>
          <p:nvPr/>
        </p:nvSpPr>
        <p:spPr>
          <a:xfrm>
            <a:off x="1191988" y="3596688"/>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50" name="Cube 49"/>
          <p:cNvSpPr/>
          <p:nvPr/>
        </p:nvSpPr>
        <p:spPr>
          <a:xfrm>
            <a:off x="1738996" y="3596687"/>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51" name="Cube 50"/>
          <p:cNvSpPr/>
          <p:nvPr/>
        </p:nvSpPr>
        <p:spPr>
          <a:xfrm>
            <a:off x="2286004" y="3596686"/>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52" name="Cube 51"/>
          <p:cNvSpPr/>
          <p:nvPr/>
        </p:nvSpPr>
        <p:spPr>
          <a:xfrm>
            <a:off x="2849341" y="3596686"/>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53" name="Cube 52"/>
          <p:cNvSpPr/>
          <p:nvPr/>
        </p:nvSpPr>
        <p:spPr>
          <a:xfrm>
            <a:off x="5543551" y="3580035"/>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54" name="Cube 53"/>
          <p:cNvSpPr/>
          <p:nvPr/>
        </p:nvSpPr>
        <p:spPr>
          <a:xfrm>
            <a:off x="6090559" y="3580034"/>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55" name="Cube 54"/>
          <p:cNvSpPr/>
          <p:nvPr/>
        </p:nvSpPr>
        <p:spPr>
          <a:xfrm>
            <a:off x="6637567" y="3580033"/>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sp>
        <p:nvSpPr>
          <p:cNvPr id="56" name="Cube 55"/>
          <p:cNvSpPr/>
          <p:nvPr/>
        </p:nvSpPr>
        <p:spPr>
          <a:xfrm>
            <a:off x="7200904" y="3580033"/>
            <a:ext cx="530679" cy="58782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a:solidFill>
                <a:prstClr val="white"/>
              </a:solidFill>
            </a:endParaRPr>
          </a:p>
        </p:txBody>
      </p:sp>
      <p:pic>
        <p:nvPicPr>
          <p:cNvPr id="57" name="Picture 10" descr="C:\Users\takhoshi\Desktop\SysCnt-CM-vNext_v_rgb_r.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967255" y="405736"/>
            <a:ext cx="1276173" cy="79326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05848" y="3789746"/>
            <a:ext cx="186520" cy="341954"/>
          </a:xfrm>
          <a:prstGeom prst="rect">
            <a:avLst/>
          </a:prstGeom>
        </p:spPr>
      </p:pic>
      <p:pic>
        <p:nvPicPr>
          <p:cNvPr id="59" name="Picture 5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41683" y="3789746"/>
            <a:ext cx="186520" cy="341954"/>
          </a:xfrm>
          <a:prstGeom prst="rect">
            <a:avLst/>
          </a:prstGeom>
        </p:spPr>
      </p:pic>
      <p:pic>
        <p:nvPicPr>
          <p:cNvPr id="60" name="Picture 59"/>
          <p:cNvPicPr>
            <a:picLocks noChangeAspect="1"/>
          </p:cNvPicPr>
          <p:nvPr/>
        </p:nvPicPr>
        <p:blipFill rotWithShape="1">
          <a:blip r:embed="rId8" cstate="email">
            <a:extLst>
              <a:ext uri="{28A0092B-C50C-407E-A947-70E740481C1C}">
                <a14:useLocalDpi xmlns:a14="http://schemas.microsoft.com/office/drawing/2010/main"/>
              </a:ext>
            </a:extLst>
          </a:blip>
          <a:srcRect r="21386" b="8933"/>
          <a:stretch/>
        </p:blipFill>
        <p:spPr>
          <a:xfrm>
            <a:off x="2249058" y="3897882"/>
            <a:ext cx="559467" cy="125681"/>
          </a:xfrm>
          <a:prstGeom prst="rect">
            <a:avLst/>
          </a:prstGeom>
          <a:noFill/>
        </p:spPr>
      </p:pic>
      <p:pic>
        <p:nvPicPr>
          <p:cNvPr id="61" name="Picture 60"/>
          <p:cNvPicPr>
            <a:picLocks noChangeAspect="1"/>
          </p:cNvPicPr>
          <p:nvPr/>
        </p:nvPicPr>
        <p:blipFill rotWithShape="1">
          <a:blip r:embed="rId8" cstate="email">
            <a:extLst>
              <a:ext uri="{28A0092B-C50C-407E-A947-70E740481C1C}">
                <a14:useLocalDpi xmlns:a14="http://schemas.microsoft.com/office/drawing/2010/main"/>
              </a:ext>
            </a:extLst>
          </a:blip>
          <a:srcRect r="21386" b="8933"/>
          <a:stretch/>
        </p:blipFill>
        <p:spPr>
          <a:xfrm>
            <a:off x="2820553" y="3897882"/>
            <a:ext cx="559467" cy="125681"/>
          </a:xfrm>
          <a:prstGeom prst="rect">
            <a:avLst/>
          </a:prstGeom>
          <a:noFill/>
        </p:spPr>
      </p:pic>
      <p:pic>
        <p:nvPicPr>
          <p:cNvPr id="62" name="Picture 6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8335" y="3201917"/>
            <a:ext cx="541001" cy="137138"/>
          </a:xfrm>
          <a:prstGeom prst="rect">
            <a:avLst/>
          </a:prstGeom>
        </p:spPr>
      </p:pic>
      <p:pic>
        <p:nvPicPr>
          <p:cNvPr id="63" name="Picture 6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51672" y="3210405"/>
            <a:ext cx="541001" cy="137138"/>
          </a:xfrm>
          <a:prstGeom prst="rect">
            <a:avLst/>
          </a:prstGeom>
        </p:spPr>
      </p:pic>
      <p:pic>
        <p:nvPicPr>
          <p:cNvPr id="64" name="Picture 6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4864" y="3126892"/>
            <a:ext cx="317974" cy="302075"/>
          </a:xfrm>
          <a:prstGeom prst="rect">
            <a:avLst/>
          </a:prstGeom>
        </p:spPr>
      </p:pic>
      <p:pic>
        <p:nvPicPr>
          <p:cNvPr id="65" name="Picture 6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54186" y="3119449"/>
            <a:ext cx="317974" cy="302075"/>
          </a:xfrm>
          <a:prstGeom prst="rect">
            <a:avLst/>
          </a:prstGeom>
        </p:spPr>
      </p:pic>
      <p:pic>
        <p:nvPicPr>
          <p:cNvPr id="66" name="Picture 6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65575" y="3789746"/>
            <a:ext cx="186520" cy="341954"/>
          </a:xfrm>
          <a:prstGeom prst="rect">
            <a:avLst/>
          </a:prstGeom>
        </p:spPr>
      </p:pic>
      <p:pic>
        <p:nvPicPr>
          <p:cNvPr id="67" name="Picture 6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01410" y="3789746"/>
            <a:ext cx="186520" cy="341954"/>
          </a:xfrm>
          <a:prstGeom prst="rect">
            <a:avLst/>
          </a:prstGeom>
        </p:spPr>
      </p:pic>
      <p:pic>
        <p:nvPicPr>
          <p:cNvPr id="68" name="Picture 67"/>
          <p:cNvPicPr>
            <a:picLocks noChangeAspect="1"/>
          </p:cNvPicPr>
          <p:nvPr/>
        </p:nvPicPr>
        <p:blipFill rotWithShape="1">
          <a:blip r:embed="rId8" cstate="email">
            <a:extLst>
              <a:ext uri="{28A0092B-C50C-407E-A947-70E740481C1C}">
                <a14:useLocalDpi xmlns:a14="http://schemas.microsoft.com/office/drawing/2010/main"/>
              </a:ext>
            </a:extLst>
          </a:blip>
          <a:srcRect r="21386" b="8933"/>
          <a:stretch/>
        </p:blipFill>
        <p:spPr>
          <a:xfrm>
            <a:off x="6608785" y="3897882"/>
            <a:ext cx="559467" cy="125681"/>
          </a:xfrm>
          <a:prstGeom prst="rect">
            <a:avLst/>
          </a:prstGeom>
          <a:noFill/>
        </p:spPr>
      </p:pic>
      <p:pic>
        <p:nvPicPr>
          <p:cNvPr id="69" name="Picture 68"/>
          <p:cNvPicPr>
            <a:picLocks noChangeAspect="1"/>
          </p:cNvPicPr>
          <p:nvPr/>
        </p:nvPicPr>
        <p:blipFill rotWithShape="1">
          <a:blip r:embed="rId8" cstate="email">
            <a:extLst>
              <a:ext uri="{28A0092B-C50C-407E-A947-70E740481C1C}">
                <a14:useLocalDpi xmlns:a14="http://schemas.microsoft.com/office/drawing/2010/main"/>
              </a:ext>
            </a:extLst>
          </a:blip>
          <a:srcRect r="21386" b="8933"/>
          <a:stretch/>
        </p:blipFill>
        <p:spPr>
          <a:xfrm>
            <a:off x="7180280" y="3897882"/>
            <a:ext cx="559467" cy="125681"/>
          </a:xfrm>
          <a:prstGeom prst="rect">
            <a:avLst/>
          </a:prstGeom>
          <a:noFill/>
        </p:spPr>
      </p:pic>
      <p:pic>
        <p:nvPicPr>
          <p:cNvPr id="71" name="Picture 7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12345" y="4654834"/>
            <a:ext cx="2287030" cy="265837"/>
          </a:xfrm>
          <a:prstGeom prst="rect">
            <a:avLst/>
          </a:prstGeom>
        </p:spPr>
      </p:pic>
      <p:pic>
        <p:nvPicPr>
          <p:cNvPr id="72" name="Picture 71"/>
          <p:cNvPicPr>
            <a:picLocks noChangeAspect="1"/>
          </p:cNvPicPr>
          <p:nvPr/>
        </p:nvPicPr>
        <p:blipFill rotWithShape="1">
          <a:blip r:embed="rId10" cstate="email">
            <a:extLst>
              <a:ext uri="{28A0092B-C50C-407E-A947-70E740481C1C}">
                <a14:useLocalDpi xmlns:a14="http://schemas.microsoft.com/office/drawing/2010/main"/>
              </a:ext>
            </a:extLst>
          </a:blip>
          <a:srcRect b="-4294"/>
          <a:stretch/>
        </p:blipFill>
        <p:spPr>
          <a:xfrm>
            <a:off x="1623970" y="4621872"/>
            <a:ext cx="1392371" cy="403704"/>
          </a:xfrm>
          <a:prstGeom prst="rect">
            <a:avLst/>
          </a:prstGeom>
        </p:spPr>
      </p:pic>
      <p:grpSp>
        <p:nvGrpSpPr>
          <p:cNvPr id="70" name="Group 14"/>
          <p:cNvGrpSpPr>
            <a:grpSpLocks/>
          </p:cNvGrpSpPr>
          <p:nvPr/>
        </p:nvGrpSpPr>
        <p:grpSpPr bwMode="auto">
          <a:xfrm>
            <a:off x="7883035" y="2897970"/>
            <a:ext cx="659009" cy="737805"/>
            <a:chOff x="1604" y="1974"/>
            <a:chExt cx="610" cy="667"/>
          </a:xfrm>
        </p:grpSpPr>
        <p:pic>
          <p:nvPicPr>
            <p:cNvPr id="73" name="Picture 15" descr="300714_gear_yellow"/>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90065" flipH="1">
              <a:off x="1604" y="2273"/>
              <a:ext cx="360" cy="368"/>
            </a:xfrm>
            <a:prstGeom prst="rect">
              <a:avLst/>
            </a:prstGeom>
            <a:noFill/>
            <a:ln w="9525">
              <a:noFill/>
              <a:miter lim="800000"/>
              <a:headEnd/>
              <a:tailEnd/>
            </a:ln>
          </p:spPr>
        </p:pic>
        <p:pic>
          <p:nvPicPr>
            <p:cNvPr id="74" name="Picture 16" descr="300714_gear_green"/>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flipH="1">
              <a:off x="1624" y="1974"/>
              <a:ext cx="406" cy="413"/>
            </a:xfrm>
            <a:prstGeom prst="rect">
              <a:avLst/>
            </a:prstGeom>
            <a:noFill/>
            <a:ln w="9525">
              <a:noFill/>
              <a:miter lim="800000"/>
              <a:headEnd/>
              <a:tailEnd/>
            </a:ln>
          </p:spPr>
        </p:pic>
        <p:pic>
          <p:nvPicPr>
            <p:cNvPr id="75" name="Picture 17" descr="300714_gear_blu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flipH="1">
              <a:off x="1808" y="2148"/>
              <a:ext cx="406" cy="413"/>
            </a:xfrm>
            <a:prstGeom prst="rect">
              <a:avLst/>
            </a:prstGeom>
            <a:noFill/>
            <a:ln w="9525">
              <a:noFill/>
              <a:miter lim="800000"/>
              <a:headEnd/>
              <a:tailEnd/>
            </a:ln>
          </p:spPr>
        </p:pic>
      </p:grpSp>
      <p:grpSp>
        <p:nvGrpSpPr>
          <p:cNvPr id="76" name="Group 14"/>
          <p:cNvGrpSpPr>
            <a:grpSpLocks/>
          </p:cNvGrpSpPr>
          <p:nvPr/>
        </p:nvGrpSpPr>
        <p:grpSpPr bwMode="auto">
          <a:xfrm>
            <a:off x="3472125" y="2884059"/>
            <a:ext cx="659009" cy="737805"/>
            <a:chOff x="1604" y="1974"/>
            <a:chExt cx="610" cy="667"/>
          </a:xfrm>
        </p:grpSpPr>
        <p:pic>
          <p:nvPicPr>
            <p:cNvPr id="77" name="Picture 15" descr="300714_gear_yellow"/>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90065" flipH="1">
              <a:off x="1604" y="2273"/>
              <a:ext cx="360" cy="368"/>
            </a:xfrm>
            <a:prstGeom prst="rect">
              <a:avLst/>
            </a:prstGeom>
            <a:noFill/>
            <a:ln w="9525">
              <a:noFill/>
              <a:miter lim="800000"/>
              <a:headEnd/>
              <a:tailEnd/>
            </a:ln>
          </p:spPr>
        </p:pic>
        <p:pic>
          <p:nvPicPr>
            <p:cNvPr id="78" name="Picture 16" descr="300714_gear_green"/>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flipH="1">
              <a:off x="1624" y="1974"/>
              <a:ext cx="406" cy="413"/>
            </a:xfrm>
            <a:prstGeom prst="rect">
              <a:avLst/>
            </a:prstGeom>
            <a:noFill/>
            <a:ln w="9525">
              <a:noFill/>
              <a:miter lim="800000"/>
              <a:headEnd/>
              <a:tailEnd/>
            </a:ln>
          </p:spPr>
        </p:pic>
        <p:pic>
          <p:nvPicPr>
            <p:cNvPr id="79" name="Picture 17" descr="300714_gear_blue"/>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flipH="1">
              <a:off x="1808" y="2148"/>
              <a:ext cx="406" cy="413"/>
            </a:xfrm>
            <a:prstGeom prst="rect">
              <a:avLst/>
            </a:prstGeom>
            <a:noFill/>
            <a:ln w="9525">
              <a:noFill/>
              <a:miter lim="800000"/>
              <a:headEnd/>
              <a:tailEnd/>
            </a:ln>
          </p:spPr>
        </p:pic>
      </p:grpSp>
    </p:spTree>
    <p:extLst>
      <p:ext uri="{BB962C8B-B14F-4D97-AF65-F5344CB8AC3E}">
        <p14:creationId xmlns:p14="http://schemas.microsoft.com/office/powerpoint/2010/main" val="21271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loud 105"/>
          <p:cNvSpPr/>
          <p:nvPr/>
        </p:nvSpPr>
        <p:spPr>
          <a:xfrm>
            <a:off x="179512" y="1"/>
            <a:ext cx="7192838" cy="5268954"/>
          </a:xfrm>
          <a:prstGeom prst="cloud">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49">
              <a:solidFill>
                <a:prstClr val="white"/>
              </a:solidFill>
            </a:endParaRPr>
          </a:p>
        </p:txBody>
      </p:sp>
      <p:sp>
        <p:nvSpPr>
          <p:cNvPr id="2" name="Title 1"/>
          <p:cNvSpPr>
            <a:spLocks noGrp="1"/>
          </p:cNvSpPr>
          <p:nvPr>
            <p:ph type="title"/>
          </p:nvPr>
        </p:nvSpPr>
        <p:spPr>
          <a:xfrm>
            <a:off x="628650" y="-140493"/>
            <a:ext cx="7886700" cy="994172"/>
          </a:xfrm>
        </p:spPr>
        <p:txBody>
          <a:bodyPr>
            <a:noAutofit/>
          </a:bodyPr>
          <a:lstStyle/>
          <a:p>
            <a:r>
              <a:rPr lang="en-US" sz="2400" dirty="0"/>
              <a:t>ISID BUSINESS SPECTRE VNEXT</a:t>
            </a:r>
            <a:endParaRPr lang="en-SG" sz="2400" dirty="0"/>
          </a:p>
        </p:txBody>
      </p:sp>
      <p:sp>
        <p:nvSpPr>
          <p:cNvPr id="5" name="Rectangle 4"/>
          <p:cNvSpPr/>
          <p:nvPr/>
        </p:nvSpPr>
        <p:spPr>
          <a:xfrm>
            <a:off x="2895600" y="649936"/>
            <a:ext cx="1828800" cy="2331086"/>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5257800" y="657605"/>
            <a:ext cx="1828800" cy="2331086"/>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24" name="Straight Connector 23"/>
          <p:cNvCxnSpPr/>
          <p:nvPr/>
        </p:nvCxnSpPr>
        <p:spPr bwMode="auto">
          <a:xfrm rot="10800000">
            <a:off x="6172201" y="5081764"/>
            <a:ext cx="1360883" cy="861543"/>
          </a:xfrm>
          <a:prstGeom prst="line">
            <a:avLst/>
          </a:prstGeom>
          <a:ln cap="rnd">
            <a:gradFill flip="none" rotWithShape="1">
              <a:gsLst>
                <a:gs pos="0">
                  <a:srgbClr val="FFFFFF">
                    <a:alpha val="54000"/>
                  </a:srgbClr>
                </a:gs>
                <a:gs pos="50000">
                  <a:srgbClr val="FFFFFF">
                    <a:alpha val="51000"/>
                  </a:srgbClr>
                </a:gs>
                <a:gs pos="100000">
                  <a:schemeClr val="accent1">
                    <a:tint val="23500"/>
                    <a:satMod val="160000"/>
                    <a:alpha val="0"/>
                  </a:schemeClr>
                </a:gs>
              </a:gsLst>
              <a:lin ang="0" scaled="1"/>
              <a:tileRect/>
            </a:gradFill>
            <a:prstDash val="sysDash"/>
          </a:ln>
        </p:spPr>
        <p:style>
          <a:lnRef idx="1">
            <a:schemeClr val="accent1"/>
          </a:lnRef>
          <a:fillRef idx="0">
            <a:schemeClr val="accent1"/>
          </a:fillRef>
          <a:effectRef idx="0">
            <a:schemeClr val="accent1"/>
          </a:effectRef>
          <a:fontRef idx="minor">
            <a:schemeClr val="tx1"/>
          </a:fontRef>
        </p:style>
      </p:cxnSp>
      <p:grpSp>
        <p:nvGrpSpPr>
          <p:cNvPr id="25" name="Group 23"/>
          <p:cNvGrpSpPr>
            <a:grpSpLocks/>
          </p:cNvGrpSpPr>
          <p:nvPr/>
        </p:nvGrpSpPr>
        <p:grpSpPr bwMode="auto">
          <a:xfrm>
            <a:off x="7620000" y="285749"/>
            <a:ext cx="1055688" cy="4796013"/>
            <a:chOff x="7687872" y="381000"/>
            <a:chExt cx="1156138" cy="4857750"/>
          </a:xfrm>
        </p:grpSpPr>
        <p:pic>
          <p:nvPicPr>
            <p:cNvPr id="27" name="Picture 10" descr="C:\Program Files\Microsoft Resource DVD Artwork\DVD_ART\Artwork_Imagery\Shapes and Graphics\circular shapes\Circle with Photo\business woman pocket pc asian circl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5454" y="2857500"/>
              <a:ext cx="1140974" cy="1143000"/>
            </a:xfrm>
            <a:prstGeom prst="rect">
              <a:avLst/>
            </a:prstGeom>
            <a:noFill/>
            <a:ln w="9525">
              <a:noFill/>
              <a:miter lim="800000"/>
              <a:headEnd/>
              <a:tailEnd/>
            </a:ln>
          </p:spPr>
        </p:pic>
        <p:pic>
          <p:nvPicPr>
            <p:cNvPr id="28" name="Picture 12" descr="C:\Program Files\Microsoft Resource DVD Artwork\DVD_ART\Artwork_Imagery\Shapes and Graphics\circular shapes\Circle with Photo\meeting circ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5914" y="381000"/>
              <a:ext cx="1140054" cy="1143000"/>
            </a:xfrm>
            <a:prstGeom prst="rect">
              <a:avLst/>
            </a:prstGeom>
            <a:noFill/>
            <a:ln w="9525">
              <a:noFill/>
              <a:miter lim="800000"/>
              <a:headEnd/>
              <a:tailEnd/>
            </a:ln>
          </p:spPr>
        </p:pic>
        <p:pic>
          <p:nvPicPr>
            <p:cNvPr id="29" name="Picture 13" descr="C:\Program Files\Microsoft Resource DVD Artwork\DVD_ART\Artwork_Imagery\Shapes and Graphics\circular shapes\Circle with Photo\customer happy smiling woman circl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87872" y="1619250"/>
              <a:ext cx="1156138" cy="1143000"/>
            </a:xfrm>
            <a:prstGeom prst="rect">
              <a:avLst/>
            </a:prstGeom>
            <a:noFill/>
            <a:ln w="9525">
              <a:noFill/>
              <a:miter lim="800000"/>
              <a:headEnd/>
              <a:tailEnd/>
            </a:ln>
          </p:spPr>
        </p:pic>
        <p:pic>
          <p:nvPicPr>
            <p:cNvPr id="30" name="Picture 15" descr="C:\Program Files\Microsoft Resource DVD Artwork\DVD_ART\Artwork_Imagery\Shapes and Graphics\circular shapes\Circle with Photo\handshake partner circl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08139" y="4095750"/>
              <a:ext cx="1115604" cy="1143000"/>
            </a:xfrm>
            <a:prstGeom prst="rect">
              <a:avLst/>
            </a:prstGeom>
            <a:noFill/>
            <a:ln w="9525">
              <a:noFill/>
              <a:miter lim="800000"/>
              <a:headEnd/>
              <a:tailEnd/>
            </a:ln>
          </p:spPr>
        </p:pic>
      </p:grpSp>
      <p:grpSp>
        <p:nvGrpSpPr>
          <p:cNvPr id="166" name="Group 165"/>
          <p:cNvGrpSpPr/>
          <p:nvPr/>
        </p:nvGrpSpPr>
        <p:grpSpPr>
          <a:xfrm>
            <a:off x="533400" y="649936"/>
            <a:ext cx="1828800" cy="2331086"/>
            <a:chOff x="533400" y="1504950"/>
            <a:chExt cx="1828800" cy="2895600"/>
          </a:xfrm>
        </p:grpSpPr>
        <p:sp>
          <p:nvSpPr>
            <p:cNvPr id="4" name="Rectangle 3"/>
            <p:cNvSpPr/>
            <p:nvPr/>
          </p:nvSpPr>
          <p:spPr>
            <a:xfrm>
              <a:off x="533400" y="1504950"/>
              <a:ext cx="1828800" cy="2895600"/>
            </a:xfrm>
            <a:prstGeom prst="rect">
              <a:avLst/>
            </a:prstGeom>
            <a:solidFill>
              <a:srgbClr val="00206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SAP ERP</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en-SG" sz="2400" dirty="0"/>
            </a:p>
          </p:txBody>
        </p:sp>
        <p:pic>
          <p:nvPicPr>
            <p:cNvPr id="31" name="Picture 11" descr="2-2 受注伝票入力"/>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3305" y="2266950"/>
              <a:ext cx="1671032" cy="11108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0" name="AutoShape 100"/>
            <p:cNvSpPr>
              <a:spLocks noChangeArrowheads="1"/>
            </p:cNvSpPr>
            <p:nvPr/>
          </p:nvSpPr>
          <p:spPr bwMode="auto">
            <a:xfrm>
              <a:off x="633305" y="3609193"/>
              <a:ext cx="1671032" cy="447919"/>
            </a:xfrm>
            <a:prstGeom prst="can">
              <a:avLst>
                <a:gd name="adj" fmla="val 25000"/>
              </a:avLst>
            </a:prstGeom>
            <a:solidFill>
              <a:schemeClr val="accent3">
                <a:lumMod val="50000"/>
              </a:schemeClr>
            </a:solidFill>
            <a:ln w="9525">
              <a:solidFill>
                <a:schemeClr val="tx1"/>
              </a:solidFill>
              <a:headEnd/>
              <a:tailEnd/>
            </a:ln>
            <a:effectLst>
              <a:outerShdw blurRad="50800" dist="38100" dir="2700000" algn="tl" rotWithShape="0">
                <a:prstClr val="black">
                  <a:alpha val="40000"/>
                </a:prstClr>
              </a:outerShdw>
            </a:effectLst>
            <a:scene3d>
              <a:camera prst="orthographicFront" fov="0">
                <a:rot lat="0" lon="0" rev="0"/>
              </a:camera>
              <a:lightRig rig="glow" dir="t">
                <a:rot lat="0" lon="0" rev="6360000"/>
              </a:lightRig>
            </a:scene3d>
            <a:sp3d contourW="1000" prstMaterial="flat">
              <a:bevelT w="95250" h="101600"/>
              <a:contourClr>
                <a:srgbClr val="475A8D">
                  <a:satMod val="300000"/>
                </a:srgbClr>
              </a:contourClr>
            </a:sp3d>
          </p:spPr>
          <p:txBody>
            <a:bodyPr wrap="none" lIns="91425" tIns="45712" rIns="91425" bIns="45712" anchor="ctr"/>
            <a:lstStyle/>
            <a:p>
              <a:pPr algn="ctr">
                <a:defRPr/>
              </a:pPr>
              <a:r>
                <a:rPr lang="en-US" altLang="ja-JP" sz="1400" b="1" kern="0" dirty="0">
                  <a:solidFill>
                    <a:sysClr val="window" lastClr="FFFFFF"/>
                  </a:solidFill>
                  <a:latin typeface="Segoe UI" pitchFamily="34" charset="0"/>
                  <a:ea typeface="Segoe UI" pitchFamily="34" charset="0"/>
                  <a:cs typeface="Segoe UI" pitchFamily="34" charset="0"/>
                </a:rPr>
                <a:t>SAP Data</a:t>
              </a:r>
              <a:endParaRPr lang="ja-JP" altLang="en-US" sz="1400" b="1" kern="0" dirty="0">
                <a:solidFill>
                  <a:sysClr val="window" lastClr="FFFFFF"/>
                </a:solidFill>
                <a:latin typeface="Segoe UI" pitchFamily="34" charset="0"/>
                <a:cs typeface="Segoe UI" pitchFamily="34" charset="0"/>
              </a:endParaRPr>
            </a:p>
          </p:txBody>
        </p:sp>
      </p:grpSp>
      <p:pic>
        <p:nvPicPr>
          <p:cNvPr id="83" name="Picture 8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81821" y="779269"/>
            <a:ext cx="900491" cy="228797"/>
          </a:xfrm>
          <a:prstGeom prst="rect">
            <a:avLst/>
          </a:prstGeom>
        </p:spPr>
      </p:pic>
      <p:pic>
        <p:nvPicPr>
          <p:cNvPr id="116" name="Picture 1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01299" y="1647273"/>
            <a:ext cx="1403241" cy="837418"/>
          </a:xfrm>
          <a:prstGeom prst="rect">
            <a:avLst/>
          </a:prstGeom>
        </p:spPr>
      </p:pic>
      <p:pic>
        <p:nvPicPr>
          <p:cNvPr id="117" name="Picture 1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29479" y="1736762"/>
            <a:ext cx="1403241" cy="837418"/>
          </a:xfrm>
          <a:prstGeom prst="rect">
            <a:avLst/>
          </a:prstGeom>
        </p:spPr>
      </p:pic>
      <p:grpSp>
        <p:nvGrpSpPr>
          <p:cNvPr id="163" name="Group 162"/>
          <p:cNvGrpSpPr/>
          <p:nvPr/>
        </p:nvGrpSpPr>
        <p:grpSpPr>
          <a:xfrm>
            <a:off x="2937306" y="1488136"/>
            <a:ext cx="948895" cy="1538824"/>
            <a:chOff x="2937305" y="2343149"/>
            <a:chExt cx="948895" cy="2135233"/>
          </a:xfrm>
        </p:grpSpPr>
        <p:sp>
          <p:nvSpPr>
            <p:cNvPr id="85" name="Rectangle 84"/>
            <p:cNvSpPr/>
            <p:nvPr/>
          </p:nvSpPr>
          <p:spPr>
            <a:xfrm>
              <a:off x="3045662" y="2343149"/>
              <a:ext cx="688138" cy="175033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6" name="Rectangle 85"/>
            <p:cNvSpPr/>
            <p:nvPr/>
          </p:nvSpPr>
          <p:spPr>
            <a:xfrm>
              <a:off x="3198062" y="2435933"/>
              <a:ext cx="135804" cy="2948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7" name="Rectangle 86"/>
            <p:cNvSpPr/>
            <p:nvPr/>
          </p:nvSpPr>
          <p:spPr>
            <a:xfrm>
              <a:off x="3198062" y="2870757"/>
              <a:ext cx="135804" cy="2948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8" name="Rectangle 87"/>
            <p:cNvSpPr/>
            <p:nvPr/>
          </p:nvSpPr>
          <p:spPr>
            <a:xfrm>
              <a:off x="3464762" y="2870757"/>
              <a:ext cx="135804" cy="2948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9" name="Rectangle 88"/>
            <p:cNvSpPr/>
            <p:nvPr/>
          </p:nvSpPr>
          <p:spPr>
            <a:xfrm>
              <a:off x="3195346" y="3289676"/>
              <a:ext cx="135804" cy="2948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0" name="Rectangle 89"/>
            <p:cNvSpPr/>
            <p:nvPr/>
          </p:nvSpPr>
          <p:spPr>
            <a:xfrm>
              <a:off x="3195346" y="3708595"/>
              <a:ext cx="135804" cy="2948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92" name="Straight Connector 91"/>
            <p:cNvCxnSpPr>
              <a:stCxn id="86" idx="2"/>
              <a:endCxn id="87" idx="0"/>
            </p:cNvCxnSpPr>
            <p:nvPr/>
          </p:nvCxnSpPr>
          <p:spPr>
            <a:xfrm>
              <a:off x="3265964" y="2730775"/>
              <a:ext cx="0" cy="139982"/>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86" idx="2"/>
              <a:endCxn id="88" idx="0"/>
            </p:cNvCxnSpPr>
            <p:nvPr/>
          </p:nvCxnSpPr>
          <p:spPr>
            <a:xfrm>
              <a:off x="3265964" y="2730775"/>
              <a:ext cx="266700" cy="139982"/>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460685" y="3290885"/>
              <a:ext cx="135804" cy="294842"/>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cxnSp>
          <p:nvCxnSpPr>
            <p:cNvPr id="99" name="Straight Connector 98"/>
            <p:cNvCxnSpPr>
              <a:stCxn id="87" idx="2"/>
            </p:cNvCxnSpPr>
            <p:nvPr/>
          </p:nvCxnSpPr>
          <p:spPr>
            <a:xfrm>
              <a:off x="3265964" y="3165599"/>
              <a:ext cx="261131" cy="139982"/>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87" idx="2"/>
              <a:endCxn id="89" idx="0"/>
            </p:cNvCxnSpPr>
            <p:nvPr/>
          </p:nvCxnSpPr>
          <p:spPr>
            <a:xfrm flipH="1">
              <a:off x="3263248" y="3165599"/>
              <a:ext cx="2716" cy="1240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89" idx="2"/>
              <a:endCxn id="90" idx="0"/>
            </p:cNvCxnSpPr>
            <p:nvPr/>
          </p:nvCxnSpPr>
          <p:spPr>
            <a:xfrm>
              <a:off x="3263248" y="3584518"/>
              <a:ext cx="0" cy="124077"/>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88" idx="2"/>
              <a:endCxn id="98" idx="0"/>
            </p:cNvCxnSpPr>
            <p:nvPr/>
          </p:nvCxnSpPr>
          <p:spPr>
            <a:xfrm flipH="1">
              <a:off x="3528587" y="3165599"/>
              <a:ext cx="4077" cy="125286"/>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2937305" y="4061996"/>
              <a:ext cx="948895" cy="416386"/>
            </a:xfrm>
            <a:prstGeom prst="rect">
              <a:avLst/>
            </a:prstGeom>
            <a:noFill/>
          </p:spPr>
          <p:txBody>
            <a:bodyPr wrap="square" rtlCol="0">
              <a:spAutoFit/>
            </a:bodyPr>
            <a:lstStyle/>
            <a:p>
              <a:pPr algn="ctr"/>
              <a:r>
                <a:rPr lang="en-US" sz="1350" dirty="0">
                  <a:solidFill>
                    <a:schemeClr val="bg1"/>
                  </a:solidFill>
                </a:rPr>
                <a:t>ETL</a:t>
              </a:r>
              <a:endParaRPr lang="en-SG" sz="1350" dirty="0">
                <a:solidFill>
                  <a:schemeClr val="bg1"/>
                </a:solidFill>
              </a:endParaRPr>
            </a:p>
          </p:txBody>
        </p:sp>
      </p:grpSp>
      <p:grpSp>
        <p:nvGrpSpPr>
          <p:cNvPr id="164" name="Group 163"/>
          <p:cNvGrpSpPr/>
          <p:nvPr/>
        </p:nvGrpSpPr>
        <p:grpSpPr>
          <a:xfrm>
            <a:off x="3718403" y="1461420"/>
            <a:ext cx="856541" cy="794888"/>
            <a:chOff x="3718402" y="2343150"/>
            <a:chExt cx="1082198" cy="1052608"/>
          </a:xfrm>
        </p:grpSpPr>
        <p:pic>
          <p:nvPicPr>
            <p:cNvPr id="33"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85772" y="2343150"/>
              <a:ext cx="400472" cy="500067"/>
            </a:xfrm>
            <a:prstGeom prst="rect">
              <a:avLst/>
            </a:prstGeom>
            <a:noFill/>
            <a:ln w="12700" algn="ctr">
              <a:noFill/>
              <a:miter lim="800000"/>
              <a:headEnd/>
              <a:tailEnd/>
            </a:ln>
          </p:spPr>
        </p:pic>
        <p:pic>
          <p:nvPicPr>
            <p:cNvPr id="34"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71528" y="2423402"/>
              <a:ext cx="400472" cy="500067"/>
            </a:xfrm>
            <a:prstGeom prst="rect">
              <a:avLst/>
            </a:prstGeom>
            <a:noFill/>
            <a:ln w="12700" algn="ctr">
              <a:noFill/>
              <a:miter lim="800000"/>
              <a:headEnd/>
              <a:tailEnd/>
            </a:ln>
          </p:spPr>
        </p:pic>
        <p:pic>
          <p:nvPicPr>
            <p:cNvPr id="35"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11508" y="2524831"/>
              <a:ext cx="400472" cy="500067"/>
            </a:xfrm>
            <a:prstGeom prst="rect">
              <a:avLst/>
            </a:prstGeom>
            <a:noFill/>
            <a:ln w="12700" algn="ctr">
              <a:noFill/>
              <a:miter lim="800000"/>
              <a:headEnd/>
              <a:tailEnd/>
            </a:ln>
          </p:spPr>
        </p:pic>
        <p:pic>
          <p:nvPicPr>
            <p:cNvPr id="36"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97264" y="2605083"/>
              <a:ext cx="400472" cy="500067"/>
            </a:xfrm>
            <a:prstGeom prst="rect">
              <a:avLst/>
            </a:prstGeom>
            <a:noFill/>
            <a:ln w="12700" algn="ctr">
              <a:noFill/>
              <a:miter lim="800000"/>
              <a:headEnd/>
              <a:tailEnd/>
            </a:ln>
          </p:spPr>
        </p:pic>
        <p:sp>
          <p:nvSpPr>
            <p:cNvPr id="120" name="TextBox 119"/>
            <p:cNvSpPr txBox="1"/>
            <p:nvPr/>
          </p:nvSpPr>
          <p:spPr>
            <a:xfrm>
              <a:off x="3718402" y="3028950"/>
              <a:ext cx="1082198" cy="366808"/>
            </a:xfrm>
            <a:prstGeom prst="rect">
              <a:avLst/>
            </a:prstGeom>
            <a:noFill/>
          </p:spPr>
          <p:txBody>
            <a:bodyPr wrap="square" rtlCol="0">
              <a:spAutoFit/>
            </a:bodyPr>
            <a:lstStyle/>
            <a:p>
              <a:pPr algn="ctr"/>
              <a:r>
                <a:rPr lang="en-US" sz="1200" dirty="0">
                  <a:solidFill>
                    <a:schemeClr val="bg1"/>
                  </a:solidFill>
                </a:rPr>
                <a:t>Data Mart</a:t>
              </a:r>
              <a:endParaRPr lang="en-SG" sz="1200" dirty="0">
                <a:solidFill>
                  <a:schemeClr val="bg1"/>
                </a:solidFill>
              </a:endParaRPr>
            </a:p>
          </p:txBody>
        </p:sp>
      </p:grpSp>
      <p:grpSp>
        <p:nvGrpSpPr>
          <p:cNvPr id="165" name="Group 164"/>
          <p:cNvGrpSpPr/>
          <p:nvPr/>
        </p:nvGrpSpPr>
        <p:grpSpPr>
          <a:xfrm>
            <a:off x="3767447" y="2175193"/>
            <a:ext cx="743425" cy="847226"/>
            <a:chOff x="3775505" y="3297127"/>
            <a:chExt cx="948895" cy="1095225"/>
          </a:xfrm>
        </p:grpSpPr>
        <p:grpSp>
          <p:nvGrpSpPr>
            <p:cNvPr id="55" name="グループ化 30"/>
            <p:cNvGrpSpPr>
              <a:grpSpLocks/>
            </p:cNvGrpSpPr>
            <p:nvPr/>
          </p:nvGrpSpPr>
          <p:grpSpPr bwMode="auto">
            <a:xfrm>
              <a:off x="3824995" y="3297127"/>
              <a:ext cx="692849" cy="656161"/>
              <a:chOff x="2285984" y="2899438"/>
              <a:chExt cx="2030495" cy="2166589"/>
            </a:xfrm>
            <a:solidFill>
              <a:srgbClr val="FFC000"/>
            </a:solidFill>
          </p:grpSpPr>
          <p:grpSp>
            <p:nvGrpSpPr>
              <p:cNvPr id="56" name="グループ化 43"/>
              <p:cNvGrpSpPr>
                <a:grpSpLocks/>
              </p:cNvGrpSpPr>
              <p:nvPr/>
            </p:nvGrpSpPr>
            <p:grpSpPr bwMode="auto">
              <a:xfrm>
                <a:off x="2291617" y="3150466"/>
                <a:ext cx="2024127" cy="1915561"/>
                <a:chOff x="285720" y="3160298"/>
                <a:chExt cx="2024127" cy="1915561"/>
              </a:xfrm>
              <a:grpFill/>
            </p:grpSpPr>
            <p:sp>
              <p:nvSpPr>
                <p:cNvPr id="70" name="正方形/長方形 22"/>
                <p:cNvSpPr/>
                <p:nvPr/>
              </p:nvSpPr>
              <p:spPr bwMode="auto">
                <a:xfrm>
                  <a:off x="285720" y="3160298"/>
                  <a:ext cx="1187648"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71" name="正方形/長方形 23"/>
                <p:cNvSpPr/>
                <p:nvPr/>
              </p:nvSpPr>
              <p:spPr bwMode="auto">
                <a:xfrm>
                  <a:off x="1122199" y="3160298"/>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72" name="正方形/長方形 24"/>
                <p:cNvSpPr/>
                <p:nvPr/>
              </p:nvSpPr>
              <p:spPr bwMode="auto">
                <a:xfrm>
                  <a:off x="700775" y="3888211"/>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grpSp>
          <p:sp>
            <p:nvSpPr>
              <p:cNvPr id="57" name="正方形/長方形 9"/>
              <p:cNvSpPr/>
              <p:nvPr/>
            </p:nvSpPr>
            <p:spPr bwMode="auto">
              <a:xfrm>
                <a:off x="2480634" y="3268282"/>
                <a:ext cx="1187648"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58" name="正方形/長方形 10"/>
              <p:cNvSpPr/>
              <p:nvPr/>
            </p:nvSpPr>
            <p:spPr bwMode="auto">
              <a:xfrm>
                <a:off x="2945892" y="3266460"/>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59" name="正方形/長方形 11"/>
              <p:cNvSpPr/>
              <p:nvPr/>
            </p:nvSpPr>
            <p:spPr bwMode="auto">
              <a:xfrm>
                <a:off x="2714612" y="3643314"/>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60" name="正方形/長方形 12"/>
              <p:cNvSpPr/>
              <p:nvPr/>
            </p:nvSpPr>
            <p:spPr bwMode="auto">
              <a:xfrm>
                <a:off x="2714612" y="3384360"/>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61" name="正方形/長方形 13"/>
              <p:cNvSpPr/>
              <p:nvPr/>
            </p:nvSpPr>
            <p:spPr bwMode="auto">
              <a:xfrm>
                <a:off x="2714612" y="3143248"/>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62" name="正方形/長方形 14"/>
              <p:cNvSpPr/>
              <p:nvPr/>
            </p:nvSpPr>
            <p:spPr bwMode="auto">
              <a:xfrm>
                <a:off x="2731578" y="3382538"/>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63" name="正方形/長方形 15"/>
              <p:cNvSpPr/>
              <p:nvPr/>
            </p:nvSpPr>
            <p:spPr bwMode="auto">
              <a:xfrm>
                <a:off x="2490466" y="3525414"/>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64" name="正方形/長方形 16"/>
              <p:cNvSpPr/>
              <p:nvPr/>
            </p:nvSpPr>
            <p:spPr bwMode="auto">
              <a:xfrm>
                <a:off x="2694948" y="3384360"/>
                <a:ext cx="1187648"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65" name="正方形/長方形 17"/>
              <p:cNvSpPr/>
              <p:nvPr/>
            </p:nvSpPr>
            <p:spPr bwMode="auto">
              <a:xfrm>
                <a:off x="2953902" y="3527236"/>
                <a:ext cx="1187648"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grpSp>
            <p:nvGrpSpPr>
              <p:cNvPr id="66" name="グループ化 44"/>
              <p:cNvGrpSpPr>
                <a:grpSpLocks/>
              </p:cNvGrpSpPr>
              <p:nvPr/>
            </p:nvGrpSpPr>
            <p:grpSpPr bwMode="auto">
              <a:xfrm>
                <a:off x="2285984" y="2899438"/>
                <a:ext cx="2030495" cy="1915662"/>
                <a:chOff x="4256017" y="2909270"/>
                <a:chExt cx="2030495" cy="1915662"/>
              </a:xfrm>
              <a:grpFill/>
            </p:grpSpPr>
            <p:sp>
              <p:nvSpPr>
                <p:cNvPr id="67" name="正方形/長方形 19"/>
                <p:cNvSpPr/>
                <p:nvPr/>
              </p:nvSpPr>
              <p:spPr bwMode="auto">
                <a:xfrm>
                  <a:off x="5098863" y="3637284"/>
                  <a:ext cx="1187649"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68" name="正方形/長方形 20"/>
                <p:cNvSpPr/>
                <p:nvPr/>
              </p:nvSpPr>
              <p:spPr bwMode="auto">
                <a:xfrm>
                  <a:off x="4256017" y="3637183"/>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69" name="正方形/長方形 21"/>
                <p:cNvSpPr/>
                <p:nvPr/>
              </p:nvSpPr>
              <p:spPr bwMode="auto">
                <a:xfrm>
                  <a:off x="4677440" y="2909270"/>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grpSp>
        </p:grpSp>
        <p:sp>
          <p:nvSpPr>
            <p:cNvPr id="119" name="TextBox 118"/>
            <p:cNvSpPr txBox="1"/>
            <p:nvPr/>
          </p:nvSpPr>
          <p:spPr>
            <a:xfrm>
              <a:off x="3775505" y="4004430"/>
              <a:ext cx="948895" cy="387922"/>
            </a:xfrm>
            <a:prstGeom prst="rect">
              <a:avLst/>
            </a:prstGeom>
            <a:noFill/>
          </p:spPr>
          <p:txBody>
            <a:bodyPr wrap="square" rtlCol="0">
              <a:spAutoFit/>
            </a:bodyPr>
            <a:lstStyle/>
            <a:p>
              <a:pPr algn="ctr"/>
              <a:r>
                <a:rPr lang="en-US" sz="1350" dirty="0">
                  <a:solidFill>
                    <a:schemeClr val="bg1"/>
                  </a:solidFill>
                </a:rPr>
                <a:t>Cube</a:t>
              </a:r>
              <a:endParaRPr lang="en-SG" sz="1350" dirty="0">
                <a:solidFill>
                  <a:schemeClr val="bg1"/>
                </a:solidFill>
              </a:endParaRPr>
            </a:p>
          </p:txBody>
        </p:sp>
        <p:grpSp>
          <p:nvGrpSpPr>
            <p:cNvPr id="139" name="グループ化 30"/>
            <p:cNvGrpSpPr>
              <a:grpSpLocks/>
            </p:cNvGrpSpPr>
            <p:nvPr/>
          </p:nvGrpSpPr>
          <p:grpSpPr bwMode="auto">
            <a:xfrm>
              <a:off x="4004105" y="3449527"/>
              <a:ext cx="692849" cy="656161"/>
              <a:chOff x="2285984" y="2899438"/>
              <a:chExt cx="2030495" cy="2166589"/>
            </a:xfrm>
            <a:solidFill>
              <a:srgbClr val="FFC000"/>
            </a:solidFill>
          </p:grpSpPr>
          <p:grpSp>
            <p:nvGrpSpPr>
              <p:cNvPr id="140" name="グループ化 43"/>
              <p:cNvGrpSpPr>
                <a:grpSpLocks/>
              </p:cNvGrpSpPr>
              <p:nvPr/>
            </p:nvGrpSpPr>
            <p:grpSpPr bwMode="auto">
              <a:xfrm>
                <a:off x="2291617" y="3150466"/>
                <a:ext cx="2024127" cy="1915561"/>
                <a:chOff x="285720" y="3160298"/>
                <a:chExt cx="2024127" cy="1915561"/>
              </a:xfrm>
              <a:grpFill/>
            </p:grpSpPr>
            <p:sp>
              <p:nvSpPr>
                <p:cNvPr id="154" name="正方形/長方形 22"/>
                <p:cNvSpPr/>
                <p:nvPr/>
              </p:nvSpPr>
              <p:spPr bwMode="auto">
                <a:xfrm>
                  <a:off x="285720" y="3160298"/>
                  <a:ext cx="1187648"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55" name="正方形/長方形 23"/>
                <p:cNvSpPr/>
                <p:nvPr/>
              </p:nvSpPr>
              <p:spPr bwMode="auto">
                <a:xfrm>
                  <a:off x="1122199" y="3160298"/>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56" name="正方形/長方形 24"/>
                <p:cNvSpPr/>
                <p:nvPr/>
              </p:nvSpPr>
              <p:spPr bwMode="auto">
                <a:xfrm>
                  <a:off x="700775" y="3888211"/>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grpSp>
          <p:sp>
            <p:nvSpPr>
              <p:cNvPr id="141" name="正方形/長方形 9"/>
              <p:cNvSpPr/>
              <p:nvPr/>
            </p:nvSpPr>
            <p:spPr bwMode="auto">
              <a:xfrm>
                <a:off x="2480634" y="3268282"/>
                <a:ext cx="1187648"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42" name="正方形/長方形 10"/>
              <p:cNvSpPr/>
              <p:nvPr/>
            </p:nvSpPr>
            <p:spPr bwMode="auto">
              <a:xfrm>
                <a:off x="2945892" y="3266460"/>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43" name="正方形/長方形 11"/>
              <p:cNvSpPr/>
              <p:nvPr/>
            </p:nvSpPr>
            <p:spPr bwMode="auto">
              <a:xfrm>
                <a:off x="2714612" y="3643314"/>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44" name="正方形/長方形 12"/>
              <p:cNvSpPr/>
              <p:nvPr/>
            </p:nvSpPr>
            <p:spPr bwMode="auto">
              <a:xfrm>
                <a:off x="2714612" y="3384360"/>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45" name="正方形/長方形 13"/>
              <p:cNvSpPr/>
              <p:nvPr/>
            </p:nvSpPr>
            <p:spPr bwMode="auto">
              <a:xfrm>
                <a:off x="2714612" y="3143248"/>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46" name="正方形/長方形 14"/>
              <p:cNvSpPr/>
              <p:nvPr/>
            </p:nvSpPr>
            <p:spPr bwMode="auto">
              <a:xfrm>
                <a:off x="2731578" y="3382538"/>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47" name="正方形/長方形 15"/>
              <p:cNvSpPr/>
              <p:nvPr/>
            </p:nvSpPr>
            <p:spPr bwMode="auto">
              <a:xfrm>
                <a:off x="2490466" y="3525414"/>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48" name="正方形/長方形 16"/>
              <p:cNvSpPr/>
              <p:nvPr/>
            </p:nvSpPr>
            <p:spPr bwMode="auto">
              <a:xfrm>
                <a:off x="2694948" y="3384360"/>
                <a:ext cx="1187648"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49" name="正方形/長方形 17"/>
              <p:cNvSpPr/>
              <p:nvPr/>
            </p:nvSpPr>
            <p:spPr bwMode="auto">
              <a:xfrm>
                <a:off x="2953902" y="3527236"/>
                <a:ext cx="1187648"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grpSp>
            <p:nvGrpSpPr>
              <p:cNvPr id="150" name="グループ化 44"/>
              <p:cNvGrpSpPr>
                <a:grpSpLocks/>
              </p:cNvGrpSpPr>
              <p:nvPr/>
            </p:nvGrpSpPr>
            <p:grpSpPr bwMode="auto">
              <a:xfrm>
                <a:off x="2285984" y="2899438"/>
                <a:ext cx="2030495" cy="1915662"/>
                <a:chOff x="4256017" y="2909270"/>
                <a:chExt cx="2030495" cy="1915662"/>
              </a:xfrm>
              <a:grpFill/>
            </p:grpSpPr>
            <p:sp>
              <p:nvSpPr>
                <p:cNvPr id="151" name="正方形/長方形 19"/>
                <p:cNvSpPr/>
                <p:nvPr/>
              </p:nvSpPr>
              <p:spPr bwMode="auto">
                <a:xfrm>
                  <a:off x="5098863" y="3637284"/>
                  <a:ext cx="1187649" cy="1187648"/>
                </a:xfrm>
                <a:prstGeom prst="rect">
                  <a:avLst/>
                </a:prstGeom>
                <a:grpFill/>
                <a:ln>
                  <a:headEnd type="none" w="sm" len="sm"/>
                  <a:tailEnd type="none" w="sm" len="sm"/>
                </a:ln>
                <a:effectLst/>
                <a:scene3d>
                  <a:camera prst="isometricRight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52" name="正方形/長方形 20"/>
                <p:cNvSpPr/>
                <p:nvPr/>
              </p:nvSpPr>
              <p:spPr bwMode="auto">
                <a:xfrm>
                  <a:off x="4256017" y="3637183"/>
                  <a:ext cx="1187648" cy="1187648"/>
                </a:xfrm>
                <a:prstGeom prst="rect">
                  <a:avLst/>
                </a:prstGeom>
                <a:grpFill/>
                <a:ln>
                  <a:headEnd type="none" w="sm" len="sm"/>
                  <a:tailEnd type="none" w="sm" len="sm"/>
                </a:ln>
                <a:effectLst/>
                <a:scene3d>
                  <a:camera prst="isometricLeftDown"/>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sp>
              <p:nvSpPr>
                <p:cNvPr id="153" name="正方形/長方形 21"/>
                <p:cNvSpPr/>
                <p:nvPr/>
              </p:nvSpPr>
              <p:spPr bwMode="auto">
                <a:xfrm>
                  <a:off x="4677440" y="2909270"/>
                  <a:ext cx="1187648" cy="1187648"/>
                </a:xfrm>
                <a:prstGeom prst="rect">
                  <a:avLst/>
                </a:prstGeom>
                <a:grpFill/>
                <a:ln>
                  <a:headEnd type="none" w="sm" len="sm"/>
                  <a:tailEnd type="none" w="sm" len="sm"/>
                </a:ln>
                <a:effectLst/>
                <a:scene3d>
                  <a:camera prst="isometricTopUp"/>
                  <a:lightRig rig="threePt" dir="t"/>
                </a:scene3d>
                <a:sp3d prstMaterial="translucentPowder"/>
              </p:spPr>
              <p:style>
                <a:lnRef idx="1">
                  <a:schemeClr val="accent1"/>
                </a:lnRef>
                <a:fillRef idx="3">
                  <a:schemeClr val="accent1"/>
                </a:fillRef>
                <a:effectRef idx="2">
                  <a:schemeClr val="accent1"/>
                </a:effectRef>
                <a:fontRef idx="minor">
                  <a:schemeClr val="lt1"/>
                </a:fontRef>
              </p:style>
              <p:txBody>
                <a:bodyPr wrap="none" anchor="ctr"/>
                <a:lstStyle/>
                <a:p>
                  <a:pPr defTabSz="914105" eaLnBrk="0" hangingPunct="0">
                    <a:defRPr/>
                  </a:pPr>
                  <a:endParaRPr lang="ja-JP" altLang="en-US" dirty="0">
                    <a:solidFill>
                      <a:prstClr val="white"/>
                    </a:solidFill>
                    <a:latin typeface="Segoe UI" pitchFamily="34" charset="0"/>
                    <a:cs typeface="Segoe UI" pitchFamily="34" charset="0"/>
                  </a:endParaRPr>
                </a:p>
              </p:txBody>
            </p:sp>
          </p:grpSp>
        </p:grpSp>
      </p:grpSp>
      <p:pic>
        <p:nvPicPr>
          <p:cNvPr id="159" name="Picture 2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365075" y="1183337"/>
            <a:ext cx="1614578" cy="1448792"/>
          </a:xfrm>
          <a:prstGeom prst="rect">
            <a:avLst/>
          </a:prstGeom>
          <a:noFill/>
          <a:ln w="9525">
            <a:noFill/>
            <a:miter lim="800000"/>
            <a:headEnd/>
            <a:tailEnd/>
          </a:ln>
        </p:spPr>
      </p:pic>
      <p:pic>
        <p:nvPicPr>
          <p:cNvPr id="160" name="図 19" descr="収益モザイク.jpg"/>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5369863" y="2015030"/>
            <a:ext cx="1614578" cy="913042"/>
          </a:xfrm>
          <a:prstGeom prst="rect">
            <a:avLst/>
          </a:prstGeom>
          <a:ln w="9525">
            <a:noFill/>
          </a:ln>
        </p:spPr>
      </p:pic>
      <p:pic>
        <p:nvPicPr>
          <p:cNvPr id="162" name="Picture 23" descr="\\snet\ispace\project01\共通-営業Document\2008年度\ES\フォーマット_セミナーDM\Business　Solution Seriesロゴ\jpg画像\logo_spectre.jpg"/>
          <p:cNvPicPr>
            <a:picLocks noChangeAspect="1" noChangeArrowheads="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909683" y="798835"/>
            <a:ext cx="769374" cy="225671"/>
          </a:xfrm>
          <a:prstGeom prst="rect">
            <a:avLst/>
          </a:prstGeom>
          <a:solidFill>
            <a:schemeClr val="bg1"/>
          </a:solidFill>
          <a:ln>
            <a:noFill/>
          </a:ln>
          <a:extLst/>
        </p:spPr>
      </p:pic>
      <p:cxnSp>
        <p:nvCxnSpPr>
          <p:cNvPr id="82" name="Straight Connector 81"/>
          <p:cNvCxnSpPr/>
          <p:nvPr/>
        </p:nvCxnSpPr>
        <p:spPr bwMode="auto">
          <a:xfrm rot="10800000">
            <a:off x="4943839" y="4480981"/>
            <a:ext cx="1020662" cy="646157"/>
          </a:xfrm>
          <a:prstGeom prst="line">
            <a:avLst/>
          </a:prstGeom>
          <a:ln cap="rnd">
            <a:gradFill flip="none" rotWithShape="1">
              <a:gsLst>
                <a:gs pos="0">
                  <a:srgbClr val="FFFFFF">
                    <a:alpha val="54000"/>
                  </a:srgbClr>
                </a:gs>
                <a:gs pos="50000">
                  <a:srgbClr val="FFFFFF">
                    <a:alpha val="51000"/>
                  </a:srgbClr>
                </a:gs>
                <a:gs pos="100000">
                  <a:schemeClr val="accent1">
                    <a:tint val="23500"/>
                    <a:satMod val="160000"/>
                    <a:alpha val="0"/>
                  </a:schemeClr>
                </a:gs>
              </a:gsLst>
              <a:lin ang="0" scaled="1"/>
              <a:tileRect/>
            </a:gradFill>
            <a:prstDash val="sysDash"/>
          </a:ln>
        </p:spPr>
        <p:style>
          <a:lnRef idx="1">
            <a:schemeClr val="accent1"/>
          </a:lnRef>
          <a:fillRef idx="0">
            <a:schemeClr val="accent1"/>
          </a:fillRef>
          <a:effectRef idx="0">
            <a:schemeClr val="accent1"/>
          </a:effectRef>
          <a:fontRef idx="minor">
            <a:schemeClr val="tx1"/>
          </a:fontRef>
        </p:style>
      </p:cxnSp>
      <p:sp>
        <p:nvSpPr>
          <p:cNvPr id="96" name="Freeform 18"/>
          <p:cNvSpPr>
            <a:spLocks noEditPoints="1"/>
          </p:cNvSpPr>
          <p:nvPr/>
        </p:nvSpPr>
        <p:spPr bwMode="black">
          <a:xfrm>
            <a:off x="5913595" y="4487687"/>
            <a:ext cx="389606" cy="485838"/>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29" tIns="30865" rIns="61729" bIns="30865" numCol="1" anchor="t" anchorCtr="0" compatLnSpc="1">
            <a:prstTxWarp prst="textNoShape">
              <a:avLst/>
            </a:prstTxWarp>
          </a:bodyPr>
          <a:lstStyle/>
          <a:p>
            <a:endParaRPr lang="en-US" sz="1200" dirty="0">
              <a:solidFill>
                <a:schemeClr val="bg2">
                  <a:lumMod val="10000"/>
                </a:schemeClr>
              </a:solidFill>
              <a:latin typeface="Segoe UI" pitchFamily="34" charset="0"/>
              <a:ea typeface="Segoe UI" pitchFamily="34" charset="0"/>
              <a:cs typeface="Segoe UI" pitchFamily="34" charset="0"/>
            </a:endParaRPr>
          </a:p>
        </p:txBody>
      </p:sp>
      <p:sp>
        <p:nvSpPr>
          <p:cNvPr id="91" name="Rectangle 90"/>
          <p:cNvSpPr/>
          <p:nvPr/>
        </p:nvSpPr>
        <p:spPr>
          <a:xfrm>
            <a:off x="3756097" y="3184150"/>
            <a:ext cx="3330503" cy="1804943"/>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SG"/>
          </a:p>
        </p:txBody>
      </p:sp>
      <p:grpSp>
        <p:nvGrpSpPr>
          <p:cNvPr id="95" name="Group 94"/>
          <p:cNvGrpSpPr/>
          <p:nvPr/>
        </p:nvGrpSpPr>
        <p:grpSpPr>
          <a:xfrm>
            <a:off x="3796778" y="3770611"/>
            <a:ext cx="1198302" cy="1258171"/>
            <a:chOff x="3653737" y="2343150"/>
            <a:chExt cx="1513996" cy="1666101"/>
          </a:xfrm>
        </p:grpSpPr>
        <p:pic>
          <p:nvPicPr>
            <p:cNvPr id="97"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85772" y="2343150"/>
              <a:ext cx="400472" cy="500067"/>
            </a:xfrm>
            <a:prstGeom prst="rect">
              <a:avLst/>
            </a:prstGeom>
            <a:noFill/>
            <a:ln w="12700" algn="ctr">
              <a:noFill/>
              <a:miter lim="800000"/>
              <a:headEnd/>
              <a:tailEnd/>
            </a:ln>
          </p:spPr>
        </p:pic>
        <p:pic>
          <p:nvPicPr>
            <p:cNvPr id="100"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71528" y="2423402"/>
              <a:ext cx="400472" cy="500067"/>
            </a:xfrm>
            <a:prstGeom prst="rect">
              <a:avLst/>
            </a:prstGeom>
            <a:noFill/>
            <a:ln w="12700" algn="ctr">
              <a:noFill/>
              <a:miter lim="800000"/>
              <a:headEnd/>
              <a:tailEnd/>
            </a:ln>
          </p:spPr>
        </p:pic>
        <p:pic>
          <p:nvPicPr>
            <p:cNvPr id="103"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11508" y="2524831"/>
              <a:ext cx="400472" cy="500067"/>
            </a:xfrm>
            <a:prstGeom prst="rect">
              <a:avLst/>
            </a:prstGeom>
            <a:noFill/>
            <a:ln w="12700" algn="ctr">
              <a:noFill/>
              <a:miter lim="800000"/>
              <a:headEnd/>
              <a:tailEnd/>
            </a:ln>
          </p:spPr>
        </p:pic>
        <p:pic>
          <p:nvPicPr>
            <p:cNvPr id="104"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97264" y="2605083"/>
              <a:ext cx="400472" cy="500067"/>
            </a:xfrm>
            <a:prstGeom prst="rect">
              <a:avLst/>
            </a:prstGeom>
            <a:noFill/>
            <a:ln w="12700" algn="ctr">
              <a:noFill/>
              <a:miter lim="800000"/>
              <a:headEnd/>
              <a:tailEnd/>
            </a:ln>
          </p:spPr>
        </p:pic>
        <p:sp>
          <p:nvSpPr>
            <p:cNvPr id="110" name="TextBox 109"/>
            <p:cNvSpPr txBox="1"/>
            <p:nvPr/>
          </p:nvSpPr>
          <p:spPr>
            <a:xfrm>
              <a:off x="3653737" y="3153364"/>
              <a:ext cx="1513996" cy="855887"/>
            </a:xfrm>
            <a:prstGeom prst="rect">
              <a:avLst/>
            </a:prstGeom>
            <a:noFill/>
          </p:spPr>
          <p:txBody>
            <a:bodyPr wrap="square" rtlCol="0">
              <a:spAutoFit/>
            </a:bodyPr>
            <a:lstStyle/>
            <a:p>
              <a:pPr algn="ctr"/>
              <a:r>
                <a:rPr lang="en-US" sz="1200" dirty="0">
                  <a:solidFill>
                    <a:schemeClr val="bg2">
                      <a:lumMod val="10000"/>
                    </a:schemeClr>
                  </a:solidFill>
                </a:rPr>
                <a:t>Customer data</a:t>
              </a:r>
              <a:br>
                <a:rPr lang="en-US" sz="1200" dirty="0">
                  <a:solidFill>
                    <a:schemeClr val="bg2">
                      <a:lumMod val="10000"/>
                    </a:schemeClr>
                  </a:solidFill>
                </a:rPr>
              </a:br>
              <a:r>
                <a:rPr lang="en-US" sz="1200" dirty="0">
                  <a:solidFill>
                    <a:schemeClr val="bg2">
                      <a:lumMod val="10000"/>
                    </a:schemeClr>
                  </a:solidFill>
                </a:rPr>
                <a:t>Product data </a:t>
              </a:r>
              <a:br>
                <a:rPr lang="en-US" sz="1200" dirty="0">
                  <a:solidFill>
                    <a:schemeClr val="bg2">
                      <a:lumMod val="10000"/>
                    </a:schemeClr>
                  </a:solidFill>
                </a:rPr>
              </a:br>
              <a:r>
                <a:rPr lang="en-US" sz="1200" dirty="0">
                  <a:solidFill>
                    <a:schemeClr val="bg2">
                      <a:lumMod val="10000"/>
                    </a:schemeClr>
                  </a:solidFill>
                </a:rPr>
                <a:t>Order history</a:t>
              </a:r>
              <a:endParaRPr lang="en-SG" sz="1200" dirty="0">
                <a:solidFill>
                  <a:schemeClr val="bg2">
                    <a:lumMod val="10000"/>
                  </a:schemeClr>
                </a:solidFill>
              </a:endParaRPr>
            </a:p>
          </p:txBody>
        </p:sp>
      </p:grpSp>
      <p:pic>
        <p:nvPicPr>
          <p:cNvPr id="7" name="Picture 6"/>
          <p:cNvPicPr>
            <a:picLocks noChangeAspect="1"/>
          </p:cNvPicPr>
          <p:nvPr/>
        </p:nvPicPr>
        <p:blipFill>
          <a:blip r:embed="rId13"/>
          <a:stretch>
            <a:fillRect/>
          </a:stretch>
        </p:blipFill>
        <p:spPr>
          <a:xfrm>
            <a:off x="4931716" y="3712514"/>
            <a:ext cx="1994121" cy="1226647"/>
          </a:xfrm>
          <a:prstGeom prst="rect">
            <a:avLst/>
          </a:prstGeom>
        </p:spPr>
      </p:pic>
      <p:pic>
        <p:nvPicPr>
          <p:cNvPr id="112"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70284" y="3886988"/>
            <a:ext cx="316967" cy="377631"/>
          </a:xfrm>
          <a:prstGeom prst="rect">
            <a:avLst/>
          </a:prstGeom>
          <a:noFill/>
          <a:ln w="12700" algn="ctr">
            <a:noFill/>
            <a:miter lim="800000"/>
            <a:headEnd/>
            <a:tailEnd/>
          </a:ln>
        </p:spPr>
      </p:pic>
      <p:pic>
        <p:nvPicPr>
          <p:cNvPr id="113" name="Picture 24" descr="Database Sm"/>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490654" y="4024186"/>
            <a:ext cx="316967" cy="377631"/>
          </a:xfrm>
          <a:prstGeom prst="rect">
            <a:avLst/>
          </a:prstGeom>
          <a:noFill/>
          <a:ln w="12700" algn="ctr">
            <a:noFill/>
            <a:miter lim="800000"/>
            <a:headEnd/>
            <a:tailEnd/>
          </a:ln>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302167" y="747902"/>
            <a:ext cx="1657780" cy="287279"/>
          </a:xfrm>
          <a:prstGeom prst="rect">
            <a:avLst/>
          </a:prstGeom>
        </p:spPr>
      </p:pic>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77172" y="1108948"/>
            <a:ext cx="1651595" cy="255710"/>
          </a:xfrm>
          <a:prstGeom prst="rect">
            <a:avLst/>
          </a:prstGeom>
        </p:spPr>
      </p:pic>
      <p:pic>
        <p:nvPicPr>
          <p:cNvPr id="9" name="Picture 8"/>
          <p:cNvPicPr>
            <a:picLocks noChangeAspect="1"/>
          </p:cNvPicPr>
          <p:nvPr/>
        </p:nvPicPr>
        <p:blipFill rotWithShape="1">
          <a:blip r:embed="rId16">
            <a:extLst>
              <a:ext uri="{28A0092B-C50C-407E-A947-70E740481C1C}">
                <a14:useLocalDpi xmlns:a14="http://schemas.microsoft.com/office/drawing/2010/main" val="0"/>
              </a:ext>
            </a:extLst>
          </a:blip>
          <a:srcRect t="12714" b="12338"/>
          <a:stretch/>
        </p:blipFill>
        <p:spPr>
          <a:xfrm>
            <a:off x="4628768" y="3285698"/>
            <a:ext cx="2143125" cy="348018"/>
          </a:xfrm>
          <a:prstGeom prst="rect">
            <a:avLst/>
          </a:prstGeom>
        </p:spPr>
      </p:pic>
      <p:pic>
        <p:nvPicPr>
          <p:cNvPr id="107" name="Picture 10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3618435">
            <a:off x="3375083" y="2828833"/>
            <a:ext cx="1047591" cy="1035424"/>
          </a:xfrm>
          <a:prstGeom prst="rect">
            <a:avLst/>
          </a:prstGeom>
        </p:spPr>
      </p:pic>
    </p:spTree>
    <p:extLst>
      <p:ext uri="{BB962C8B-B14F-4D97-AF65-F5344CB8AC3E}">
        <p14:creationId xmlns:p14="http://schemas.microsoft.com/office/powerpoint/2010/main" val="3780560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710" y="-11063"/>
            <a:ext cx="9183420" cy="5154564"/>
            <a:chOff x="0" y="11063"/>
            <a:chExt cx="9144000" cy="513243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267" y="1690495"/>
              <a:ext cx="4791466" cy="1762510"/>
            </a:xfrm>
            <a:prstGeom prst="rect">
              <a:avLst/>
            </a:prstGeom>
          </p:spPr>
        </p:pic>
        <p:sp>
          <p:nvSpPr>
            <p:cNvPr id="2" name="Rectangle 1"/>
            <p:cNvSpPr/>
            <p:nvPr/>
          </p:nvSpPr>
          <p:spPr>
            <a:xfrm>
              <a:off x="0" y="11063"/>
              <a:ext cx="9144000" cy="5132437"/>
            </a:xfrm>
            <a:prstGeom prst="rect">
              <a:avLst/>
            </a:prstGeom>
            <a:solidFill>
              <a:srgbClr val="0F6FC6"/>
            </a:solidFill>
            <a:ln>
              <a:solidFill>
                <a:srgbClr val="007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3"/>
            <p:cNvSpPr txBox="1">
              <a:spLocks noChangeArrowheads="1"/>
            </p:cNvSpPr>
            <p:nvPr/>
          </p:nvSpPr>
          <p:spPr bwMode="blackWhite">
            <a:xfrm>
              <a:off x="239216" y="4449000"/>
              <a:ext cx="8665568" cy="507831"/>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685574" eaLnBrk="0" hangingPunct="0"/>
              <a:r>
                <a:rPr lang="en-US" sz="825" dirty="0">
                  <a:gradFill>
                    <a:gsLst>
                      <a:gs pos="0">
                        <a:srgbClr val="FFFFFF"/>
                      </a:gs>
                      <a:gs pos="100000">
                        <a:srgbClr val="FFFFFF"/>
                      </a:gs>
                    </a:gsLst>
                    <a:lin ang="5400000" scaled="0"/>
                  </a:gradFill>
                  <a:latin typeface="Segoe UI" pitchFamily="34" charset="0"/>
                  <a:cs typeface="Arial"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10" name="Picture 9"/>
            <p:cNvPicPr>
              <a:picLocks noChangeAspect="1"/>
            </p:cNvPicPr>
            <p:nvPr/>
          </p:nvPicPr>
          <p:blipFill>
            <a:blip r:embed="rId4"/>
            <a:stretch>
              <a:fillRect/>
            </a:stretch>
          </p:blipFill>
          <p:spPr>
            <a:xfrm>
              <a:off x="167615" y="11063"/>
              <a:ext cx="8971042" cy="4000847"/>
            </a:xfrm>
            <a:prstGeom prst="rect">
              <a:avLst/>
            </a:prstGeom>
          </p:spPr>
        </p:pic>
      </p:grpSp>
    </p:spTree>
    <p:extLst>
      <p:ext uri="{BB962C8B-B14F-4D97-AF65-F5344CB8AC3E}">
        <p14:creationId xmlns:p14="http://schemas.microsoft.com/office/powerpoint/2010/main" val="170220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p:cNvSpPr>
            <a:spLocks noGrp="1"/>
          </p:cNvSpPr>
          <p:nvPr>
            <p:ph type="title" idx="4294967295"/>
          </p:nvPr>
        </p:nvSpPr>
        <p:spPr>
          <a:xfrm>
            <a:off x="208099" y="247134"/>
            <a:ext cx="8741880" cy="532251"/>
          </a:xfrm>
          <a:prstGeom prst="rect">
            <a:avLst/>
          </a:prstGeom>
        </p:spPr>
        <p:txBody>
          <a:bodyPr>
            <a:normAutofit/>
          </a:bodyPr>
          <a:lstStyle/>
          <a:p>
            <a:r>
              <a:rPr lang="en-US" altLang="ja-JP" sz="2353" dirty="0">
                <a:solidFill>
                  <a:schemeClr val="accent1"/>
                </a:solidFill>
                <a:latin typeface="+mn-lt"/>
                <a:cs typeface="メイリオ" pitchFamily="50" charset="-128"/>
              </a:rPr>
              <a:t>1. Why SAP on Azure - for Dev/Test Non-Production Environment</a:t>
            </a:r>
            <a:endParaRPr lang="ja-JP" altLang="en-US" sz="2353" dirty="0">
              <a:solidFill>
                <a:schemeClr val="accent1"/>
              </a:solidFill>
              <a:latin typeface="+mn-lt"/>
              <a:cs typeface="メイリオ" pitchFamily="50" charset="-128"/>
            </a:endParaRPr>
          </a:p>
        </p:txBody>
      </p:sp>
      <p:sp>
        <p:nvSpPr>
          <p:cNvPr id="46" name="Rectangle 70"/>
          <p:cNvSpPr/>
          <p:nvPr/>
        </p:nvSpPr>
        <p:spPr bwMode="auto">
          <a:xfrm>
            <a:off x="302841" y="915934"/>
            <a:ext cx="1080607" cy="269688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defTabSz="685397" fontAlgn="base">
              <a:spcBef>
                <a:spcPct val="0"/>
              </a:spcBef>
              <a:spcAft>
                <a:spcPct val="0"/>
              </a:spcAft>
            </a:pP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47" name="正方形/長方形 46"/>
          <p:cNvSpPr/>
          <p:nvPr/>
        </p:nvSpPr>
        <p:spPr bwMode="auto">
          <a:xfrm>
            <a:off x="1369303" y="915934"/>
            <a:ext cx="7421012" cy="2696888"/>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prstClr val="black">
                  <a:lumMod val="85000"/>
                  <a:lumOff val="15000"/>
                </a:prstClr>
              </a:solidFill>
            </a:endParaRPr>
          </a:p>
        </p:txBody>
      </p:sp>
      <p:sp>
        <p:nvSpPr>
          <p:cNvPr id="49" name="Rectangle 69"/>
          <p:cNvSpPr/>
          <p:nvPr/>
        </p:nvSpPr>
        <p:spPr bwMode="auto">
          <a:xfrm>
            <a:off x="1421123" y="1001535"/>
            <a:ext cx="7288915" cy="83202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marL="210112" indent="-210112" defTabSz="685397" fontAlgn="base">
              <a:spcBef>
                <a:spcPts val="441"/>
              </a:spcBef>
              <a:buFont typeface="Wingdings" panose="05000000000000000000" pitchFamily="2" charset="2"/>
              <a:buChar char="n"/>
            </a:pPr>
            <a:r>
              <a:rPr lang="en-US" altLang="ja-JP" sz="1324" dirty="0">
                <a:ln>
                  <a:solidFill>
                    <a:srgbClr val="FFFFFF">
                      <a:alpha val="0"/>
                    </a:srgbClr>
                  </a:solidFill>
                </a:ln>
                <a:solidFill>
                  <a:prstClr val="black">
                    <a:lumMod val="85000"/>
                    <a:lumOff val="15000"/>
                  </a:prstClr>
                </a:solidFill>
                <a:cs typeface="メイリオ" pitchFamily="50" charset="-128"/>
              </a:rPr>
              <a:t>Non-production environment (e.g. </a:t>
            </a:r>
            <a:r>
              <a:rPr lang="en-US" altLang="ja-JP" sz="1324" dirty="0" err="1">
                <a:ln>
                  <a:solidFill>
                    <a:srgbClr val="FFFFFF">
                      <a:alpha val="0"/>
                    </a:srgbClr>
                  </a:solidFill>
                </a:ln>
                <a:solidFill>
                  <a:prstClr val="black">
                    <a:lumMod val="85000"/>
                    <a:lumOff val="15000"/>
                  </a:prstClr>
                </a:solidFill>
                <a:cs typeface="メイリオ" pitchFamily="50" charset="-128"/>
              </a:rPr>
              <a:t>dev</a:t>
            </a:r>
            <a:r>
              <a:rPr lang="en-US" altLang="ja-JP" sz="1324" dirty="0">
                <a:ln>
                  <a:solidFill>
                    <a:srgbClr val="FFFFFF">
                      <a:alpha val="0"/>
                    </a:srgbClr>
                  </a:solidFill>
                </a:ln>
                <a:solidFill>
                  <a:prstClr val="black">
                    <a:lumMod val="85000"/>
                    <a:lumOff val="15000"/>
                  </a:prstClr>
                </a:solidFill>
                <a:cs typeface="メイリオ" pitchFamily="50" charset="-128"/>
              </a:rPr>
              <a:t>, test, sandbox, training) combined can be larger than production environment in its server resource and storage size</a:t>
            </a:r>
            <a:endParaRPr lang="ja-JP" altLang="en-US" sz="1324" dirty="0">
              <a:ln>
                <a:solidFill>
                  <a:srgbClr val="FFFFFF">
                    <a:alpha val="0"/>
                  </a:srgbClr>
                </a:solidFill>
              </a:ln>
              <a:solidFill>
                <a:prstClr val="black">
                  <a:lumMod val="85000"/>
                  <a:lumOff val="15000"/>
                </a:prstClr>
              </a:solidFill>
              <a:cs typeface="メイリオ" pitchFamily="50" charset="-128"/>
            </a:endParaRPr>
          </a:p>
          <a:p>
            <a:pPr marL="210112" indent="-210112" defTabSz="685397" fontAlgn="base">
              <a:spcBef>
                <a:spcPts val="441"/>
              </a:spcBef>
              <a:buFont typeface="Wingdings" panose="05000000000000000000" pitchFamily="2" charset="2"/>
              <a:buChar char="n"/>
            </a:pPr>
            <a:r>
              <a:rPr lang="en-US" altLang="ja-JP" sz="1324" dirty="0">
                <a:ln>
                  <a:solidFill>
                    <a:srgbClr val="FFFFFF">
                      <a:alpha val="0"/>
                    </a:srgbClr>
                  </a:solidFill>
                </a:ln>
                <a:solidFill>
                  <a:prstClr val="black">
                    <a:lumMod val="85000"/>
                    <a:lumOff val="15000"/>
                  </a:prstClr>
                </a:solidFill>
                <a:cs typeface="メイリオ" pitchFamily="50" charset="-128"/>
              </a:rPr>
              <a:t>Non-production environment is not used all the time – can be turned off after testing and development finish – owning it as capital is not wise</a:t>
            </a:r>
          </a:p>
          <a:p>
            <a:pPr marL="210112" indent="-210112" defTabSz="685397" fontAlgn="base">
              <a:spcBef>
                <a:spcPts val="441"/>
              </a:spcBef>
              <a:buFont typeface="Wingdings" panose="05000000000000000000" pitchFamily="2" charset="2"/>
              <a:buChar char="n"/>
            </a:pPr>
            <a:r>
              <a:rPr lang="en-US" altLang="ja-JP" sz="1324" dirty="0">
                <a:ln>
                  <a:solidFill>
                    <a:srgbClr val="FFFFFF">
                      <a:alpha val="0"/>
                    </a:srgbClr>
                  </a:solidFill>
                </a:ln>
                <a:solidFill>
                  <a:prstClr val="black">
                    <a:lumMod val="85000"/>
                    <a:lumOff val="15000"/>
                  </a:prstClr>
                </a:solidFill>
                <a:cs typeface="メイリオ" pitchFamily="50" charset="-128"/>
              </a:rPr>
              <a:t>At the same time </a:t>
            </a:r>
            <a:r>
              <a:rPr lang="en-US" altLang="ja-JP" sz="1324" dirty="0" err="1">
                <a:ln>
                  <a:solidFill>
                    <a:srgbClr val="FFFFFF">
                      <a:alpha val="0"/>
                    </a:srgbClr>
                  </a:solidFill>
                </a:ln>
                <a:solidFill>
                  <a:prstClr val="black">
                    <a:lumMod val="85000"/>
                    <a:lumOff val="15000"/>
                  </a:prstClr>
                </a:solidFill>
                <a:cs typeface="メイリオ" pitchFamily="50" charset="-128"/>
              </a:rPr>
              <a:t>dev</a:t>
            </a:r>
            <a:r>
              <a:rPr lang="en-US" altLang="ja-JP" sz="1324" dirty="0">
                <a:ln>
                  <a:solidFill>
                    <a:srgbClr val="FFFFFF">
                      <a:alpha val="0"/>
                    </a:srgbClr>
                  </a:solidFill>
                </a:ln>
                <a:solidFill>
                  <a:prstClr val="black">
                    <a:lumMod val="85000"/>
                    <a:lumOff val="15000"/>
                  </a:prstClr>
                </a:solidFill>
                <a:cs typeface="メイリオ" pitchFamily="50" charset="-128"/>
              </a:rPr>
              <a:t>/test environment needs to be prepared urgently when business need it</a:t>
            </a: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50" name="Rectangle 70"/>
          <p:cNvSpPr/>
          <p:nvPr/>
        </p:nvSpPr>
        <p:spPr bwMode="auto">
          <a:xfrm>
            <a:off x="311728" y="1008608"/>
            <a:ext cx="1057576" cy="2918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algn="ctr" defTabSz="685397" fontAlgn="base">
              <a:spcBef>
                <a:spcPct val="0"/>
              </a:spcBef>
              <a:spcAft>
                <a:spcPct val="0"/>
              </a:spcAft>
            </a:pPr>
            <a:r>
              <a:rPr lang="en-US" altLang="ja-JP" sz="1324" dirty="0">
                <a:ln>
                  <a:solidFill>
                    <a:srgbClr val="FFFFFF">
                      <a:alpha val="0"/>
                    </a:srgbClr>
                  </a:solidFill>
                </a:ln>
                <a:solidFill>
                  <a:prstClr val="black">
                    <a:lumMod val="85000"/>
                    <a:lumOff val="15000"/>
                  </a:prstClr>
                </a:solidFill>
                <a:cs typeface="メイリオ" pitchFamily="50" charset="-128"/>
              </a:rPr>
              <a:t>Currently</a:t>
            </a: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87" name="Rectangle 70"/>
          <p:cNvSpPr/>
          <p:nvPr/>
        </p:nvSpPr>
        <p:spPr bwMode="auto">
          <a:xfrm>
            <a:off x="302841" y="3706274"/>
            <a:ext cx="1080607" cy="105544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defTabSz="685397" fontAlgn="base">
              <a:spcBef>
                <a:spcPct val="0"/>
              </a:spcBef>
              <a:spcAft>
                <a:spcPct val="0"/>
              </a:spcAft>
            </a:pP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89" name="正方形/長方形 88"/>
          <p:cNvSpPr/>
          <p:nvPr/>
        </p:nvSpPr>
        <p:spPr bwMode="auto">
          <a:xfrm>
            <a:off x="1369303" y="3706274"/>
            <a:ext cx="7421012" cy="1055442"/>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prstClr val="black">
                  <a:lumMod val="85000"/>
                  <a:lumOff val="15000"/>
                </a:prstClr>
              </a:solidFill>
            </a:endParaRPr>
          </a:p>
        </p:txBody>
      </p:sp>
      <p:sp>
        <p:nvSpPr>
          <p:cNvPr id="90" name="Rectangle 69"/>
          <p:cNvSpPr/>
          <p:nvPr/>
        </p:nvSpPr>
        <p:spPr bwMode="auto">
          <a:xfrm>
            <a:off x="1421123" y="3903831"/>
            <a:ext cx="7168500" cy="45085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defTabSz="685397" fontAlgn="base"/>
            <a:r>
              <a:rPr lang="en-US" altLang="ja-JP" sz="1324" b="1" dirty="0">
                <a:ln>
                  <a:solidFill>
                    <a:srgbClr val="FFFFFF">
                      <a:alpha val="0"/>
                    </a:srgbClr>
                  </a:solidFill>
                </a:ln>
                <a:solidFill>
                  <a:prstClr val="black">
                    <a:lumMod val="85000"/>
                    <a:lumOff val="15000"/>
                  </a:prstClr>
                </a:solidFill>
                <a:cs typeface="メイリオ" pitchFamily="50" charset="-128"/>
              </a:rPr>
              <a:t>Rapid deployment of </a:t>
            </a:r>
            <a:r>
              <a:rPr lang="en-US" altLang="ja-JP" sz="1324" b="1" dirty="0" err="1">
                <a:ln>
                  <a:solidFill>
                    <a:srgbClr val="FFFFFF">
                      <a:alpha val="0"/>
                    </a:srgbClr>
                  </a:solidFill>
                </a:ln>
                <a:solidFill>
                  <a:prstClr val="black">
                    <a:lumMod val="85000"/>
                    <a:lumOff val="15000"/>
                  </a:prstClr>
                </a:solidFill>
                <a:cs typeface="メイリオ" pitchFamily="50" charset="-128"/>
              </a:rPr>
              <a:t>dev</a:t>
            </a:r>
            <a:r>
              <a:rPr lang="en-US" altLang="ja-JP" sz="1324" b="1" dirty="0">
                <a:ln>
                  <a:solidFill>
                    <a:srgbClr val="FFFFFF">
                      <a:alpha val="0"/>
                    </a:srgbClr>
                  </a:solidFill>
                </a:ln>
                <a:solidFill>
                  <a:prstClr val="black">
                    <a:lumMod val="85000"/>
                    <a:lumOff val="15000"/>
                  </a:prstClr>
                </a:solidFill>
                <a:cs typeface="メイリオ" pitchFamily="50" charset="-128"/>
              </a:rPr>
              <a:t>/test environment ? </a:t>
            </a:r>
            <a:br>
              <a:rPr lang="en-US" altLang="ja-JP" sz="1324" b="1" dirty="0">
                <a:ln>
                  <a:solidFill>
                    <a:srgbClr val="FFFFFF">
                      <a:alpha val="0"/>
                    </a:srgbClr>
                  </a:solidFill>
                </a:ln>
                <a:solidFill>
                  <a:prstClr val="black">
                    <a:lumMod val="85000"/>
                    <a:lumOff val="15000"/>
                  </a:prstClr>
                </a:solidFill>
                <a:cs typeface="メイリオ" pitchFamily="50" charset="-128"/>
              </a:rPr>
            </a:br>
            <a:r>
              <a:rPr lang="en-US" altLang="ja-JP" sz="1324" b="1" dirty="0">
                <a:ln>
                  <a:solidFill>
                    <a:srgbClr val="FFFFFF">
                      <a:alpha val="0"/>
                    </a:srgbClr>
                  </a:solidFill>
                </a:ln>
                <a:solidFill>
                  <a:prstClr val="black">
                    <a:lumMod val="85000"/>
                    <a:lumOff val="15000"/>
                  </a:prstClr>
                </a:solidFill>
                <a:cs typeface="メイリオ" pitchFamily="50" charset="-128"/>
              </a:rPr>
              <a:t>Huge cost savings can be expected d by running only when needed and switching to pay-per-use model ? </a:t>
            </a:r>
            <a:endParaRPr lang="ja-JP" altLang="en-US" sz="1324" b="1" dirty="0">
              <a:ln>
                <a:solidFill>
                  <a:srgbClr val="FFFFFF">
                    <a:alpha val="0"/>
                  </a:srgbClr>
                </a:solidFill>
              </a:ln>
              <a:solidFill>
                <a:prstClr val="black">
                  <a:lumMod val="85000"/>
                  <a:lumOff val="15000"/>
                </a:prstClr>
              </a:solidFill>
              <a:cs typeface="メイリオ" pitchFamily="50" charset="-128"/>
            </a:endParaRPr>
          </a:p>
        </p:txBody>
      </p:sp>
      <p:sp>
        <p:nvSpPr>
          <p:cNvPr id="91" name="Rectangle 70"/>
          <p:cNvSpPr/>
          <p:nvPr/>
        </p:nvSpPr>
        <p:spPr bwMode="auto">
          <a:xfrm>
            <a:off x="311728" y="3798948"/>
            <a:ext cx="1057576" cy="2918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algn="ctr" defTabSz="685397" fontAlgn="base">
              <a:spcBef>
                <a:spcPct val="0"/>
              </a:spcBef>
              <a:spcAft>
                <a:spcPct val="0"/>
              </a:spcAft>
            </a:pPr>
            <a:r>
              <a:rPr lang="en-US" altLang="ja-JP" sz="1324" dirty="0">
                <a:ln>
                  <a:solidFill>
                    <a:srgbClr val="FFFFFF">
                      <a:alpha val="0"/>
                    </a:srgbClr>
                  </a:solidFill>
                </a:ln>
                <a:solidFill>
                  <a:prstClr val="black">
                    <a:lumMod val="85000"/>
                    <a:lumOff val="15000"/>
                  </a:prstClr>
                </a:solidFill>
                <a:cs typeface="メイリオ" pitchFamily="50" charset="-128"/>
              </a:rPr>
              <a:t>Needs</a:t>
            </a: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72511" y="2330179"/>
            <a:ext cx="1651680" cy="1100274"/>
          </a:xfrm>
          <a:prstGeom prst="rect">
            <a:avLst/>
          </a:prstGeom>
          <a:ln>
            <a:solidFill>
              <a:schemeClr val="bg1">
                <a:lumMod val="50000"/>
              </a:schemeClr>
            </a:solidFill>
          </a:ln>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40337" y="2330145"/>
            <a:ext cx="1651732" cy="1100308"/>
          </a:xfrm>
          <a:prstGeom prst="rect">
            <a:avLst/>
          </a:prstGeom>
          <a:ln>
            <a:solidFill>
              <a:schemeClr val="bg1">
                <a:lumMod val="50000"/>
              </a:schemeClr>
            </a:solidFill>
          </a:ln>
        </p:spPr>
      </p:pic>
      <p:grpSp>
        <p:nvGrpSpPr>
          <p:cNvPr id="102" name="Group 79"/>
          <p:cNvGrpSpPr/>
          <p:nvPr/>
        </p:nvGrpSpPr>
        <p:grpSpPr bwMode="black">
          <a:xfrm flipH="1">
            <a:off x="678564" y="1343206"/>
            <a:ext cx="227058" cy="481514"/>
            <a:chOff x="8920162" y="3943878"/>
            <a:chExt cx="419101" cy="889001"/>
          </a:xfrm>
          <a:solidFill>
            <a:srgbClr val="FFFFFF"/>
          </a:solidFill>
        </p:grpSpPr>
        <p:sp>
          <p:nvSpPr>
            <p:cNvPr id="103" name="Oval 16"/>
            <p:cNvSpPr>
              <a:spLocks noChangeArrowheads="1"/>
            </p:cNvSpPr>
            <p:nvPr/>
          </p:nvSpPr>
          <p:spPr bwMode="black">
            <a:xfrm>
              <a:off x="9148762" y="3943878"/>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104" name="Freeform 17"/>
            <p:cNvSpPr>
              <a:spLocks/>
            </p:cNvSpPr>
            <p:nvPr/>
          </p:nvSpPr>
          <p:spPr bwMode="black">
            <a:xfrm>
              <a:off x="9017000" y="4123266"/>
              <a:ext cx="322263" cy="709613"/>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105" name="Freeform 18"/>
            <p:cNvSpPr>
              <a:spLocks/>
            </p:cNvSpPr>
            <p:nvPr/>
          </p:nvSpPr>
          <p:spPr bwMode="black">
            <a:xfrm>
              <a:off x="9051925" y="4089928"/>
              <a:ext cx="265113" cy="206375"/>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106" name="Freeform 19"/>
            <p:cNvSpPr>
              <a:spLocks/>
            </p:cNvSpPr>
            <p:nvPr/>
          </p:nvSpPr>
          <p:spPr bwMode="black">
            <a:xfrm>
              <a:off x="8953500" y="3958166"/>
              <a:ext cx="90488"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107" name="Freeform 20"/>
            <p:cNvSpPr>
              <a:spLocks/>
            </p:cNvSpPr>
            <p:nvPr/>
          </p:nvSpPr>
          <p:spPr bwMode="black">
            <a:xfrm>
              <a:off x="9055100" y="401055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108" name="Freeform 21"/>
            <p:cNvSpPr>
              <a:spLocks/>
            </p:cNvSpPr>
            <p:nvPr/>
          </p:nvSpPr>
          <p:spPr bwMode="black">
            <a:xfrm>
              <a:off x="8920162" y="3943878"/>
              <a:ext cx="19050" cy="19526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grpSp>
      <p:sp>
        <p:nvSpPr>
          <p:cNvPr id="109" name="Freeform 9"/>
          <p:cNvSpPr>
            <a:spLocks noEditPoints="1"/>
          </p:cNvSpPr>
          <p:nvPr/>
        </p:nvSpPr>
        <p:spPr bwMode="black">
          <a:xfrm>
            <a:off x="575964" y="4166410"/>
            <a:ext cx="432258" cy="432146"/>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p:spPr>
        <p:txBody>
          <a:bodyPr vert="horz" wrap="square" lIns="60515" tIns="30258" rIns="60515" bIns="30258" numCol="1" anchor="t" anchorCtr="0" compatLnSpc="1">
            <a:prstTxWarp prst="textNoShape">
              <a:avLst/>
            </a:prstTxWarp>
          </a:bodyPr>
          <a:lstStyle/>
          <a:p>
            <a:endParaRPr lang="en-US" sz="1176">
              <a:solidFill>
                <a:prstClr val="black">
                  <a:lumMod val="85000"/>
                  <a:lumOff val="15000"/>
                </a:prstClr>
              </a:solidFill>
            </a:endParaRPr>
          </a:p>
        </p:txBody>
      </p:sp>
    </p:spTree>
    <p:extLst>
      <p:ext uri="{BB962C8B-B14F-4D97-AF65-F5344CB8AC3E}">
        <p14:creationId xmlns:p14="http://schemas.microsoft.com/office/powerpoint/2010/main" val="195727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bwMode="auto">
          <a:xfrm>
            <a:off x="1369303" y="915934"/>
            <a:ext cx="7370839" cy="2423673"/>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prstClr val="black">
                  <a:lumMod val="85000"/>
                  <a:lumOff val="15000"/>
                </a:prstClr>
              </a:solidFill>
            </a:endParaRPr>
          </a:p>
        </p:txBody>
      </p:sp>
      <p:sp>
        <p:nvSpPr>
          <p:cNvPr id="34" name="Title 1"/>
          <p:cNvSpPr>
            <a:spLocks noGrp="1"/>
          </p:cNvSpPr>
          <p:nvPr>
            <p:ph type="title" idx="4294967295"/>
          </p:nvPr>
        </p:nvSpPr>
        <p:spPr>
          <a:xfrm>
            <a:off x="208099" y="247134"/>
            <a:ext cx="8741880" cy="532251"/>
          </a:xfrm>
          <a:prstGeom prst="rect">
            <a:avLst/>
          </a:prstGeom>
        </p:spPr>
        <p:txBody>
          <a:bodyPr>
            <a:normAutofit fontScale="90000"/>
          </a:bodyPr>
          <a:lstStyle/>
          <a:p>
            <a:r>
              <a:rPr lang="en-US" altLang="ja-JP" sz="2353" dirty="0">
                <a:solidFill>
                  <a:schemeClr val="accent1"/>
                </a:solidFill>
                <a:cs typeface="メイリオ" pitchFamily="50" charset="-128"/>
              </a:rPr>
              <a:t>2. Why SAP on Azure - for DR “Half-”Production Environment</a:t>
            </a:r>
            <a:endParaRPr lang="ja-JP" altLang="en-US" sz="2353" dirty="0">
              <a:solidFill>
                <a:schemeClr val="accent1"/>
              </a:solidFill>
              <a:latin typeface="+mn-lt"/>
              <a:cs typeface="メイリオ" pitchFamily="50" charset="-128"/>
            </a:endParaRPr>
          </a:p>
        </p:txBody>
      </p:sp>
      <p:sp>
        <p:nvSpPr>
          <p:cNvPr id="46" name="Rectangle 70"/>
          <p:cNvSpPr/>
          <p:nvPr/>
        </p:nvSpPr>
        <p:spPr bwMode="auto">
          <a:xfrm>
            <a:off x="302841" y="915934"/>
            <a:ext cx="1080607" cy="242367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defTabSz="685397" fontAlgn="base">
              <a:spcBef>
                <a:spcPct val="0"/>
              </a:spcBef>
              <a:spcAft>
                <a:spcPct val="0"/>
              </a:spcAft>
            </a:pP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49" name="Rectangle 69"/>
          <p:cNvSpPr/>
          <p:nvPr/>
        </p:nvSpPr>
        <p:spPr bwMode="auto">
          <a:xfrm>
            <a:off x="1421123" y="1021004"/>
            <a:ext cx="7068154" cy="5603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marL="210112" indent="-210112" defTabSz="685397" fontAlgn="base">
              <a:spcAft>
                <a:spcPts val="441"/>
              </a:spcAft>
              <a:buFont typeface="Wingdings" panose="05000000000000000000" pitchFamily="2" charset="2"/>
              <a:buChar char="n"/>
            </a:pPr>
            <a:r>
              <a:rPr lang="en-US" altLang="ja-JP" sz="1324" dirty="0">
                <a:ln>
                  <a:solidFill>
                    <a:srgbClr val="FFFFFF">
                      <a:alpha val="0"/>
                    </a:srgbClr>
                  </a:solidFill>
                </a:ln>
                <a:solidFill>
                  <a:prstClr val="black">
                    <a:lumMod val="85000"/>
                    <a:lumOff val="15000"/>
                  </a:prstClr>
                </a:solidFill>
                <a:cs typeface="メイリオ" pitchFamily="50" charset="-128"/>
              </a:rPr>
              <a:t>Cannot afford a big investment just for disaster recovery, although IT is increasingly asked to have one by CEO and COO</a:t>
            </a:r>
          </a:p>
          <a:p>
            <a:pPr marL="210112" indent="-210112" defTabSz="685397" fontAlgn="base">
              <a:spcAft>
                <a:spcPts val="441"/>
              </a:spcAft>
              <a:buFont typeface="Wingdings" panose="05000000000000000000" pitchFamily="2" charset="2"/>
              <a:buChar char="n"/>
            </a:pPr>
            <a:r>
              <a:rPr lang="en-US" altLang="ja-JP" sz="1324" dirty="0">
                <a:ln>
                  <a:solidFill>
                    <a:srgbClr val="FFFFFF">
                      <a:alpha val="0"/>
                    </a:srgbClr>
                  </a:solidFill>
                </a:ln>
                <a:solidFill>
                  <a:prstClr val="black">
                    <a:lumMod val="85000"/>
                    <a:lumOff val="15000"/>
                  </a:prstClr>
                </a:solidFill>
                <a:cs typeface="メイリオ" pitchFamily="50" charset="-128"/>
              </a:rPr>
              <a:t>Not really reasonable to build highly available and secure datacenter(s) by customers by themselves just for disaster recovery</a:t>
            </a: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50" name="Rectangle 70"/>
          <p:cNvSpPr/>
          <p:nvPr/>
        </p:nvSpPr>
        <p:spPr bwMode="auto">
          <a:xfrm>
            <a:off x="311728" y="1008608"/>
            <a:ext cx="1057576" cy="2918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algn="ctr" defTabSz="685397" fontAlgn="base">
              <a:spcBef>
                <a:spcPct val="0"/>
              </a:spcBef>
              <a:spcAft>
                <a:spcPct val="0"/>
              </a:spcAft>
            </a:pPr>
            <a:r>
              <a:rPr lang="en-US" altLang="ja-JP" sz="1324" dirty="0">
                <a:ln>
                  <a:solidFill>
                    <a:srgbClr val="FFFFFF">
                      <a:alpha val="0"/>
                    </a:srgbClr>
                  </a:solidFill>
                </a:ln>
                <a:solidFill>
                  <a:prstClr val="black">
                    <a:lumMod val="85000"/>
                    <a:lumOff val="15000"/>
                  </a:prstClr>
                </a:solidFill>
                <a:cs typeface="メイリオ" pitchFamily="50" charset="-128"/>
              </a:rPr>
              <a:t>Currently</a:t>
            </a: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87" name="Rectangle 70"/>
          <p:cNvSpPr/>
          <p:nvPr/>
        </p:nvSpPr>
        <p:spPr bwMode="auto">
          <a:xfrm>
            <a:off x="302841" y="3435335"/>
            <a:ext cx="1080607" cy="105544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defTabSz="685397" fontAlgn="base">
              <a:spcBef>
                <a:spcPct val="0"/>
              </a:spcBef>
              <a:spcAft>
                <a:spcPct val="0"/>
              </a:spcAft>
            </a:pP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89" name="正方形/長方形 88"/>
          <p:cNvSpPr/>
          <p:nvPr/>
        </p:nvSpPr>
        <p:spPr bwMode="auto">
          <a:xfrm>
            <a:off x="1369303" y="3435335"/>
            <a:ext cx="7370839" cy="1055442"/>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prstClr val="black">
                  <a:lumMod val="85000"/>
                  <a:lumOff val="15000"/>
                </a:prstClr>
              </a:solidFill>
            </a:endParaRPr>
          </a:p>
        </p:txBody>
      </p:sp>
      <p:sp>
        <p:nvSpPr>
          <p:cNvPr id="90" name="Rectangle 69"/>
          <p:cNvSpPr/>
          <p:nvPr/>
        </p:nvSpPr>
        <p:spPr bwMode="auto">
          <a:xfrm>
            <a:off x="1421123" y="3731978"/>
            <a:ext cx="7068154" cy="3618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defTabSz="685397" fontAlgn="base"/>
            <a:r>
              <a:rPr lang="en-US" altLang="ja-JP" sz="1324" b="1" dirty="0">
                <a:ln>
                  <a:solidFill>
                    <a:srgbClr val="FFFFFF">
                      <a:alpha val="0"/>
                    </a:srgbClr>
                  </a:solidFill>
                </a:ln>
                <a:solidFill>
                  <a:prstClr val="black">
                    <a:lumMod val="85000"/>
                    <a:lumOff val="15000"/>
                  </a:prstClr>
                </a:solidFill>
                <a:cs typeface="メイリオ" pitchFamily="50" charset="-128"/>
              </a:rPr>
              <a:t>Cost savings through deploying disaster recovery environment on public cloud – adding necessary resource only when needed (e.g. in case of disaster) ?</a:t>
            </a:r>
            <a:endParaRPr lang="ja-JP" altLang="en-US" sz="1324" b="1" dirty="0">
              <a:ln>
                <a:solidFill>
                  <a:srgbClr val="FFFFFF">
                    <a:alpha val="0"/>
                  </a:srgbClr>
                </a:solidFill>
              </a:ln>
              <a:solidFill>
                <a:prstClr val="black">
                  <a:lumMod val="85000"/>
                  <a:lumOff val="15000"/>
                </a:prstClr>
              </a:solidFill>
              <a:cs typeface="メイリオ" pitchFamily="50" charset="-128"/>
            </a:endParaRPr>
          </a:p>
        </p:txBody>
      </p:sp>
      <p:sp>
        <p:nvSpPr>
          <p:cNvPr id="91" name="Rectangle 70"/>
          <p:cNvSpPr/>
          <p:nvPr/>
        </p:nvSpPr>
        <p:spPr bwMode="auto">
          <a:xfrm>
            <a:off x="311728" y="3528009"/>
            <a:ext cx="1057576" cy="2918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algn="ctr" defTabSz="685397" fontAlgn="base">
              <a:spcBef>
                <a:spcPct val="0"/>
              </a:spcBef>
              <a:spcAft>
                <a:spcPct val="0"/>
              </a:spcAft>
            </a:pPr>
            <a:r>
              <a:rPr lang="en-US" altLang="ja-JP" sz="1324" dirty="0">
                <a:ln>
                  <a:solidFill>
                    <a:srgbClr val="FFFFFF">
                      <a:alpha val="0"/>
                    </a:srgbClr>
                  </a:solidFill>
                </a:ln>
                <a:solidFill>
                  <a:prstClr val="black">
                    <a:lumMod val="85000"/>
                    <a:lumOff val="15000"/>
                  </a:prstClr>
                </a:solidFill>
                <a:cs typeface="メイリオ" pitchFamily="50" charset="-128"/>
              </a:rPr>
              <a:t>Needs</a:t>
            </a: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358" y="2062647"/>
            <a:ext cx="1773044" cy="1179143"/>
          </a:xfrm>
          <a:prstGeom prst="rect">
            <a:avLst/>
          </a:prstGeom>
          <a:ln>
            <a:solidFill>
              <a:schemeClr val="bg1">
                <a:lumMod val="50000"/>
              </a:schemeClr>
            </a:solidFill>
          </a:ln>
        </p:spPr>
      </p:pic>
      <p:pic>
        <p:nvPicPr>
          <p:cNvPr id="11" name="図 10"/>
          <p:cNvPicPr>
            <a:picLocks noChangeAspect="1"/>
          </p:cNvPicPr>
          <p:nvPr/>
        </p:nvPicPr>
        <p:blipFill rotWithShape="1">
          <a:blip r:embed="rId4" cstate="email">
            <a:extLst>
              <a:ext uri="{28A0092B-C50C-407E-A947-70E740481C1C}">
                <a14:useLocalDpi xmlns:a14="http://schemas.microsoft.com/office/drawing/2010/main"/>
              </a:ext>
            </a:extLst>
          </a:blip>
          <a:srcRect l="3168" t="22097" r="15578" b="194"/>
          <a:stretch/>
        </p:blipFill>
        <p:spPr>
          <a:xfrm>
            <a:off x="5054721" y="2062647"/>
            <a:ext cx="1788880" cy="1179188"/>
          </a:xfrm>
          <a:prstGeom prst="rect">
            <a:avLst/>
          </a:prstGeom>
          <a:ln>
            <a:solidFill>
              <a:schemeClr val="bg1">
                <a:lumMod val="50000"/>
              </a:schemeClr>
            </a:solidFill>
          </a:ln>
        </p:spPr>
      </p:pic>
      <p:grpSp>
        <p:nvGrpSpPr>
          <p:cNvPr id="36" name="Group 79"/>
          <p:cNvGrpSpPr/>
          <p:nvPr/>
        </p:nvGrpSpPr>
        <p:grpSpPr bwMode="black">
          <a:xfrm flipH="1">
            <a:off x="678564" y="1343206"/>
            <a:ext cx="227058" cy="481514"/>
            <a:chOff x="8920162" y="3943878"/>
            <a:chExt cx="419101" cy="889001"/>
          </a:xfrm>
          <a:solidFill>
            <a:srgbClr val="FFFFFF"/>
          </a:solidFill>
        </p:grpSpPr>
        <p:sp>
          <p:nvSpPr>
            <p:cNvPr id="37" name="Oval 16"/>
            <p:cNvSpPr>
              <a:spLocks noChangeArrowheads="1"/>
            </p:cNvSpPr>
            <p:nvPr/>
          </p:nvSpPr>
          <p:spPr bwMode="black">
            <a:xfrm>
              <a:off x="9148762" y="3943878"/>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38" name="Freeform 17"/>
            <p:cNvSpPr>
              <a:spLocks/>
            </p:cNvSpPr>
            <p:nvPr/>
          </p:nvSpPr>
          <p:spPr bwMode="black">
            <a:xfrm>
              <a:off x="9017000" y="4123266"/>
              <a:ext cx="322263" cy="709613"/>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39" name="Freeform 18"/>
            <p:cNvSpPr>
              <a:spLocks/>
            </p:cNvSpPr>
            <p:nvPr/>
          </p:nvSpPr>
          <p:spPr bwMode="black">
            <a:xfrm>
              <a:off x="9051925" y="4089928"/>
              <a:ext cx="265113" cy="206375"/>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40" name="Freeform 19"/>
            <p:cNvSpPr>
              <a:spLocks/>
            </p:cNvSpPr>
            <p:nvPr/>
          </p:nvSpPr>
          <p:spPr bwMode="black">
            <a:xfrm>
              <a:off x="8953500" y="3958166"/>
              <a:ext cx="90488"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41" name="Freeform 20"/>
            <p:cNvSpPr>
              <a:spLocks/>
            </p:cNvSpPr>
            <p:nvPr/>
          </p:nvSpPr>
          <p:spPr bwMode="black">
            <a:xfrm>
              <a:off x="9055100" y="401055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42" name="Freeform 21"/>
            <p:cNvSpPr>
              <a:spLocks/>
            </p:cNvSpPr>
            <p:nvPr/>
          </p:nvSpPr>
          <p:spPr bwMode="black">
            <a:xfrm>
              <a:off x="8920162" y="3943878"/>
              <a:ext cx="19050" cy="19526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grpSp>
      <p:sp>
        <p:nvSpPr>
          <p:cNvPr id="43" name="Freeform 9"/>
          <p:cNvSpPr>
            <a:spLocks noEditPoints="1"/>
          </p:cNvSpPr>
          <p:nvPr/>
        </p:nvSpPr>
        <p:spPr bwMode="black">
          <a:xfrm>
            <a:off x="575964" y="3895471"/>
            <a:ext cx="432258" cy="432146"/>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p:spPr>
        <p:txBody>
          <a:bodyPr vert="horz" wrap="square" lIns="60515" tIns="30258" rIns="60515" bIns="30258" numCol="1" anchor="t" anchorCtr="0" compatLnSpc="1">
            <a:prstTxWarp prst="textNoShape">
              <a:avLst/>
            </a:prstTxWarp>
          </a:bodyPr>
          <a:lstStyle/>
          <a:p>
            <a:endParaRPr lang="en-US" sz="1176">
              <a:solidFill>
                <a:prstClr val="black">
                  <a:lumMod val="85000"/>
                  <a:lumOff val="15000"/>
                </a:prstClr>
              </a:solidFill>
            </a:endParaRPr>
          </a:p>
        </p:txBody>
      </p:sp>
    </p:spTree>
    <p:extLst>
      <p:ext uri="{BB962C8B-B14F-4D97-AF65-F5344CB8AC3E}">
        <p14:creationId xmlns:p14="http://schemas.microsoft.com/office/powerpoint/2010/main" val="382391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Oval 109"/>
          <p:cNvSpPr/>
          <p:nvPr/>
        </p:nvSpPr>
        <p:spPr>
          <a:xfrm>
            <a:off x="204477" y="626339"/>
            <a:ext cx="1650087" cy="2032391"/>
          </a:xfrm>
          <a:prstGeom prst="ellipse">
            <a:avLst/>
          </a:prstGeom>
          <a:solidFill>
            <a:schemeClr val="accent6">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2" tIns="68552" rIns="68552" bIns="68552" numCol="1" spcCol="0" rtlCol="0" fromWordArt="0" anchor="b" anchorCtr="0" forceAA="0" compatLnSpc="1">
            <a:prstTxWarp prst="textNoShape">
              <a:avLst/>
            </a:prstTxWarp>
            <a:noAutofit/>
          </a:bodyPr>
          <a:lstStyle/>
          <a:p>
            <a:pPr algn="r" defTabSz="815761"/>
            <a:endParaRPr lang="en-US" sz="900" dirty="0" err="1">
              <a:solidFill>
                <a:prstClr val="white"/>
              </a:solidFill>
            </a:endParaRPr>
          </a:p>
        </p:txBody>
      </p:sp>
      <p:sp>
        <p:nvSpPr>
          <p:cNvPr id="2" name="Title 1"/>
          <p:cNvSpPr>
            <a:spLocks noGrp="1"/>
          </p:cNvSpPr>
          <p:nvPr>
            <p:ph type="title"/>
          </p:nvPr>
        </p:nvSpPr>
        <p:spPr>
          <a:xfrm>
            <a:off x="0" y="142001"/>
            <a:ext cx="8978616" cy="484337"/>
          </a:xfrm>
          <a:noFill/>
        </p:spPr>
        <p:txBody>
          <a:bodyPr/>
          <a:lstStyle/>
          <a:p>
            <a:pPr algn="ctr"/>
            <a:r>
              <a:rPr lang="en-US" sz="2800" b="1" dirty="0" smtClean="0">
                <a:solidFill>
                  <a:schemeClr val="accent1"/>
                </a:solidFill>
                <a:latin typeface="Segoe UI" panose="020B0502040204020203" pitchFamily="34" charset="0"/>
              </a:rPr>
              <a:t>TIER-1 </a:t>
            </a:r>
            <a:r>
              <a:rPr lang="en-US" sz="2800" b="1" dirty="0">
                <a:solidFill>
                  <a:schemeClr val="accent1"/>
                </a:solidFill>
                <a:latin typeface="Segoe UI" panose="020B0502040204020203" pitchFamily="34" charset="0"/>
              </a:rPr>
              <a:t>APP MODERNIZATION ON THE CLOUD</a:t>
            </a:r>
          </a:p>
        </p:txBody>
      </p:sp>
      <p:sp>
        <p:nvSpPr>
          <p:cNvPr id="37" name="Oval 36"/>
          <p:cNvSpPr/>
          <p:nvPr/>
        </p:nvSpPr>
        <p:spPr>
          <a:xfrm>
            <a:off x="2128566" y="911324"/>
            <a:ext cx="2964892" cy="2733213"/>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2" tIns="68552" rIns="68552" bIns="68552" numCol="1" spcCol="0" rtlCol="0" fromWordArt="0" anchor="b" anchorCtr="0" forceAA="0" compatLnSpc="1">
            <a:prstTxWarp prst="textNoShape">
              <a:avLst/>
            </a:prstTxWarp>
            <a:noAutofit/>
          </a:bodyPr>
          <a:lstStyle/>
          <a:p>
            <a:pPr algn="r" defTabSz="815761"/>
            <a:endParaRPr lang="en-US" sz="900" dirty="0" err="1">
              <a:solidFill>
                <a:prstClr val="white"/>
              </a:solidFill>
            </a:endParaRPr>
          </a:p>
        </p:txBody>
      </p:sp>
      <p:sp>
        <p:nvSpPr>
          <p:cNvPr id="38" name="Oval 37"/>
          <p:cNvSpPr/>
          <p:nvPr/>
        </p:nvSpPr>
        <p:spPr>
          <a:xfrm>
            <a:off x="5342648" y="1073248"/>
            <a:ext cx="1810479" cy="2470240"/>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2" tIns="68552" rIns="68552" bIns="68552" numCol="1" spcCol="0" rtlCol="0" fromWordArt="0" anchor="b" anchorCtr="0" forceAA="0" compatLnSpc="1">
            <a:prstTxWarp prst="textNoShape">
              <a:avLst/>
            </a:prstTxWarp>
            <a:noAutofit/>
          </a:bodyPr>
          <a:lstStyle/>
          <a:p>
            <a:pPr algn="r" defTabSz="815761"/>
            <a:endParaRPr lang="en-US" sz="825" dirty="0" err="1">
              <a:solidFill>
                <a:prstClr val="white"/>
              </a:solidFill>
            </a:endParaRPr>
          </a:p>
        </p:txBody>
      </p:sp>
      <p:sp>
        <p:nvSpPr>
          <p:cNvPr id="49" name="TextBox 48"/>
          <p:cNvSpPr txBox="1"/>
          <p:nvPr/>
        </p:nvSpPr>
        <p:spPr>
          <a:xfrm>
            <a:off x="5273187" y="985159"/>
            <a:ext cx="1848781" cy="389963"/>
          </a:xfrm>
          <a:prstGeom prst="rect">
            <a:avLst/>
          </a:prstGeom>
          <a:ln>
            <a:noFill/>
          </a:ln>
        </p:spPr>
        <p:txBody>
          <a:bodyPr vert="horz" wrap="square" lIns="68552" tIns="68552" rIns="68552" bIns="68552" rtlCol="0" anchor="t">
            <a:noAutofit/>
          </a:bodyPr>
          <a:lstStyle/>
          <a:p>
            <a:pPr algn="ctr" defTabSz="815761"/>
            <a:r>
              <a:rPr lang="en-US" sz="2099" b="1" dirty="0">
                <a:solidFill>
                  <a:schemeClr val="accent1"/>
                </a:solidFill>
                <a:ea typeface="Segoe UI" pitchFamily="34" charset="0"/>
                <a:cs typeface="Segoe UI" pitchFamily="34" charset="0"/>
              </a:rPr>
              <a:t>Surround</a:t>
            </a:r>
          </a:p>
        </p:txBody>
      </p:sp>
      <p:grpSp>
        <p:nvGrpSpPr>
          <p:cNvPr id="16" name="Group 15"/>
          <p:cNvGrpSpPr/>
          <p:nvPr/>
        </p:nvGrpSpPr>
        <p:grpSpPr>
          <a:xfrm>
            <a:off x="5561041" y="1421366"/>
            <a:ext cx="1368010" cy="562565"/>
            <a:chOff x="7076204" y="1894536"/>
            <a:chExt cx="1824746" cy="750389"/>
          </a:xfrm>
        </p:grpSpPr>
        <p:sp>
          <p:nvSpPr>
            <p:cNvPr id="30" name="Cube 29"/>
            <p:cNvSpPr/>
            <p:nvPr/>
          </p:nvSpPr>
          <p:spPr>
            <a:xfrm>
              <a:off x="7550040" y="1894536"/>
              <a:ext cx="890460" cy="750389"/>
            </a:xfrm>
            <a:prstGeom prst="cube">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15761"/>
              <a:endParaRPr lang="en-US" sz="1649" b="1" dirty="0">
                <a:solidFill>
                  <a:prstClr val="white"/>
                </a:solidFill>
              </a:endParaRPr>
            </a:p>
          </p:txBody>
        </p:sp>
        <p:sp>
          <p:nvSpPr>
            <p:cNvPr id="43" name="TextBox 42"/>
            <p:cNvSpPr txBox="1"/>
            <p:nvPr/>
          </p:nvSpPr>
          <p:spPr>
            <a:xfrm>
              <a:off x="7076204" y="2084875"/>
              <a:ext cx="1824746" cy="520160"/>
            </a:xfrm>
            <a:prstGeom prst="rect">
              <a:avLst/>
            </a:prstGeom>
            <a:ln>
              <a:noFill/>
            </a:ln>
          </p:spPr>
          <p:txBody>
            <a:bodyPr vert="horz" wrap="square" lIns="68552" tIns="68552" rIns="68552" bIns="68552" rtlCol="0" anchor="t">
              <a:noAutofit/>
            </a:bodyPr>
            <a:lstStyle/>
            <a:p>
              <a:pPr algn="ctr" defTabSz="815761"/>
              <a:endParaRPr lang="en-US" sz="1499" dirty="0">
                <a:solidFill>
                  <a:srgbClr val="505050"/>
                </a:solidFill>
                <a:latin typeface="Segoe UI Light"/>
                <a:ea typeface="Segoe UI" pitchFamily="34" charset="0"/>
                <a:cs typeface="Segoe UI" pitchFamily="34" charset="0"/>
              </a:endParaRPr>
            </a:p>
          </p:txBody>
        </p:sp>
      </p:grpSp>
      <p:grpSp>
        <p:nvGrpSpPr>
          <p:cNvPr id="20" name="Group 19"/>
          <p:cNvGrpSpPr/>
          <p:nvPr/>
        </p:nvGrpSpPr>
        <p:grpSpPr>
          <a:xfrm>
            <a:off x="5494649" y="2108730"/>
            <a:ext cx="1368010" cy="562565"/>
            <a:chOff x="6987645" y="2811391"/>
            <a:chExt cx="1824746" cy="750389"/>
          </a:xfrm>
        </p:grpSpPr>
        <p:sp>
          <p:nvSpPr>
            <p:cNvPr id="31" name="Cube 30"/>
            <p:cNvSpPr/>
            <p:nvPr/>
          </p:nvSpPr>
          <p:spPr>
            <a:xfrm>
              <a:off x="7547137" y="2811391"/>
              <a:ext cx="890460" cy="750389"/>
            </a:xfrm>
            <a:prstGeom prst="cube">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15761"/>
              <a:endParaRPr lang="en-US" sz="1649">
                <a:solidFill>
                  <a:prstClr val="white"/>
                </a:solidFill>
              </a:endParaRPr>
            </a:p>
          </p:txBody>
        </p:sp>
        <p:sp>
          <p:nvSpPr>
            <p:cNvPr id="44" name="TextBox 43"/>
            <p:cNvSpPr txBox="1"/>
            <p:nvPr/>
          </p:nvSpPr>
          <p:spPr>
            <a:xfrm>
              <a:off x="6987645" y="2991163"/>
              <a:ext cx="1824746" cy="520160"/>
            </a:xfrm>
            <a:prstGeom prst="rect">
              <a:avLst/>
            </a:prstGeom>
            <a:ln>
              <a:noFill/>
            </a:ln>
          </p:spPr>
          <p:txBody>
            <a:bodyPr vert="horz" wrap="square" lIns="68552" tIns="68552" rIns="68552" bIns="68552" rtlCol="0" anchor="t">
              <a:noAutofit/>
            </a:bodyPr>
            <a:lstStyle/>
            <a:p>
              <a:pPr algn="ctr" defTabSz="815761"/>
              <a:endParaRPr lang="en-US" sz="1499" dirty="0">
                <a:solidFill>
                  <a:srgbClr val="505050"/>
                </a:solidFill>
                <a:latin typeface="Segoe UI Light"/>
                <a:ea typeface="Segoe UI" pitchFamily="34" charset="0"/>
                <a:cs typeface="Segoe UI" pitchFamily="34" charset="0"/>
              </a:endParaRPr>
            </a:p>
          </p:txBody>
        </p:sp>
      </p:grpSp>
      <p:grpSp>
        <p:nvGrpSpPr>
          <p:cNvPr id="27" name="Group 26"/>
          <p:cNvGrpSpPr/>
          <p:nvPr/>
        </p:nvGrpSpPr>
        <p:grpSpPr>
          <a:xfrm>
            <a:off x="5502418" y="2787824"/>
            <a:ext cx="1368010" cy="562565"/>
            <a:chOff x="6998007" y="3717213"/>
            <a:chExt cx="1824746" cy="750389"/>
          </a:xfrm>
        </p:grpSpPr>
        <p:sp>
          <p:nvSpPr>
            <p:cNvPr id="32" name="Cube 31"/>
            <p:cNvSpPr/>
            <p:nvPr/>
          </p:nvSpPr>
          <p:spPr>
            <a:xfrm>
              <a:off x="7550040" y="3717213"/>
              <a:ext cx="890460" cy="750389"/>
            </a:xfrm>
            <a:prstGeom prst="cube">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27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15761"/>
              <a:endParaRPr lang="en-US" sz="1649">
                <a:solidFill>
                  <a:prstClr val="white"/>
                </a:solidFill>
              </a:endParaRPr>
            </a:p>
          </p:txBody>
        </p:sp>
        <p:sp>
          <p:nvSpPr>
            <p:cNvPr id="45" name="TextBox 44"/>
            <p:cNvSpPr txBox="1"/>
            <p:nvPr/>
          </p:nvSpPr>
          <p:spPr>
            <a:xfrm>
              <a:off x="6998007" y="3919199"/>
              <a:ext cx="1824746" cy="520160"/>
            </a:xfrm>
            <a:prstGeom prst="rect">
              <a:avLst/>
            </a:prstGeom>
            <a:ln>
              <a:noFill/>
            </a:ln>
          </p:spPr>
          <p:txBody>
            <a:bodyPr vert="horz" wrap="square" lIns="68552" tIns="68552" rIns="68552" bIns="68552" rtlCol="0" anchor="t">
              <a:noAutofit/>
            </a:bodyPr>
            <a:lstStyle/>
            <a:p>
              <a:pPr algn="ctr" defTabSz="815761"/>
              <a:endParaRPr lang="en-US" sz="1499" dirty="0">
                <a:solidFill>
                  <a:srgbClr val="505050"/>
                </a:solidFill>
                <a:latin typeface="Segoe UI Light"/>
                <a:ea typeface="Segoe UI" pitchFamily="34" charset="0"/>
                <a:cs typeface="Segoe UI" pitchFamily="34" charset="0"/>
              </a:endParaRPr>
            </a:p>
          </p:txBody>
        </p:sp>
      </p:grpSp>
      <p:grpSp>
        <p:nvGrpSpPr>
          <p:cNvPr id="3" name="Group 2"/>
          <p:cNvGrpSpPr/>
          <p:nvPr/>
        </p:nvGrpSpPr>
        <p:grpSpPr>
          <a:xfrm>
            <a:off x="1113404" y="3324961"/>
            <a:ext cx="6776505" cy="1869574"/>
            <a:chOff x="1481092" y="4433684"/>
            <a:chExt cx="9038975" cy="2493768"/>
          </a:xfrm>
        </p:grpSpPr>
        <p:sp>
          <p:nvSpPr>
            <p:cNvPr id="5" name="Cloud"/>
            <p:cNvSpPr/>
            <p:nvPr/>
          </p:nvSpPr>
          <p:spPr bwMode="auto">
            <a:xfrm>
              <a:off x="1481092" y="4433684"/>
              <a:ext cx="9038975" cy="2493768"/>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00B0F0">
                <a:alpha val="70000"/>
              </a:srgbClr>
            </a:solidFill>
            <a:ln>
              <a:noFill/>
              <a:headEnd type="none" w="med" len="med"/>
              <a:tailEnd type="none" w="med" len="med"/>
            </a:ln>
            <a:effectLst/>
            <a:scene3d>
              <a:camera prst="perspectiveRelaxedModerately"/>
              <a:lightRig rig="threePt" dir="t"/>
            </a:scene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51535" tIns="25767" rIns="25767" bIns="51535" numCol="1" spcCol="0" rtlCol="0" fromWordArt="0" anchor="b" anchorCtr="0" forceAA="0" compatLnSpc="1">
              <a:prstTxWarp prst="textNoShape">
                <a:avLst/>
              </a:prstTxWarp>
              <a:noAutofit/>
            </a:bodyPr>
            <a:lstStyle/>
            <a:p>
              <a:pPr algn="ctr" defTabSz="515184" fontAlgn="base">
                <a:spcBef>
                  <a:spcPct val="0"/>
                </a:spcBef>
                <a:spcAft>
                  <a:spcPct val="0"/>
                </a:spcAft>
              </a:pPr>
              <a:endParaRPr lang="en-US" sz="1015" spc="-29"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TextBox 17"/>
            <p:cNvSpPr txBox="1"/>
            <p:nvPr/>
          </p:nvSpPr>
          <p:spPr>
            <a:xfrm>
              <a:off x="7458652" y="5658474"/>
              <a:ext cx="2672603" cy="520160"/>
            </a:xfrm>
            <a:prstGeom prst="rect">
              <a:avLst/>
            </a:prstGeom>
            <a:ln>
              <a:noFill/>
            </a:ln>
          </p:spPr>
          <p:txBody>
            <a:bodyPr vert="horz" wrap="square" lIns="68552" tIns="68552" rIns="68552" bIns="68552" rtlCol="0" anchor="t">
              <a:noAutofit/>
            </a:bodyPr>
            <a:lstStyle/>
            <a:p>
              <a:pPr algn="ctr" defTabSz="815761"/>
              <a:r>
                <a:rPr lang="en-US" sz="1799" b="1" dirty="0">
                  <a:solidFill>
                    <a:srgbClr val="505050"/>
                  </a:solidFill>
                  <a:ea typeface="Segoe UI" pitchFamily="34" charset="0"/>
                  <a:cs typeface="Segoe UI" pitchFamily="34" charset="0"/>
                </a:rPr>
                <a:t>Partner Cloud</a:t>
              </a:r>
            </a:p>
          </p:txBody>
        </p:sp>
        <p:cxnSp>
          <p:nvCxnSpPr>
            <p:cNvPr id="6" name="Straight Connector 5"/>
            <p:cNvCxnSpPr/>
            <p:nvPr/>
          </p:nvCxnSpPr>
          <p:spPr>
            <a:xfrm flipH="1">
              <a:off x="3404937" y="6058527"/>
              <a:ext cx="1622046" cy="54681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6830381" y="6061232"/>
              <a:ext cx="1663449" cy="544105"/>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651503" y="3367259"/>
            <a:ext cx="1546739" cy="1538394"/>
            <a:chOff x="4866587" y="4490102"/>
            <a:chExt cx="2063149" cy="2052017"/>
          </a:xfrm>
        </p:grpSpPr>
        <p:sp>
          <p:nvSpPr>
            <p:cNvPr id="9" name="Circular Arrow 8"/>
            <p:cNvSpPr/>
            <p:nvPr/>
          </p:nvSpPr>
          <p:spPr>
            <a:xfrm rot="2481426">
              <a:off x="4866587" y="4490102"/>
              <a:ext cx="2002433" cy="1988281"/>
            </a:xfrm>
            <a:prstGeom prst="circularArrow">
              <a:avLst>
                <a:gd name="adj1" fmla="val 9156"/>
                <a:gd name="adj2" fmla="val 928018"/>
                <a:gd name="adj3" fmla="val 15872473"/>
                <a:gd name="adj4" fmla="val 5839770"/>
                <a:gd name="adj5" fmla="val 9132"/>
              </a:avLst>
            </a:prstGeom>
            <a:solidFill>
              <a:srgbClr val="FFB900"/>
            </a:solidFill>
            <a:ln>
              <a:noFill/>
            </a:ln>
          </p:spPr>
          <p:style>
            <a:lnRef idx="2">
              <a:schemeClr val="accent2"/>
            </a:lnRef>
            <a:fillRef idx="1">
              <a:schemeClr val="lt1"/>
            </a:fillRef>
            <a:effectRef idx="0">
              <a:schemeClr val="accent2"/>
            </a:effectRef>
            <a:fontRef idx="minor">
              <a:schemeClr val="dk1"/>
            </a:fontRef>
          </p:style>
        </p:sp>
        <p:sp>
          <p:nvSpPr>
            <p:cNvPr id="8" name="Circular Arrow 7"/>
            <p:cNvSpPr/>
            <p:nvPr/>
          </p:nvSpPr>
          <p:spPr>
            <a:xfrm rot="13255785">
              <a:off x="4927303" y="4553838"/>
              <a:ext cx="2002433" cy="1988281"/>
            </a:xfrm>
            <a:prstGeom prst="circularArrow">
              <a:avLst>
                <a:gd name="adj1" fmla="val 9156"/>
                <a:gd name="adj2" fmla="val 928018"/>
                <a:gd name="adj3" fmla="val 15872473"/>
                <a:gd name="adj4" fmla="val 5839770"/>
                <a:gd name="adj5" fmla="val 9132"/>
              </a:avLst>
            </a:prstGeom>
            <a:solidFill>
              <a:srgbClr val="FFB900"/>
            </a:solidFill>
            <a:ln>
              <a:noFill/>
            </a:ln>
          </p:spPr>
          <p:style>
            <a:lnRef idx="2">
              <a:schemeClr val="accent2"/>
            </a:lnRef>
            <a:fillRef idx="1">
              <a:schemeClr val="lt1"/>
            </a:fillRef>
            <a:effectRef idx="0">
              <a:schemeClr val="accent2"/>
            </a:effectRef>
            <a:fontRef idx="minor">
              <a:schemeClr val="dk1"/>
            </a:fontRef>
          </p:style>
        </p:sp>
      </p:grpSp>
      <p:pic>
        <p:nvPicPr>
          <p:cNvPr id="80" name="Picture 7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2277" y="4324644"/>
            <a:ext cx="1992265" cy="231574"/>
          </a:xfrm>
          <a:prstGeom prst="rect">
            <a:avLst/>
          </a:prstGeom>
        </p:spPr>
      </p:pic>
      <p:pic>
        <p:nvPicPr>
          <p:cNvPr id="81" name="Picture 80"/>
          <p:cNvPicPr>
            <a:picLocks noChangeAspect="1"/>
          </p:cNvPicPr>
          <p:nvPr/>
        </p:nvPicPr>
        <p:blipFill rotWithShape="1">
          <a:blip r:embed="rId3" cstate="email">
            <a:extLst>
              <a:ext uri="{28A0092B-C50C-407E-A947-70E740481C1C}">
                <a14:useLocalDpi xmlns:a14="http://schemas.microsoft.com/office/drawing/2010/main"/>
              </a:ext>
            </a:extLst>
          </a:blip>
          <a:srcRect b="-4294"/>
          <a:stretch/>
        </p:blipFill>
        <p:spPr>
          <a:xfrm>
            <a:off x="4030152" y="4820846"/>
            <a:ext cx="943008" cy="273417"/>
          </a:xfrm>
          <a:prstGeom prst="rect">
            <a:avLst/>
          </a:prstGeom>
        </p:spPr>
      </p:pic>
      <p:pic>
        <p:nvPicPr>
          <p:cNvPr id="35" name="Picture 34"/>
          <p:cNvPicPr>
            <a:picLocks noChangeAspect="1"/>
          </p:cNvPicPr>
          <p:nvPr/>
        </p:nvPicPr>
        <p:blipFill rotWithShape="1">
          <a:blip r:embed="rId4" cstate="email">
            <a:extLst>
              <a:ext uri="{28A0092B-C50C-407E-A947-70E740481C1C}">
                <a14:useLocalDpi xmlns:a14="http://schemas.microsoft.com/office/drawing/2010/main"/>
              </a:ext>
            </a:extLst>
          </a:blip>
          <a:srcRect r="15801"/>
          <a:stretch/>
        </p:blipFill>
        <p:spPr>
          <a:xfrm>
            <a:off x="3475468" y="3910837"/>
            <a:ext cx="2019315" cy="427033"/>
          </a:xfrm>
          <a:prstGeom prst="rect">
            <a:avLst/>
          </a:prstGeom>
        </p:spPr>
      </p:pic>
      <p:pic>
        <p:nvPicPr>
          <p:cNvPr id="40" name="Picture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0809" y="2158922"/>
            <a:ext cx="571557" cy="448699"/>
          </a:xfrm>
          <a:prstGeom prst="rect">
            <a:avLst/>
          </a:prstGeom>
        </p:spPr>
      </p:pic>
      <p:pic>
        <p:nvPicPr>
          <p:cNvPr id="47" name="Picture 46"/>
          <p:cNvPicPr>
            <a:picLocks noChangeAspect="1"/>
          </p:cNvPicPr>
          <p:nvPr/>
        </p:nvPicPr>
        <p:blipFill rotWithShape="1">
          <a:blip r:embed="rId6" cstate="email">
            <a:extLst>
              <a:ext uri="{28A0092B-C50C-407E-A947-70E740481C1C}">
                <a14:useLocalDpi xmlns:a14="http://schemas.microsoft.com/office/drawing/2010/main"/>
              </a:ext>
            </a:extLst>
          </a:blip>
          <a:srcRect r="22772"/>
          <a:stretch/>
        </p:blipFill>
        <p:spPr>
          <a:xfrm>
            <a:off x="5930218" y="1448033"/>
            <a:ext cx="611261" cy="496815"/>
          </a:xfrm>
          <a:prstGeom prst="rect">
            <a:avLst/>
          </a:prstGeom>
        </p:spPr>
      </p:pic>
      <p:pic>
        <p:nvPicPr>
          <p:cNvPr id="48" name="Picture 47"/>
          <p:cNvPicPr>
            <a:picLocks noChangeAspect="1"/>
          </p:cNvPicPr>
          <p:nvPr/>
        </p:nvPicPr>
        <p:blipFill rotWithShape="1">
          <a:blip r:embed="rId7" cstate="email">
            <a:extLst>
              <a:ext uri="{28A0092B-C50C-407E-A947-70E740481C1C}">
                <a14:useLocalDpi xmlns:a14="http://schemas.microsoft.com/office/drawing/2010/main"/>
              </a:ext>
            </a:extLst>
          </a:blip>
          <a:srcRect r="26757"/>
          <a:stretch/>
        </p:blipFill>
        <p:spPr>
          <a:xfrm>
            <a:off x="5747776" y="2966312"/>
            <a:ext cx="943298" cy="328446"/>
          </a:xfrm>
          <a:prstGeom prst="rect">
            <a:avLst/>
          </a:prstGeom>
        </p:spPr>
      </p:pic>
      <p:sp>
        <p:nvSpPr>
          <p:cNvPr id="54" name="Cube 53"/>
          <p:cNvSpPr/>
          <p:nvPr/>
        </p:nvSpPr>
        <p:spPr>
          <a:xfrm>
            <a:off x="2497173" y="1336166"/>
            <a:ext cx="2251844" cy="1453849"/>
          </a:xfrm>
          <a:prstGeom prst="cube">
            <a:avLst>
              <a:gd name="adj" fmla="val 1535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1905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15761"/>
            <a:endParaRPr lang="en-US" sz="1649">
              <a:solidFill>
                <a:prstClr val="white"/>
              </a:solidFill>
            </a:endParaRPr>
          </a:p>
        </p:txBody>
      </p:sp>
      <p:sp>
        <p:nvSpPr>
          <p:cNvPr id="57" name="TextBox 56"/>
          <p:cNvSpPr txBox="1"/>
          <p:nvPr/>
        </p:nvSpPr>
        <p:spPr>
          <a:xfrm>
            <a:off x="2396455" y="555953"/>
            <a:ext cx="2569996" cy="389963"/>
          </a:xfrm>
          <a:prstGeom prst="rect">
            <a:avLst/>
          </a:prstGeom>
          <a:ln>
            <a:noFill/>
          </a:ln>
        </p:spPr>
        <p:txBody>
          <a:bodyPr vert="horz" wrap="square" lIns="68552" tIns="68552" rIns="68552" bIns="68552" rtlCol="0" anchor="t">
            <a:noAutofit/>
          </a:bodyPr>
          <a:lstStyle/>
          <a:p>
            <a:pPr algn="ctr" defTabSz="815761">
              <a:tabLst>
                <a:tab pos="297540" algn="l"/>
              </a:tabLst>
            </a:pPr>
            <a:r>
              <a:rPr lang="en-US" sz="2099" b="1" dirty="0">
                <a:solidFill>
                  <a:schemeClr val="accent1"/>
                </a:solidFill>
                <a:ea typeface="Segoe UI" pitchFamily="34" charset="0"/>
                <a:cs typeface="Segoe UI" pitchFamily="34" charset="0"/>
              </a:rPr>
              <a:t>Tier-1 Applications</a:t>
            </a:r>
          </a:p>
        </p:txBody>
      </p:sp>
      <p:sp>
        <p:nvSpPr>
          <p:cNvPr id="59" name="TextBox 58"/>
          <p:cNvSpPr txBox="1"/>
          <p:nvPr/>
        </p:nvSpPr>
        <p:spPr>
          <a:xfrm>
            <a:off x="2591745" y="868232"/>
            <a:ext cx="2141028" cy="389963"/>
          </a:xfrm>
          <a:prstGeom prst="rect">
            <a:avLst/>
          </a:prstGeom>
          <a:ln>
            <a:noFill/>
          </a:ln>
        </p:spPr>
        <p:txBody>
          <a:bodyPr vert="horz" wrap="square" lIns="68552" tIns="68552" rIns="68552" bIns="68552" rtlCol="0" anchor="t">
            <a:noAutofit/>
          </a:bodyPr>
          <a:lstStyle/>
          <a:p>
            <a:pPr algn="ctr" defTabSz="815761">
              <a:tabLst>
                <a:tab pos="297540" algn="l"/>
              </a:tabLst>
            </a:pPr>
            <a:r>
              <a:rPr lang="en-US" sz="2099" b="1" dirty="0" err="1">
                <a:solidFill>
                  <a:schemeClr val="accent1"/>
                </a:solidFill>
                <a:ea typeface="Segoe UI" pitchFamily="34" charset="0"/>
                <a:cs typeface="Segoe UI" pitchFamily="34" charset="0"/>
              </a:rPr>
              <a:t>Rehost</a:t>
            </a:r>
            <a:r>
              <a:rPr lang="en-US" sz="2099" b="1" dirty="0">
                <a:solidFill>
                  <a:schemeClr val="accent1"/>
                </a:solidFill>
                <a:ea typeface="Segoe UI" pitchFamily="34" charset="0"/>
                <a:cs typeface="Segoe UI" pitchFamily="34" charset="0"/>
              </a:rPr>
              <a:t>/Rewrite</a:t>
            </a:r>
          </a:p>
        </p:txBody>
      </p:sp>
      <p:sp>
        <p:nvSpPr>
          <p:cNvPr id="61" name="Rounded Rectangle 60"/>
          <p:cNvSpPr/>
          <p:nvPr/>
        </p:nvSpPr>
        <p:spPr>
          <a:xfrm>
            <a:off x="7583493" y="523665"/>
            <a:ext cx="1390847" cy="3924745"/>
          </a:xfrm>
          <a:prstGeom prst="roundRect">
            <a:avLst/>
          </a:prstGeom>
          <a:solidFill>
            <a:srgbClr val="C00000">
              <a:alpha val="10000"/>
            </a:srgbClr>
          </a:solidFill>
          <a:ln w="31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2" tIns="68552" rIns="68552" bIns="68552" numCol="1" spcCol="0" rtlCol="0" fromWordArt="0" anchor="b" anchorCtr="0" forceAA="0" compatLnSpc="1">
            <a:prstTxWarp prst="textNoShape">
              <a:avLst/>
            </a:prstTxWarp>
            <a:noAutofit/>
          </a:bodyPr>
          <a:lstStyle/>
          <a:p>
            <a:pPr algn="r" defTabSz="816005"/>
            <a:endParaRPr lang="en-US" sz="900" dirty="0" err="1">
              <a:solidFill>
                <a:prstClr val="white"/>
              </a:solidFill>
            </a:endParaRPr>
          </a:p>
        </p:txBody>
      </p:sp>
      <p:pic>
        <p:nvPicPr>
          <p:cNvPr id="62" name="Picture 10" descr="C:\Program Files\Microsoft Resource DVD Artwork\DVD_ART\Artwork_Imagery\Shapes and Graphics\circular shapes\Circle with Photo\business woman pocket pc asian circle.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843474" y="3430587"/>
            <a:ext cx="908068" cy="909793"/>
          </a:xfrm>
          <a:prstGeom prst="rect">
            <a:avLst/>
          </a:prstGeom>
          <a:noFill/>
          <a:ln w="9525">
            <a:noFill/>
            <a:miter lim="800000"/>
            <a:headEnd/>
            <a:tailEnd/>
          </a:ln>
        </p:spPr>
      </p:pic>
      <p:pic>
        <p:nvPicPr>
          <p:cNvPr id="63" name="Picture 12" descr="C:\Program Files\Microsoft Resource DVD Artwork\DVD_ART\Artwork_Imagery\Shapes and Graphics\circular shapes\Circle with Photo\meeting circle.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843839" y="1394031"/>
            <a:ext cx="907335" cy="909793"/>
          </a:xfrm>
          <a:prstGeom prst="rect">
            <a:avLst/>
          </a:prstGeom>
          <a:noFill/>
          <a:ln w="9525">
            <a:noFill/>
            <a:miter lim="800000"/>
            <a:headEnd/>
            <a:tailEnd/>
          </a:ln>
        </p:spPr>
      </p:pic>
      <p:pic>
        <p:nvPicPr>
          <p:cNvPr id="64" name="Picture 13" descr="C:\Program Files\Microsoft Resource DVD Artwork\DVD_ART\Artwork_Imagery\Shapes and Graphics\circular shapes\Circle with Photo\customer happy smiling woman circle.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837439" y="2426350"/>
            <a:ext cx="920136" cy="909793"/>
          </a:xfrm>
          <a:prstGeom prst="rect">
            <a:avLst/>
          </a:prstGeom>
          <a:noFill/>
          <a:ln w="9525">
            <a:noFill/>
            <a:miter lim="800000"/>
            <a:headEnd/>
            <a:tailEnd/>
          </a:ln>
        </p:spPr>
      </p:pic>
      <p:sp>
        <p:nvSpPr>
          <p:cNvPr id="65" name="TextBox 64"/>
          <p:cNvSpPr txBox="1"/>
          <p:nvPr/>
        </p:nvSpPr>
        <p:spPr>
          <a:xfrm>
            <a:off x="7552334" y="591540"/>
            <a:ext cx="1401816" cy="389963"/>
          </a:xfrm>
          <a:prstGeom prst="rect">
            <a:avLst/>
          </a:prstGeom>
          <a:ln>
            <a:noFill/>
          </a:ln>
        </p:spPr>
        <p:txBody>
          <a:bodyPr vert="horz" wrap="square" lIns="68552" tIns="68552" rIns="68552" bIns="68552" rtlCol="0" anchor="t">
            <a:noAutofit/>
          </a:bodyPr>
          <a:lstStyle/>
          <a:p>
            <a:pPr algn="ctr" defTabSz="816005"/>
            <a:r>
              <a:rPr lang="en-US" sz="1500" dirty="0">
                <a:solidFill>
                  <a:srgbClr val="C00000"/>
                </a:solidFill>
                <a:latin typeface="Segoe UI Light"/>
                <a:ea typeface="Segoe UI" pitchFamily="34" charset="0"/>
                <a:cs typeface="Segoe UI" pitchFamily="34" charset="0"/>
              </a:rPr>
              <a:t>Business Users, Information Workers</a:t>
            </a:r>
          </a:p>
        </p:txBody>
      </p:sp>
      <p:pic>
        <p:nvPicPr>
          <p:cNvPr id="75" name="Picture 74"/>
          <p:cNvPicPr>
            <a:picLocks noChangeAspect="1"/>
          </p:cNvPicPr>
          <p:nvPr/>
        </p:nvPicPr>
        <p:blipFill rotWithShape="1">
          <a:blip r:embed="rId6" cstate="email">
            <a:extLst>
              <a:ext uri="{28A0092B-C50C-407E-A947-70E740481C1C}">
                <a14:useLocalDpi xmlns:a14="http://schemas.microsoft.com/office/drawing/2010/main"/>
              </a:ext>
            </a:extLst>
          </a:blip>
          <a:srcRect r="22772"/>
          <a:stretch/>
        </p:blipFill>
        <p:spPr>
          <a:xfrm>
            <a:off x="3130523" y="2833033"/>
            <a:ext cx="912721" cy="741832"/>
          </a:xfrm>
          <a:prstGeom prst="rect">
            <a:avLst/>
          </a:prstGeom>
        </p:spPr>
      </p:pic>
      <p:sp>
        <p:nvSpPr>
          <p:cNvPr id="76" name="Cube 75"/>
          <p:cNvSpPr/>
          <p:nvPr/>
        </p:nvSpPr>
        <p:spPr>
          <a:xfrm>
            <a:off x="486313" y="906222"/>
            <a:ext cx="1113596" cy="726925"/>
          </a:xfrm>
          <a:prstGeom prst="cube">
            <a:avLst>
              <a:gd name="adj" fmla="val 15352"/>
            </a:avLst>
          </a:prstGeom>
          <a:solidFill>
            <a:schemeClr val="accent5">
              <a:lumMod val="50000"/>
            </a:schemeClr>
          </a:solidFill>
          <a:ln w="1905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815761"/>
            <a:endParaRPr lang="en-US" sz="1649">
              <a:solidFill>
                <a:prstClr val="white"/>
              </a:solidFill>
            </a:endParaRPr>
          </a:p>
        </p:txBody>
      </p:sp>
      <p:sp>
        <p:nvSpPr>
          <p:cNvPr id="12" name="Bent Arrow 11"/>
          <p:cNvSpPr/>
          <p:nvPr/>
        </p:nvSpPr>
        <p:spPr>
          <a:xfrm flipV="1">
            <a:off x="1010476" y="2472674"/>
            <a:ext cx="1174717" cy="542690"/>
          </a:xfrm>
          <a:prstGeom prst="bentArrow">
            <a:avLst>
              <a:gd name="adj1" fmla="val 32907"/>
              <a:gd name="adj2" fmla="val 25000"/>
              <a:gd name="adj3" fmla="val 44951"/>
              <a:gd name="adj4" fmla="val 4375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52" tIns="68552" rIns="68552" bIns="68552" numCol="1" spcCol="0" rtlCol="0" fromWordArt="0" anchor="b" anchorCtr="0" forceAA="0" compatLnSpc="1">
            <a:prstTxWarp prst="textNoShape">
              <a:avLst/>
            </a:prstTxWarp>
            <a:noAutofit/>
          </a:bodyPr>
          <a:lstStyle/>
          <a:p>
            <a:pPr algn="r" defTabSz="816005"/>
            <a:endParaRPr lang="en-US" sz="900" dirty="0" err="1">
              <a:solidFill>
                <a:srgbClr val="505050"/>
              </a:solidFill>
            </a:endParaRPr>
          </a:p>
        </p:txBody>
      </p:sp>
      <p:grpSp>
        <p:nvGrpSpPr>
          <p:cNvPr id="11" name="Group 10"/>
          <p:cNvGrpSpPr/>
          <p:nvPr/>
        </p:nvGrpSpPr>
        <p:grpSpPr>
          <a:xfrm>
            <a:off x="382107" y="1715040"/>
            <a:ext cx="1318431" cy="614002"/>
            <a:chOff x="507228" y="2286259"/>
            <a:chExt cx="1758616" cy="818998"/>
          </a:xfrm>
        </p:grpSpPr>
        <p:pic>
          <p:nvPicPr>
            <p:cNvPr id="123" name="Picture 1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51839" y="2286259"/>
              <a:ext cx="301886" cy="319308"/>
            </a:xfrm>
            <a:prstGeom prst="rect">
              <a:avLst/>
            </a:prstGeom>
          </p:spPr>
        </p:pic>
        <p:pic>
          <p:nvPicPr>
            <p:cNvPr id="124" name="Picture 12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775772" y="2303154"/>
              <a:ext cx="444065" cy="245345"/>
            </a:xfrm>
            <a:prstGeom prst="rect">
              <a:avLst/>
            </a:prstGeom>
          </p:spPr>
        </p:pic>
        <p:pic>
          <p:nvPicPr>
            <p:cNvPr id="125" name="Picture 124"/>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9870" y="2346850"/>
              <a:ext cx="536617" cy="191355"/>
            </a:xfrm>
            <a:prstGeom prst="rect">
              <a:avLst/>
            </a:prstGeom>
          </p:spPr>
        </p:pic>
        <p:pic>
          <p:nvPicPr>
            <p:cNvPr id="126" name="Picture 125"/>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126433" y="2707392"/>
              <a:ext cx="550317" cy="101062"/>
            </a:xfrm>
            <a:prstGeom prst="rect">
              <a:avLst/>
            </a:prstGeom>
            <a:solidFill>
              <a:schemeClr val="bg1"/>
            </a:solidFill>
          </p:spPr>
        </p:pic>
        <p:pic>
          <p:nvPicPr>
            <p:cNvPr id="127" name="Picture 1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07228" y="2684532"/>
              <a:ext cx="535496" cy="157183"/>
            </a:xfrm>
            <a:prstGeom prst="rect">
              <a:avLst/>
            </a:prstGeom>
          </p:spPr>
        </p:pic>
        <p:pic>
          <p:nvPicPr>
            <p:cNvPr id="128" name="Picture 127"/>
            <p:cNvPicPr>
              <a:picLocks noChangeAspect="1"/>
            </p:cNvPicPr>
            <p:nvPr/>
          </p:nvPicPr>
          <p:blipFill rotWithShape="1">
            <a:blip r:embed="rId16" cstate="email">
              <a:extLst>
                <a:ext uri="{28A0092B-C50C-407E-A947-70E740481C1C}">
                  <a14:useLocalDpi xmlns:a14="http://schemas.microsoft.com/office/drawing/2010/main"/>
                </a:ext>
              </a:extLst>
            </a:blip>
            <a:srcRect t="23047" b="21770"/>
            <a:stretch/>
          </p:blipFill>
          <p:spPr>
            <a:xfrm>
              <a:off x="1773241" y="2631926"/>
              <a:ext cx="492603" cy="188259"/>
            </a:xfrm>
            <a:prstGeom prst="rect">
              <a:avLst/>
            </a:prstGeom>
            <a:solidFill>
              <a:schemeClr val="bg1"/>
            </a:solidFill>
          </p:spPr>
        </p:pic>
        <p:pic>
          <p:nvPicPr>
            <p:cNvPr id="129" name="Picture 128"/>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581988" y="2943405"/>
              <a:ext cx="400402" cy="139758"/>
            </a:xfrm>
            <a:prstGeom prst="rect">
              <a:avLst/>
            </a:prstGeom>
          </p:spPr>
        </p:pic>
        <p:sp>
          <p:nvSpPr>
            <p:cNvPr id="4" name="TextBox 3"/>
            <p:cNvSpPr txBox="1"/>
            <p:nvPr/>
          </p:nvSpPr>
          <p:spPr>
            <a:xfrm>
              <a:off x="616764" y="2816299"/>
              <a:ext cx="983265" cy="288958"/>
            </a:xfrm>
            <a:prstGeom prst="rect">
              <a:avLst/>
            </a:prstGeom>
            <a:ln>
              <a:noFill/>
            </a:ln>
          </p:spPr>
          <p:txBody>
            <a:bodyPr vert="horz" wrap="square" lIns="68552" tIns="68552" rIns="68552" bIns="68552" rtlCol="0" anchor="t">
              <a:noAutofit/>
            </a:bodyPr>
            <a:lstStyle/>
            <a:p>
              <a:pPr defTabSz="816005"/>
              <a:r>
                <a:rPr lang="en-US" sz="900" dirty="0">
                  <a:solidFill>
                    <a:prstClr val="white"/>
                  </a:solidFill>
                  <a:ea typeface="Segoe UI" pitchFamily="34" charset="0"/>
                  <a:cs typeface="Segoe UI" pitchFamily="34" charset="0"/>
                </a:rPr>
                <a:t>OS390/</a:t>
              </a:r>
              <a:r>
                <a:rPr lang="en-US" sz="900" dirty="0" err="1">
                  <a:solidFill>
                    <a:prstClr val="white"/>
                  </a:solidFill>
                  <a:ea typeface="Segoe UI" pitchFamily="34" charset="0"/>
                  <a:cs typeface="Segoe UI" pitchFamily="34" charset="0"/>
                </a:rPr>
                <a:t>zOS</a:t>
              </a:r>
              <a:endParaRPr lang="en-US" sz="900" dirty="0">
                <a:solidFill>
                  <a:prstClr val="white"/>
                </a:solidFill>
                <a:ea typeface="Segoe UI" pitchFamily="34" charset="0"/>
                <a:cs typeface="Segoe UI" pitchFamily="34" charset="0"/>
              </a:endParaRPr>
            </a:p>
          </p:txBody>
        </p:sp>
      </p:grpSp>
      <p:sp>
        <p:nvSpPr>
          <p:cNvPr id="13" name="Plus 12"/>
          <p:cNvSpPr/>
          <p:nvPr/>
        </p:nvSpPr>
        <p:spPr>
          <a:xfrm>
            <a:off x="4874849" y="2013761"/>
            <a:ext cx="694751" cy="631093"/>
          </a:xfrm>
          <a:prstGeom prst="mathPl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0" tIns="68570" rIns="68570" bIns="68570" numCol="1" spcCol="0" rtlCol="0" fromWordArt="0" anchor="b" anchorCtr="0" forceAA="0" compatLnSpc="1">
            <a:prstTxWarp prst="textNoShape">
              <a:avLst/>
            </a:prstTxWarp>
            <a:noAutofit/>
          </a:bodyPr>
          <a:lstStyle/>
          <a:p>
            <a:pPr algn="r" defTabSz="816005"/>
            <a:endParaRPr lang="en-US" sz="900" dirty="0" err="1">
              <a:solidFill>
                <a:prstClr val="white"/>
              </a:solidFill>
            </a:endParaRPr>
          </a:p>
        </p:txBody>
      </p:sp>
      <p:pic>
        <p:nvPicPr>
          <p:cNvPr id="68" name="Picture 67"/>
          <p:cNvPicPr>
            <a:picLocks noChangeAspect="1"/>
          </p:cNvPicPr>
          <p:nvPr/>
        </p:nvPicPr>
        <p:blipFill>
          <a:blip r:embed="rId18"/>
          <a:stretch>
            <a:fillRect/>
          </a:stretch>
        </p:blipFill>
        <p:spPr>
          <a:xfrm>
            <a:off x="524672" y="1053397"/>
            <a:ext cx="928796" cy="536537"/>
          </a:xfrm>
          <a:prstGeom prst="rect">
            <a:avLst/>
          </a:prstGeom>
        </p:spPr>
      </p:pic>
      <p:sp>
        <p:nvSpPr>
          <p:cNvPr id="69" name="Rounded Rectangle 68"/>
          <p:cNvSpPr/>
          <p:nvPr/>
        </p:nvSpPr>
        <p:spPr>
          <a:xfrm>
            <a:off x="3970522" y="2538184"/>
            <a:ext cx="489821" cy="169138"/>
          </a:xfrm>
          <a:prstGeom prst="roundRect">
            <a:avLst>
              <a:gd name="adj" fmla="val 10000"/>
            </a:avLst>
          </a:prstGeom>
          <a:blipFill>
            <a:blip r:embed="rId19"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pic>
        <p:nvPicPr>
          <p:cNvPr id="71" name="Picture 70"/>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704821" y="1898379"/>
            <a:ext cx="455977" cy="232548"/>
          </a:xfrm>
          <a:prstGeom prst="rect">
            <a:avLst/>
          </a:prstGeom>
        </p:spPr>
      </p:pic>
      <p:pic>
        <p:nvPicPr>
          <p:cNvPr id="72" name="Picture 36" descr="Infor Enterprise Software Solutions: Making Business Software Better">
            <a:hlinkClick r:id="rId21"/>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2611257" y="2167089"/>
            <a:ext cx="601459" cy="103734"/>
          </a:xfrm>
          <a:prstGeom prst="rect">
            <a:avLst/>
          </a:prstGeom>
          <a:noFill/>
          <a:ln w="9525">
            <a:noFill/>
            <a:miter lim="800000"/>
            <a:headEnd/>
            <a:tailEnd/>
          </a:ln>
        </p:spPr>
      </p:pic>
      <p:pic>
        <p:nvPicPr>
          <p:cNvPr id="73" name="Picture 4" descr="http://www.nmconsortium.org/images/PTC.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3286150" y="2168356"/>
            <a:ext cx="508225" cy="138833"/>
          </a:xfrm>
          <a:prstGeom prst="rect">
            <a:avLst/>
          </a:prstGeom>
          <a:effectLst>
            <a:outerShdw blurRad="635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77" name="Picture 8"/>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3359381" y="1874359"/>
            <a:ext cx="384418" cy="254500"/>
          </a:xfrm>
          <a:prstGeom prst="rect">
            <a:avLst/>
          </a:prstGeom>
          <a:noFill/>
          <a:ln w="9525">
            <a:noFill/>
            <a:miter lim="800000"/>
            <a:headEnd/>
            <a:tailEnd/>
          </a:ln>
        </p:spPr>
      </p:pic>
      <p:pic>
        <p:nvPicPr>
          <p:cNvPr id="85" name="Picture 84"/>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260118" y="2385622"/>
            <a:ext cx="574152" cy="90503"/>
          </a:xfrm>
          <a:prstGeom prst="rect">
            <a:avLst/>
          </a:prstGeom>
          <a:effectLst>
            <a:outerShdw blurRad="63500" algn="ctr" rotWithShape="0">
              <a:schemeClr val="tx1"/>
            </a:outerShdw>
          </a:effectLst>
        </p:spPr>
      </p:pic>
      <p:pic>
        <p:nvPicPr>
          <p:cNvPr id="87" name="Picture 22" descr="http://upload.wikimedia.org/wikipedia/en/7/7b/OSIsoft_logo.jpg"/>
          <p:cNvPicPr>
            <a:picLocks noChangeAspect="1" noChangeArrowheads="1"/>
          </p:cNvPicPr>
          <p:nvPr/>
        </p:nvPicPr>
        <p:blipFill>
          <a:blip r:embed="rId2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24382" y="2347000"/>
            <a:ext cx="492808" cy="180534"/>
          </a:xfrm>
          <a:prstGeom prst="rect">
            <a:avLst/>
          </a:prstGeom>
          <a:noFill/>
          <a:ln w="9525">
            <a:noFill/>
            <a:miter lim="800000"/>
            <a:headEnd/>
            <a:tailEnd/>
          </a:ln>
        </p:spPr>
      </p:pic>
      <p:pic>
        <p:nvPicPr>
          <p:cNvPr id="94" name="Picture 69" descr="aspentech"/>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2623577" y="2549248"/>
            <a:ext cx="530921" cy="168775"/>
          </a:xfrm>
          <a:prstGeom prst="rect">
            <a:avLst/>
          </a:prstGeom>
          <a:noFill/>
        </p:spPr>
      </p:pic>
      <p:pic>
        <p:nvPicPr>
          <p:cNvPr id="95" name="Picture 94"/>
          <p:cNvPicPr>
            <a:picLocks noChangeAspect="1"/>
          </p:cNvPicPr>
          <p:nvPr/>
        </p:nvPicPr>
        <p:blipFill rotWithShape="1">
          <a:blip r:embed="rId28" cstate="email">
            <a:extLst>
              <a:ext uri="{28A0092B-C50C-407E-A947-70E740481C1C}">
                <a14:useLocalDpi xmlns:a14="http://schemas.microsoft.com/office/drawing/2010/main"/>
              </a:ext>
            </a:extLst>
          </a:blip>
          <a:srcRect t="36507" b="38179"/>
          <a:stretch/>
        </p:blipFill>
        <p:spPr>
          <a:xfrm>
            <a:off x="3290939" y="2567904"/>
            <a:ext cx="503435" cy="127437"/>
          </a:xfrm>
          <a:prstGeom prst="rect">
            <a:avLst/>
          </a:prstGeom>
        </p:spPr>
      </p:pic>
      <p:pic>
        <p:nvPicPr>
          <p:cNvPr id="96" name="Picture 95"/>
          <p:cNvPicPr>
            <a:picLocks noChangeAspect="1"/>
          </p:cNvPicPr>
          <p:nvPr/>
        </p:nvPicPr>
        <p:blipFill>
          <a:blip r:embed="rId29" cstate="email">
            <a:extLst>
              <a:ext uri="{28A0092B-C50C-407E-A947-70E740481C1C}">
                <a14:useLocalDpi xmlns:a14="http://schemas.microsoft.com/office/drawing/2010/main"/>
              </a:ext>
            </a:extLst>
          </a:blip>
          <a:srcRect/>
          <a:stretch>
            <a:fillRect/>
          </a:stretch>
        </p:blipFill>
        <p:spPr bwMode="auto">
          <a:xfrm>
            <a:off x="3916758" y="2132792"/>
            <a:ext cx="579306" cy="161198"/>
          </a:xfrm>
          <a:prstGeom prst="rect">
            <a:avLst/>
          </a:prstGeom>
          <a:noFill/>
          <a:ln w="9525">
            <a:noFill/>
            <a:miter lim="800000"/>
            <a:headEnd/>
            <a:tailEnd/>
          </a:ln>
        </p:spPr>
      </p:pic>
      <p:pic>
        <p:nvPicPr>
          <p:cNvPr id="97" name="Picture 74"/>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bwMode="auto">
          <a:xfrm>
            <a:off x="3923530" y="1887242"/>
            <a:ext cx="563516" cy="234798"/>
          </a:xfrm>
          <a:prstGeom prst="rect">
            <a:avLst/>
          </a:prstGeom>
          <a:noFill/>
          <a:ln w="9525">
            <a:noFill/>
            <a:miter lim="800000"/>
            <a:headEnd/>
            <a:tailEnd/>
          </a:ln>
        </p:spPr>
      </p:pic>
      <p:pic>
        <p:nvPicPr>
          <p:cNvPr id="98" name="Picture 31"/>
          <p:cNvPicPr>
            <a:picLocks noChangeAspect="1"/>
          </p:cNvPicPr>
          <p:nvPr/>
        </p:nvPicPr>
        <p:blipFill>
          <a:blip r:embed="rId31" cstate="email">
            <a:extLst>
              <a:ext uri="{28A0092B-C50C-407E-A947-70E740481C1C}">
                <a14:useLocalDpi xmlns:a14="http://schemas.microsoft.com/office/drawing/2010/main"/>
              </a:ext>
            </a:extLst>
          </a:blip>
          <a:srcRect/>
          <a:stretch>
            <a:fillRect/>
          </a:stretch>
        </p:blipFill>
        <p:spPr bwMode="auto">
          <a:xfrm>
            <a:off x="3919378" y="2385569"/>
            <a:ext cx="550836" cy="72444"/>
          </a:xfrm>
          <a:prstGeom prst="rect">
            <a:avLst/>
          </a:prstGeom>
          <a:noFill/>
          <a:ln w="9525">
            <a:noFill/>
            <a:miter lim="800000"/>
            <a:headEnd/>
            <a:tailEnd/>
          </a:ln>
        </p:spPr>
      </p:pic>
      <p:pic>
        <p:nvPicPr>
          <p:cNvPr id="99" name="Picture 98"/>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2659471" y="1654394"/>
            <a:ext cx="568353" cy="140355"/>
          </a:xfrm>
          <a:prstGeom prst="rect">
            <a:avLst/>
          </a:prstGeom>
        </p:spPr>
      </p:pic>
      <p:pic>
        <p:nvPicPr>
          <p:cNvPr id="100" name="Picture 99"/>
          <p:cNvPicPr>
            <a:picLocks noChangeAspect="1"/>
          </p:cNvPicPr>
          <p:nvPr/>
        </p:nvPicPr>
        <p:blipFill rotWithShape="1">
          <a:blip r:embed="rId33" cstate="print">
            <a:extLst>
              <a:ext uri="{28A0092B-C50C-407E-A947-70E740481C1C}">
                <a14:useLocalDpi xmlns:a14="http://schemas.microsoft.com/office/drawing/2010/main" val="0"/>
              </a:ext>
            </a:extLst>
          </a:blip>
          <a:srcRect l="7246" t="23810" r="7793" b="25793"/>
          <a:stretch/>
        </p:blipFill>
        <p:spPr>
          <a:xfrm>
            <a:off x="3986404" y="1644672"/>
            <a:ext cx="396853" cy="162581"/>
          </a:xfrm>
          <a:prstGeom prst="rect">
            <a:avLst/>
          </a:prstGeom>
        </p:spPr>
      </p:pic>
      <p:pic>
        <p:nvPicPr>
          <p:cNvPr id="101" name="Picture 100"/>
          <p:cNvPicPr>
            <a:picLocks noChangeAspect="1"/>
          </p:cNvPicPr>
          <p:nvPr/>
        </p:nvPicPr>
        <p:blipFill>
          <a:blip r:embed="rId34"/>
          <a:stretch>
            <a:fillRect/>
          </a:stretch>
        </p:blipFill>
        <p:spPr>
          <a:xfrm>
            <a:off x="3380103" y="1630286"/>
            <a:ext cx="398667" cy="199334"/>
          </a:xfrm>
          <a:prstGeom prst="rect">
            <a:avLst/>
          </a:prstGeom>
        </p:spPr>
      </p:pic>
    </p:spTree>
    <p:extLst>
      <p:ext uri="{BB962C8B-B14F-4D97-AF65-F5344CB8AC3E}">
        <p14:creationId xmlns:p14="http://schemas.microsoft.com/office/powerpoint/2010/main" val="35701583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par>
                                <p:cTn id="8" presetID="14" presetClass="entr" presetSubtype="1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randombar(horizontal)">
                                      <p:cBhvr>
                                        <p:cTn id="10" dur="500"/>
                                        <p:tgtEl>
                                          <p:spTgt spid="35"/>
                                        </p:tgtEl>
                                      </p:cBhvr>
                                    </p:animEffect>
                                  </p:childTnLst>
                                </p:cTn>
                              </p:par>
                              <p:par>
                                <p:cTn id="11" presetID="14" presetClass="entr" presetSubtype="10" fill="hold"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randombar(horizontal)">
                                      <p:cBhvr>
                                        <p:cTn id="13" dur="500"/>
                                        <p:tgtEl>
                                          <p:spTgt spid="81"/>
                                        </p:tgtEl>
                                      </p:cBhvr>
                                    </p:animEffect>
                                  </p:childTnLst>
                                </p:cTn>
                              </p:par>
                              <p:par>
                                <p:cTn id="14" presetID="14" presetClass="entr" presetSubtype="1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randombar(horizontal)">
                                      <p:cBhvr>
                                        <p:cTn id="16" dur="500"/>
                                        <p:tgtEl>
                                          <p:spTgt spid="47"/>
                                        </p:tgtEl>
                                      </p:cBhvr>
                                    </p:animEffect>
                                  </p:childTnLst>
                                </p:cTn>
                              </p:par>
                              <p:par>
                                <p:cTn id="17" presetID="14" presetClass="entr" presetSubtype="1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randombar(horizontal)">
                                      <p:cBhvr>
                                        <p:cTn id="19" dur="500"/>
                                        <p:tgtEl>
                                          <p:spTgt spid="40"/>
                                        </p:tgtEl>
                                      </p:cBhvr>
                                    </p:animEffect>
                                  </p:childTnLst>
                                </p:cTn>
                              </p:par>
                              <p:par>
                                <p:cTn id="20" presetID="14" presetClass="entr" presetSubtype="1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randombar(horizontal)">
                                      <p:cBhvr>
                                        <p:cTn id="22" dur="500"/>
                                        <p:tgtEl>
                                          <p:spTgt spid="48"/>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fade">
                                      <p:cBhvr>
                                        <p:cTn id="30" dur="1000"/>
                                        <p:tgtEl>
                                          <p:spTgt spid="61"/>
                                        </p:tgtEl>
                                      </p:cBhvr>
                                    </p:animEffect>
                                    <p:anim calcmode="lin" valueType="num">
                                      <p:cBhvr>
                                        <p:cTn id="31" dur="1000" fill="hold"/>
                                        <p:tgtEl>
                                          <p:spTgt spid="61"/>
                                        </p:tgtEl>
                                        <p:attrNameLst>
                                          <p:attrName>ppt_x</p:attrName>
                                        </p:attrNameLst>
                                      </p:cBhvr>
                                      <p:tavLst>
                                        <p:tav tm="0">
                                          <p:val>
                                            <p:strVal val="#ppt_x"/>
                                          </p:val>
                                        </p:tav>
                                        <p:tav tm="100000">
                                          <p:val>
                                            <p:strVal val="#ppt_x"/>
                                          </p:val>
                                        </p:tav>
                                      </p:tavLst>
                                    </p:anim>
                                    <p:anim calcmode="lin" valueType="num">
                                      <p:cBhvr>
                                        <p:cTn id="32" dur="1000" fill="hold"/>
                                        <p:tgtEl>
                                          <p:spTgt spid="61"/>
                                        </p:tgtEl>
                                        <p:attrNameLst>
                                          <p:attrName>ppt_y</p:attrName>
                                        </p:attrNameLst>
                                      </p:cBhvr>
                                      <p:tavLst>
                                        <p:tav tm="0">
                                          <p:val>
                                            <p:strVal val="#ppt_y+.1"/>
                                          </p:val>
                                        </p:tav>
                                        <p:tav tm="100000">
                                          <p:val>
                                            <p:strVal val="#ppt_y"/>
                                          </p:val>
                                        </p:tav>
                                      </p:tavLst>
                                    </p:anim>
                                  </p:childTnLst>
                                </p:cTn>
                              </p:par>
                              <p:par>
                                <p:cTn id="33" presetID="14" presetClass="entr" presetSubtype="1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randombar(horizontal)">
                                      <p:cBhvr>
                                        <p:cTn id="3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bwMode="auto">
          <a:xfrm>
            <a:off x="1369303" y="915934"/>
            <a:ext cx="7431047" cy="2666786"/>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prstClr val="black">
                  <a:lumMod val="85000"/>
                  <a:lumOff val="15000"/>
                </a:prstClr>
              </a:solidFill>
            </a:endParaRPr>
          </a:p>
        </p:txBody>
      </p:sp>
      <p:sp>
        <p:nvSpPr>
          <p:cNvPr id="34" name="Title 1"/>
          <p:cNvSpPr>
            <a:spLocks noGrp="1"/>
          </p:cNvSpPr>
          <p:nvPr>
            <p:ph type="title" idx="4294967295"/>
          </p:nvPr>
        </p:nvSpPr>
        <p:spPr>
          <a:xfrm>
            <a:off x="208099" y="247134"/>
            <a:ext cx="8741880" cy="532251"/>
          </a:xfrm>
          <a:prstGeom prst="rect">
            <a:avLst/>
          </a:prstGeom>
        </p:spPr>
        <p:txBody>
          <a:bodyPr>
            <a:normAutofit/>
          </a:bodyPr>
          <a:lstStyle/>
          <a:p>
            <a:r>
              <a:rPr lang="en-US" altLang="ja-JP" sz="2353" dirty="0">
                <a:solidFill>
                  <a:schemeClr val="accent1"/>
                </a:solidFill>
                <a:latin typeface="+mn-lt"/>
                <a:cs typeface="メイリオ" pitchFamily="50" charset="-128"/>
              </a:rPr>
              <a:t>3</a:t>
            </a:r>
            <a:r>
              <a:rPr lang="en-US" altLang="ja-JP" sz="2353" dirty="0">
                <a:solidFill>
                  <a:schemeClr val="accent1"/>
                </a:solidFill>
                <a:cs typeface="メイリオ" pitchFamily="50" charset="-128"/>
              </a:rPr>
              <a:t>. Why SAP on Azure - for Production Environment</a:t>
            </a:r>
            <a:endParaRPr lang="ja-JP" altLang="en-US" sz="2353" dirty="0">
              <a:solidFill>
                <a:schemeClr val="accent1"/>
              </a:solidFill>
              <a:latin typeface="+mn-lt"/>
              <a:cs typeface="メイリオ" pitchFamily="50" charset="-128"/>
            </a:endParaRPr>
          </a:p>
        </p:txBody>
      </p:sp>
      <p:sp>
        <p:nvSpPr>
          <p:cNvPr id="46" name="Rectangle 70"/>
          <p:cNvSpPr/>
          <p:nvPr/>
        </p:nvSpPr>
        <p:spPr bwMode="auto">
          <a:xfrm>
            <a:off x="302841" y="915934"/>
            <a:ext cx="1080607" cy="266678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defTabSz="685397" fontAlgn="base">
              <a:spcBef>
                <a:spcPct val="0"/>
              </a:spcBef>
              <a:spcAft>
                <a:spcPct val="0"/>
              </a:spcAft>
            </a:pP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49" name="Rectangle 69"/>
          <p:cNvSpPr/>
          <p:nvPr/>
        </p:nvSpPr>
        <p:spPr bwMode="auto">
          <a:xfrm>
            <a:off x="1421123" y="1021004"/>
            <a:ext cx="7379227" cy="5603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marL="210112" indent="-210112" defTabSz="685397" fontAlgn="base">
              <a:spcAft>
                <a:spcPts val="441"/>
              </a:spcAft>
              <a:buFont typeface="Wingdings" panose="05000000000000000000" pitchFamily="2" charset="2"/>
              <a:buChar char="n"/>
            </a:pPr>
            <a:r>
              <a:rPr lang="en-US" altLang="ja-JP" sz="1324" dirty="0">
                <a:ln>
                  <a:solidFill>
                    <a:srgbClr val="FFFFFF">
                      <a:alpha val="0"/>
                    </a:srgbClr>
                  </a:solidFill>
                </a:ln>
                <a:solidFill>
                  <a:prstClr val="black">
                    <a:lumMod val="85000"/>
                    <a:lumOff val="15000"/>
                  </a:prstClr>
                </a:solidFill>
                <a:cs typeface="メイリオ" pitchFamily="50" charset="-128"/>
              </a:rPr>
              <a:t>Yes it is for production – but size is not large and doesn’t require extra high availability</a:t>
            </a:r>
            <a:endParaRPr lang="ja-JP" altLang="en-US" sz="1324" dirty="0">
              <a:ln>
                <a:solidFill>
                  <a:srgbClr val="FFFFFF">
                    <a:alpha val="0"/>
                  </a:srgbClr>
                </a:solidFill>
              </a:ln>
              <a:solidFill>
                <a:prstClr val="black">
                  <a:lumMod val="85000"/>
                  <a:lumOff val="15000"/>
                </a:prstClr>
              </a:solidFill>
              <a:cs typeface="メイリオ" pitchFamily="50" charset="-128"/>
            </a:endParaRPr>
          </a:p>
          <a:p>
            <a:pPr marL="210112" indent="-210112" defTabSz="685397" fontAlgn="base">
              <a:spcAft>
                <a:spcPts val="441"/>
              </a:spcAft>
              <a:buFont typeface="Wingdings" panose="05000000000000000000" pitchFamily="2" charset="2"/>
              <a:buChar char="n"/>
            </a:pPr>
            <a:r>
              <a:rPr lang="en-US" altLang="ja-JP" sz="1324" dirty="0">
                <a:ln>
                  <a:solidFill>
                    <a:srgbClr val="FFFFFF">
                      <a:alpha val="0"/>
                    </a:srgbClr>
                  </a:solidFill>
                </a:ln>
                <a:solidFill>
                  <a:prstClr val="black">
                    <a:lumMod val="85000"/>
                    <a:lumOff val="15000"/>
                  </a:prstClr>
                </a:solidFill>
                <a:cs typeface="メイリオ" pitchFamily="50" charset="-128"/>
              </a:rPr>
              <a:t>Rapid deployment is priority</a:t>
            </a:r>
            <a:endParaRPr lang="ja-JP" altLang="en-US" sz="1324" dirty="0">
              <a:ln>
                <a:solidFill>
                  <a:srgbClr val="FFFFFF">
                    <a:alpha val="0"/>
                  </a:srgbClr>
                </a:solidFill>
              </a:ln>
              <a:solidFill>
                <a:prstClr val="black">
                  <a:lumMod val="85000"/>
                  <a:lumOff val="15000"/>
                </a:prstClr>
              </a:solidFill>
              <a:cs typeface="メイリオ" pitchFamily="50" charset="-128"/>
            </a:endParaRPr>
          </a:p>
          <a:p>
            <a:pPr marL="210112" indent="-210112" defTabSz="685397" fontAlgn="base">
              <a:spcAft>
                <a:spcPts val="441"/>
              </a:spcAft>
              <a:buFont typeface="Wingdings" panose="05000000000000000000" pitchFamily="2" charset="2"/>
              <a:buChar char="n"/>
            </a:pPr>
            <a:r>
              <a:rPr lang="en-US" altLang="ja-JP" sz="1324" dirty="0">
                <a:ln>
                  <a:solidFill>
                    <a:srgbClr val="FFFFFF">
                      <a:alpha val="0"/>
                    </a:srgbClr>
                  </a:solidFill>
                </a:ln>
                <a:solidFill>
                  <a:prstClr val="black">
                    <a:lumMod val="85000"/>
                    <a:lumOff val="15000"/>
                  </a:prstClr>
                </a:solidFill>
                <a:cs typeface="メイリオ" pitchFamily="50" charset="-128"/>
              </a:rPr>
              <a:t>Don’t want to spend time to bring servers, set them up and configure </a:t>
            </a:r>
          </a:p>
          <a:p>
            <a:pPr marL="210112" indent="-210112" defTabSz="685397" fontAlgn="base">
              <a:spcAft>
                <a:spcPts val="441"/>
              </a:spcAft>
              <a:buFont typeface="Wingdings" panose="05000000000000000000" pitchFamily="2" charset="2"/>
              <a:buChar char="n"/>
            </a:pPr>
            <a:r>
              <a:rPr lang="en-US" altLang="ja-JP" sz="1324" dirty="0">
                <a:ln>
                  <a:solidFill>
                    <a:srgbClr val="FFFFFF">
                      <a:alpha val="0"/>
                    </a:srgbClr>
                  </a:solidFill>
                </a:ln>
                <a:solidFill>
                  <a:prstClr val="black">
                    <a:lumMod val="85000"/>
                    <a:lumOff val="15000"/>
                  </a:prstClr>
                </a:solidFill>
                <a:cs typeface="メイリオ" pitchFamily="50" charset="-128"/>
              </a:rPr>
              <a:t>The environment is not busy all the time – busy only during specific periods</a:t>
            </a:r>
            <a:br>
              <a:rPr lang="en-US" altLang="ja-JP" sz="1324" dirty="0">
                <a:ln>
                  <a:solidFill>
                    <a:srgbClr val="FFFFFF">
                      <a:alpha val="0"/>
                    </a:srgbClr>
                  </a:solidFill>
                </a:ln>
                <a:solidFill>
                  <a:prstClr val="black">
                    <a:lumMod val="85000"/>
                    <a:lumOff val="15000"/>
                  </a:prstClr>
                </a:solidFill>
                <a:cs typeface="メイリオ" pitchFamily="50" charset="-128"/>
              </a:rPr>
            </a:br>
            <a:r>
              <a:rPr lang="en-US" altLang="ja-JP" sz="1324" dirty="0">
                <a:ln>
                  <a:solidFill>
                    <a:srgbClr val="FFFFFF">
                      <a:alpha val="0"/>
                    </a:srgbClr>
                  </a:solidFill>
                </a:ln>
                <a:solidFill>
                  <a:prstClr val="black">
                    <a:lumMod val="85000"/>
                    <a:lumOff val="15000"/>
                  </a:prstClr>
                </a:solidFill>
                <a:cs typeface="メイリオ" pitchFamily="50" charset="-128"/>
              </a:rPr>
              <a:t> (e.g. fiscal month/year beginning or end)</a:t>
            </a: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50" name="Rectangle 70"/>
          <p:cNvSpPr/>
          <p:nvPr/>
        </p:nvSpPr>
        <p:spPr bwMode="auto">
          <a:xfrm>
            <a:off x="311728" y="1008608"/>
            <a:ext cx="1057576" cy="2918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algn="ctr" defTabSz="685397" fontAlgn="base">
              <a:spcBef>
                <a:spcPct val="0"/>
              </a:spcBef>
              <a:spcAft>
                <a:spcPct val="0"/>
              </a:spcAft>
            </a:pPr>
            <a:r>
              <a:rPr lang="en-US" altLang="ja-JP" sz="1324" dirty="0">
                <a:ln>
                  <a:solidFill>
                    <a:srgbClr val="FFFFFF">
                      <a:alpha val="0"/>
                    </a:srgbClr>
                  </a:solidFill>
                </a:ln>
                <a:solidFill>
                  <a:prstClr val="black">
                    <a:lumMod val="85000"/>
                    <a:lumOff val="15000"/>
                  </a:prstClr>
                </a:solidFill>
                <a:cs typeface="メイリオ" pitchFamily="50" charset="-128"/>
              </a:rPr>
              <a:t>Currently</a:t>
            </a: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87" name="Rectangle 70"/>
          <p:cNvSpPr/>
          <p:nvPr/>
        </p:nvSpPr>
        <p:spPr bwMode="auto">
          <a:xfrm>
            <a:off x="302841" y="3706272"/>
            <a:ext cx="1080607" cy="1055442"/>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defTabSz="685397" fontAlgn="base">
              <a:spcBef>
                <a:spcPct val="0"/>
              </a:spcBef>
              <a:spcAft>
                <a:spcPct val="0"/>
              </a:spcAft>
            </a:pP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sp>
        <p:nvSpPr>
          <p:cNvPr id="89" name="正方形/長方形 88"/>
          <p:cNvSpPr/>
          <p:nvPr/>
        </p:nvSpPr>
        <p:spPr bwMode="auto">
          <a:xfrm>
            <a:off x="1369303" y="3706272"/>
            <a:ext cx="7431047" cy="1055442"/>
          </a:xfrm>
          <a:prstGeom prst="rect">
            <a:avLst/>
          </a:prstGeom>
          <a:solidFill>
            <a:schemeClr val="tx1">
              <a:lumMod val="20000"/>
              <a:lumOff val="8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solidFill>
                <a:prstClr val="black">
                  <a:lumMod val="85000"/>
                  <a:lumOff val="15000"/>
                </a:prstClr>
              </a:solidFill>
            </a:endParaRPr>
          </a:p>
        </p:txBody>
      </p:sp>
      <p:sp>
        <p:nvSpPr>
          <p:cNvPr id="90" name="Rectangle 69"/>
          <p:cNvSpPr/>
          <p:nvPr/>
        </p:nvSpPr>
        <p:spPr bwMode="auto">
          <a:xfrm>
            <a:off x="1421123" y="4002915"/>
            <a:ext cx="7218673" cy="3618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defTabSz="685397" fontAlgn="base">
              <a:spcBef>
                <a:spcPts val="441"/>
              </a:spcBef>
            </a:pPr>
            <a:r>
              <a:rPr lang="en-US" altLang="ja-JP" sz="1324" b="1" dirty="0">
                <a:ln>
                  <a:solidFill>
                    <a:srgbClr val="FFFFFF">
                      <a:alpha val="0"/>
                    </a:srgbClr>
                  </a:solidFill>
                </a:ln>
                <a:solidFill>
                  <a:prstClr val="black">
                    <a:lumMod val="85000"/>
                    <a:lumOff val="15000"/>
                  </a:prstClr>
                </a:solidFill>
                <a:cs typeface="メイリオ" pitchFamily="50" charset="-128"/>
              </a:rPr>
              <a:t>Usually system resource is kept minimum - but can dynamically be added when needed </a:t>
            </a:r>
            <a:br>
              <a:rPr lang="en-US" altLang="ja-JP" sz="1324" b="1" dirty="0">
                <a:ln>
                  <a:solidFill>
                    <a:srgbClr val="FFFFFF">
                      <a:alpha val="0"/>
                    </a:srgbClr>
                  </a:solidFill>
                </a:ln>
                <a:solidFill>
                  <a:prstClr val="black">
                    <a:lumMod val="85000"/>
                    <a:lumOff val="15000"/>
                  </a:prstClr>
                </a:solidFill>
                <a:cs typeface="メイリオ" pitchFamily="50" charset="-128"/>
              </a:rPr>
            </a:br>
            <a:r>
              <a:rPr lang="en-US" altLang="ja-JP" sz="1324" b="1" dirty="0">
                <a:ln>
                  <a:solidFill>
                    <a:srgbClr val="FFFFFF">
                      <a:alpha val="0"/>
                    </a:srgbClr>
                  </a:solidFill>
                </a:ln>
                <a:solidFill>
                  <a:prstClr val="black">
                    <a:lumMod val="85000"/>
                    <a:lumOff val="15000"/>
                  </a:prstClr>
                </a:solidFill>
                <a:cs typeface="メイリオ" pitchFamily="50" charset="-128"/>
              </a:rPr>
              <a:t>(e.g. Monthly batch job execution) – then reduce back when finished</a:t>
            </a:r>
            <a:endParaRPr lang="ja-JP" altLang="en-US" sz="1324" b="1" dirty="0">
              <a:ln>
                <a:solidFill>
                  <a:srgbClr val="FFFFFF">
                    <a:alpha val="0"/>
                  </a:srgbClr>
                </a:solidFill>
              </a:ln>
              <a:solidFill>
                <a:prstClr val="black">
                  <a:lumMod val="85000"/>
                  <a:lumOff val="15000"/>
                </a:prstClr>
              </a:solidFill>
              <a:cs typeface="メイリオ" pitchFamily="50" charset="-128"/>
            </a:endParaRPr>
          </a:p>
        </p:txBody>
      </p:sp>
      <p:sp>
        <p:nvSpPr>
          <p:cNvPr id="91" name="Rectangle 70"/>
          <p:cNvSpPr/>
          <p:nvPr/>
        </p:nvSpPr>
        <p:spPr bwMode="auto">
          <a:xfrm>
            <a:off x="311728" y="3798946"/>
            <a:ext cx="1057576" cy="29180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7225" tIns="33612" rIns="67225" bIns="33612" numCol="1" spcCol="0" rtlCol="0" fromWordArt="0" anchor="t" anchorCtr="0" forceAA="0" compatLnSpc="1">
            <a:prstTxWarp prst="textNoShape">
              <a:avLst/>
            </a:prstTxWarp>
            <a:noAutofit/>
          </a:bodyPr>
          <a:lstStyle/>
          <a:p>
            <a:pPr algn="ctr" defTabSz="685397" fontAlgn="base">
              <a:spcBef>
                <a:spcPct val="0"/>
              </a:spcBef>
              <a:spcAft>
                <a:spcPct val="0"/>
              </a:spcAft>
            </a:pPr>
            <a:r>
              <a:rPr lang="en-US" altLang="ja-JP" sz="1324" dirty="0">
                <a:ln>
                  <a:solidFill>
                    <a:srgbClr val="FFFFFF">
                      <a:alpha val="0"/>
                    </a:srgbClr>
                  </a:solidFill>
                </a:ln>
                <a:solidFill>
                  <a:prstClr val="black">
                    <a:lumMod val="85000"/>
                    <a:lumOff val="15000"/>
                  </a:prstClr>
                </a:solidFill>
                <a:cs typeface="メイリオ" pitchFamily="50" charset="-128"/>
              </a:rPr>
              <a:t>Needs</a:t>
            </a:r>
            <a:endParaRPr lang="ja-JP" altLang="en-US" sz="1324" dirty="0">
              <a:ln>
                <a:solidFill>
                  <a:srgbClr val="FFFFFF">
                    <a:alpha val="0"/>
                  </a:srgbClr>
                </a:solidFill>
              </a:ln>
              <a:solidFill>
                <a:prstClr val="black">
                  <a:lumMod val="85000"/>
                  <a:lumOff val="15000"/>
                </a:prstClr>
              </a:solidFill>
              <a:cs typeface="メイリオ" pitchFamily="50" charset="-128"/>
            </a:endParaRPr>
          </a:p>
        </p:txBody>
      </p:sp>
      <p:grpSp>
        <p:nvGrpSpPr>
          <p:cNvPr id="76" name="Group 79"/>
          <p:cNvGrpSpPr/>
          <p:nvPr/>
        </p:nvGrpSpPr>
        <p:grpSpPr bwMode="black">
          <a:xfrm flipH="1">
            <a:off x="678564" y="1343206"/>
            <a:ext cx="227058" cy="481514"/>
            <a:chOff x="8920162" y="3943878"/>
            <a:chExt cx="419101" cy="889001"/>
          </a:xfrm>
          <a:solidFill>
            <a:srgbClr val="FFFFFF"/>
          </a:solidFill>
        </p:grpSpPr>
        <p:sp>
          <p:nvSpPr>
            <p:cNvPr id="77" name="Oval 16"/>
            <p:cNvSpPr>
              <a:spLocks noChangeArrowheads="1"/>
            </p:cNvSpPr>
            <p:nvPr/>
          </p:nvSpPr>
          <p:spPr bwMode="black">
            <a:xfrm>
              <a:off x="9148762" y="3943878"/>
              <a:ext cx="149225" cy="146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78" name="Freeform 17"/>
            <p:cNvSpPr>
              <a:spLocks/>
            </p:cNvSpPr>
            <p:nvPr/>
          </p:nvSpPr>
          <p:spPr bwMode="black">
            <a:xfrm>
              <a:off x="9017000" y="4123266"/>
              <a:ext cx="322263" cy="709613"/>
            </a:xfrm>
            <a:custGeom>
              <a:avLst/>
              <a:gdLst>
                <a:gd name="T0" fmla="*/ 76 w 86"/>
                <a:gd name="T1" fmla="*/ 0 h 189"/>
                <a:gd name="T2" fmla="*/ 80 w 86"/>
                <a:gd name="T3" fmla="*/ 3 h 189"/>
                <a:gd name="T4" fmla="*/ 83 w 86"/>
                <a:gd name="T5" fmla="*/ 11 h 189"/>
                <a:gd name="T6" fmla="*/ 78 w 86"/>
                <a:gd name="T7" fmla="*/ 21 h 189"/>
                <a:gd name="T8" fmla="*/ 44 w 86"/>
                <a:gd name="T9" fmla="*/ 47 h 189"/>
                <a:gd name="T10" fmla="*/ 39 w 86"/>
                <a:gd name="T11" fmla="*/ 50 h 189"/>
                <a:gd name="T12" fmla="*/ 39 w 86"/>
                <a:gd name="T13" fmla="*/ 81 h 189"/>
                <a:gd name="T14" fmla="*/ 2 w 86"/>
                <a:gd name="T15" fmla="*/ 173 h 189"/>
                <a:gd name="T16" fmla="*/ 9 w 86"/>
                <a:gd name="T17" fmla="*/ 188 h 189"/>
                <a:gd name="T18" fmla="*/ 13 w 86"/>
                <a:gd name="T19" fmla="*/ 189 h 189"/>
                <a:gd name="T20" fmla="*/ 24 w 86"/>
                <a:gd name="T21" fmla="*/ 181 h 189"/>
                <a:gd name="T22" fmla="*/ 63 w 86"/>
                <a:gd name="T23" fmla="*/ 83 h 189"/>
                <a:gd name="T24" fmla="*/ 63 w 86"/>
                <a:gd name="T25" fmla="*/ 177 h 189"/>
                <a:gd name="T26" fmla="*/ 74 w 86"/>
                <a:gd name="T27" fmla="*/ 189 h 189"/>
                <a:gd name="T28" fmla="*/ 86 w 86"/>
                <a:gd name="T29" fmla="*/ 177 h 189"/>
                <a:gd name="T30" fmla="*/ 86 w 86"/>
                <a:gd name="T31" fmla="*/ 72 h 189"/>
                <a:gd name="T32" fmla="*/ 86 w 86"/>
                <a:gd name="T33" fmla="*/ 17 h 189"/>
                <a:gd name="T34" fmla="*/ 76 w 86"/>
                <a:gd name="T3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89">
                  <a:moveTo>
                    <a:pt x="76" y="0"/>
                  </a:moveTo>
                  <a:cubicBezTo>
                    <a:pt x="78" y="1"/>
                    <a:pt x="79" y="2"/>
                    <a:pt x="80" y="3"/>
                  </a:cubicBezTo>
                  <a:cubicBezTo>
                    <a:pt x="82" y="6"/>
                    <a:pt x="83" y="8"/>
                    <a:pt x="83" y="11"/>
                  </a:cubicBezTo>
                  <a:cubicBezTo>
                    <a:pt x="83" y="15"/>
                    <a:pt x="81" y="18"/>
                    <a:pt x="78" y="21"/>
                  </a:cubicBezTo>
                  <a:cubicBezTo>
                    <a:pt x="44" y="47"/>
                    <a:pt x="44" y="47"/>
                    <a:pt x="44" y="47"/>
                  </a:cubicBezTo>
                  <a:cubicBezTo>
                    <a:pt x="42" y="49"/>
                    <a:pt x="40" y="49"/>
                    <a:pt x="39" y="50"/>
                  </a:cubicBezTo>
                  <a:cubicBezTo>
                    <a:pt x="39" y="81"/>
                    <a:pt x="39" y="81"/>
                    <a:pt x="39" y="81"/>
                  </a:cubicBezTo>
                  <a:cubicBezTo>
                    <a:pt x="2" y="173"/>
                    <a:pt x="2" y="173"/>
                    <a:pt x="2" y="173"/>
                  </a:cubicBezTo>
                  <a:cubicBezTo>
                    <a:pt x="0" y="179"/>
                    <a:pt x="3" y="186"/>
                    <a:pt x="9" y="188"/>
                  </a:cubicBezTo>
                  <a:cubicBezTo>
                    <a:pt x="10" y="189"/>
                    <a:pt x="12" y="189"/>
                    <a:pt x="13" y="189"/>
                  </a:cubicBezTo>
                  <a:cubicBezTo>
                    <a:pt x="18" y="189"/>
                    <a:pt x="22" y="186"/>
                    <a:pt x="24" y="181"/>
                  </a:cubicBezTo>
                  <a:cubicBezTo>
                    <a:pt x="63" y="83"/>
                    <a:pt x="63" y="83"/>
                    <a:pt x="63" y="83"/>
                  </a:cubicBezTo>
                  <a:cubicBezTo>
                    <a:pt x="63" y="177"/>
                    <a:pt x="63" y="177"/>
                    <a:pt x="63" y="177"/>
                  </a:cubicBezTo>
                  <a:cubicBezTo>
                    <a:pt x="63" y="184"/>
                    <a:pt x="68" y="189"/>
                    <a:pt x="74" y="189"/>
                  </a:cubicBezTo>
                  <a:cubicBezTo>
                    <a:pt x="81" y="189"/>
                    <a:pt x="86" y="184"/>
                    <a:pt x="86" y="177"/>
                  </a:cubicBezTo>
                  <a:cubicBezTo>
                    <a:pt x="86" y="72"/>
                    <a:pt x="86" y="72"/>
                    <a:pt x="86" y="72"/>
                  </a:cubicBezTo>
                  <a:cubicBezTo>
                    <a:pt x="86" y="17"/>
                    <a:pt x="86" y="17"/>
                    <a:pt x="86" y="17"/>
                  </a:cubicBezTo>
                  <a:cubicBezTo>
                    <a:pt x="86" y="8"/>
                    <a:pt x="83" y="2"/>
                    <a:pt x="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79" name="Freeform 18"/>
            <p:cNvSpPr>
              <a:spLocks/>
            </p:cNvSpPr>
            <p:nvPr/>
          </p:nvSpPr>
          <p:spPr bwMode="black">
            <a:xfrm>
              <a:off x="9051925" y="4089928"/>
              <a:ext cx="265113" cy="206375"/>
            </a:xfrm>
            <a:custGeom>
              <a:avLst/>
              <a:gdLst>
                <a:gd name="T0" fmla="*/ 30 w 71"/>
                <a:gd name="T1" fmla="*/ 33 h 55"/>
                <a:gd name="T2" fmla="*/ 18 w 71"/>
                <a:gd name="T3" fmla="*/ 6 h 55"/>
                <a:gd name="T4" fmla="*/ 6 w 71"/>
                <a:gd name="T5" fmla="*/ 2 h 55"/>
                <a:gd name="T6" fmla="*/ 2 w 71"/>
                <a:gd name="T7" fmla="*/ 14 h 55"/>
                <a:gd name="T8" fmla="*/ 20 w 71"/>
                <a:gd name="T9" fmla="*/ 50 h 55"/>
                <a:gd name="T10" fmla="*/ 25 w 71"/>
                <a:gd name="T11" fmla="*/ 55 h 55"/>
                <a:gd name="T12" fmla="*/ 27 w 71"/>
                <a:gd name="T13" fmla="*/ 55 h 55"/>
                <a:gd name="T14" fmla="*/ 33 w 71"/>
                <a:gd name="T15" fmla="*/ 53 h 55"/>
                <a:gd name="T16" fmla="*/ 67 w 71"/>
                <a:gd name="T17" fmla="*/ 27 h 55"/>
                <a:gd name="T18" fmla="*/ 69 w 71"/>
                <a:gd name="T19" fmla="*/ 15 h 55"/>
                <a:gd name="T20" fmla="*/ 56 w 71"/>
                <a:gd name="T21" fmla="*/ 13 h 55"/>
                <a:gd name="T22" fmla="*/ 30 w 71"/>
                <a:gd name="T23" fmla="*/ 3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55">
                  <a:moveTo>
                    <a:pt x="30" y="33"/>
                  </a:moveTo>
                  <a:cubicBezTo>
                    <a:pt x="18" y="6"/>
                    <a:pt x="18" y="6"/>
                    <a:pt x="18" y="6"/>
                  </a:cubicBezTo>
                  <a:cubicBezTo>
                    <a:pt x="16" y="2"/>
                    <a:pt x="10" y="0"/>
                    <a:pt x="6" y="2"/>
                  </a:cubicBezTo>
                  <a:cubicBezTo>
                    <a:pt x="2" y="4"/>
                    <a:pt x="0" y="10"/>
                    <a:pt x="2" y="14"/>
                  </a:cubicBezTo>
                  <a:cubicBezTo>
                    <a:pt x="20" y="50"/>
                    <a:pt x="20" y="50"/>
                    <a:pt x="20" y="50"/>
                  </a:cubicBezTo>
                  <a:cubicBezTo>
                    <a:pt x="21" y="53"/>
                    <a:pt x="23" y="54"/>
                    <a:pt x="25" y="55"/>
                  </a:cubicBezTo>
                  <a:cubicBezTo>
                    <a:pt x="26" y="55"/>
                    <a:pt x="27" y="55"/>
                    <a:pt x="27" y="55"/>
                  </a:cubicBezTo>
                  <a:cubicBezTo>
                    <a:pt x="29" y="55"/>
                    <a:pt x="31" y="55"/>
                    <a:pt x="33" y="53"/>
                  </a:cubicBezTo>
                  <a:cubicBezTo>
                    <a:pt x="67" y="27"/>
                    <a:pt x="67" y="27"/>
                    <a:pt x="67" y="27"/>
                  </a:cubicBezTo>
                  <a:cubicBezTo>
                    <a:pt x="71" y="24"/>
                    <a:pt x="71" y="18"/>
                    <a:pt x="69" y="15"/>
                  </a:cubicBezTo>
                  <a:cubicBezTo>
                    <a:pt x="66" y="11"/>
                    <a:pt x="60" y="10"/>
                    <a:pt x="56" y="13"/>
                  </a:cubicBezTo>
                  <a:lnTo>
                    <a:pt x="3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82" name="Freeform 19"/>
            <p:cNvSpPr>
              <a:spLocks/>
            </p:cNvSpPr>
            <p:nvPr/>
          </p:nvSpPr>
          <p:spPr bwMode="black">
            <a:xfrm>
              <a:off x="8953500" y="3958166"/>
              <a:ext cx="90488" cy="165100"/>
            </a:xfrm>
            <a:custGeom>
              <a:avLst/>
              <a:gdLst>
                <a:gd name="T0" fmla="*/ 24 w 24"/>
                <a:gd name="T1" fmla="*/ 27 h 44"/>
                <a:gd name="T2" fmla="*/ 24 w 24"/>
                <a:gd name="T3" fmla="*/ 17 h 44"/>
                <a:gd name="T4" fmla="*/ 24 w 24"/>
                <a:gd name="T5" fmla="*/ 16 h 44"/>
                <a:gd name="T6" fmla="*/ 0 w 24"/>
                <a:gd name="T7" fmla="*/ 0 h 44"/>
                <a:gd name="T8" fmla="*/ 0 w 24"/>
                <a:gd name="T9" fmla="*/ 44 h 44"/>
                <a:gd name="T10" fmla="*/ 24 w 24"/>
                <a:gd name="T11" fmla="*/ 28 h 44"/>
                <a:gd name="T12" fmla="*/ 24 w 24"/>
                <a:gd name="T13" fmla="*/ 27 h 44"/>
              </a:gdLst>
              <a:ahLst/>
              <a:cxnLst>
                <a:cxn ang="0">
                  <a:pos x="T0" y="T1"/>
                </a:cxn>
                <a:cxn ang="0">
                  <a:pos x="T2" y="T3"/>
                </a:cxn>
                <a:cxn ang="0">
                  <a:pos x="T4" y="T5"/>
                </a:cxn>
                <a:cxn ang="0">
                  <a:pos x="T6" y="T7"/>
                </a:cxn>
                <a:cxn ang="0">
                  <a:pos x="T8" y="T9"/>
                </a:cxn>
                <a:cxn ang="0">
                  <a:pos x="T10" y="T11"/>
                </a:cxn>
                <a:cxn ang="0">
                  <a:pos x="T12" y="T13"/>
                </a:cxn>
              </a:cxnLst>
              <a:rect l="0" t="0" r="r" b="b"/>
              <a:pathLst>
                <a:path w="24" h="44">
                  <a:moveTo>
                    <a:pt x="24" y="27"/>
                  </a:moveTo>
                  <a:cubicBezTo>
                    <a:pt x="24" y="17"/>
                    <a:pt x="24" y="17"/>
                    <a:pt x="24" y="17"/>
                  </a:cubicBezTo>
                  <a:cubicBezTo>
                    <a:pt x="24" y="16"/>
                    <a:pt x="24" y="16"/>
                    <a:pt x="24" y="16"/>
                  </a:cubicBezTo>
                  <a:cubicBezTo>
                    <a:pt x="0" y="0"/>
                    <a:pt x="0" y="0"/>
                    <a:pt x="0" y="0"/>
                  </a:cubicBezTo>
                  <a:cubicBezTo>
                    <a:pt x="0" y="44"/>
                    <a:pt x="0" y="44"/>
                    <a:pt x="0" y="44"/>
                  </a:cubicBezTo>
                  <a:cubicBezTo>
                    <a:pt x="24" y="28"/>
                    <a:pt x="24" y="28"/>
                    <a:pt x="24" y="28"/>
                  </a:cubicBezTo>
                  <a:cubicBezTo>
                    <a:pt x="24" y="27"/>
                    <a:pt x="24" y="27"/>
                    <a:pt x="2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83" name="Freeform 20"/>
            <p:cNvSpPr>
              <a:spLocks/>
            </p:cNvSpPr>
            <p:nvPr/>
          </p:nvSpPr>
          <p:spPr bwMode="black">
            <a:xfrm>
              <a:off x="9055100" y="4010553"/>
              <a:ext cx="68263" cy="60325"/>
            </a:xfrm>
            <a:custGeom>
              <a:avLst/>
              <a:gdLst>
                <a:gd name="T0" fmla="*/ 3 w 18"/>
                <a:gd name="T1" fmla="*/ 16 h 16"/>
                <a:gd name="T2" fmla="*/ 15 w 18"/>
                <a:gd name="T3" fmla="*/ 16 h 16"/>
                <a:gd name="T4" fmla="*/ 18 w 18"/>
                <a:gd name="T5" fmla="*/ 13 h 16"/>
                <a:gd name="T6" fmla="*/ 18 w 18"/>
                <a:gd name="T7" fmla="*/ 3 h 16"/>
                <a:gd name="T8" fmla="*/ 15 w 18"/>
                <a:gd name="T9" fmla="*/ 0 h 16"/>
                <a:gd name="T10" fmla="*/ 3 w 18"/>
                <a:gd name="T11" fmla="*/ 0 h 16"/>
                <a:gd name="T12" fmla="*/ 0 w 18"/>
                <a:gd name="T13" fmla="*/ 3 h 16"/>
                <a:gd name="T14" fmla="*/ 0 w 18"/>
                <a:gd name="T15" fmla="*/ 13 h 16"/>
                <a:gd name="T16" fmla="*/ 3 w 18"/>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6">
                  <a:moveTo>
                    <a:pt x="3" y="16"/>
                  </a:moveTo>
                  <a:cubicBezTo>
                    <a:pt x="15" y="16"/>
                    <a:pt x="15" y="16"/>
                    <a:pt x="15" y="16"/>
                  </a:cubicBezTo>
                  <a:cubicBezTo>
                    <a:pt x="17" y="16"/>
                    <a:pt x="18" y="15"/>
                    <a:pt x="18" y="13"/>
                  </a:cubicBezTo>
                  <a:cubicBezTo>
                    <a:pt x="18" y="3"/>
                    <a:pt x="18" y="3"/>
                    <a:pt x="18" y="3"/>
                  </a:cubicBezTo>
                  <a:cubicBezTo>
                    <a:pt x="18" y="1"/>
                    <a:pt x="17" y="0"/>
                    <a:pt x="15" y="0"/>
                  </a:cubicBezTo>
                  <a:cubicBezTo>
                    <a:pt x="3" y="0"/>
                    <a:pt x="3" y="0"/>
                    <a:pt x="3" y="0"/>
                  </a:cubicBezTo>
                  <a:cubicBezTo>
                    <a:pt x="1" y="0"/>
                    <a:pt x="0" y="1"/>
                    <a:pt x="0" y="3"/>
                  </a:cubicBezTo>
                  <a:cubicBezTo>
                    <a:pt x="0" y="13"/>
                    <a:pt x="0" y="13"/>
                    <a:pt x="0" y="13"/>
                  </a:cubicBezTo>
                  <a:cubicBezTo>
                    <a:pt x="0" y="15"/>
                    <a:pt x="1" y="16"/>
                    <a:pt x="3"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sp>
          <p:nvSpPr>
            <p:cNvPr id="86" name="Freeform 21"/>
            <p:cNvSpPr>
              <a:spLocks/>
            </p:cNvSpPr>
            <p:nvPr/>
          </p:nvSpPr>
          <p:spPr bwMode="black">
            <a:xfrm>
              <a:off x="8920162" y="3943878"/>
              <a:ext cx="19050" cy="195263"/>
            </a:xfrm>
            <a:custGeom>
              <a:avLst/>
              <a:gdLst>
                <a:gd name="T0" fmla="*/ 3 w 5"/>
                <a:gd name="T1" fmla="*/ 0 h 52"/>
                <a:gd name="T2" fmla="*/ 2 w 5"/>
                <a:gd name="T3" fmla="*/ 0 h 52"/>
                <a:gd name="T4" fmla="*/ 0 w 5"/>
                <a:gd name="T5" fmla="*/ 2 h 52"/>
                <a:gd name="T6" fmla="*/ 0 w 5"/>
                <a:gd name="T7" fmla="*/ 50 h 52"/>
                <a:gd name="T8" fmla="*/ 2 w 5"/>
                <a:gd name="T9" fmla="*/ 52 h 52"/>
                <a:gd name="T10" fmla="*/ 3 w 5"/>
                <a:gd name="T11" fmla="*/ 52 h 52"/>
                <a:gd name="T12" fmla="*/ 5 w 5"/>
                <a:gd name="T13" fmla="*/ 50 h 52"/>
                <a:gd name="T14" fmla="*/ 5 w 5"/>
                <a:gd name="T15" fmla="*/ 2 h 52"/>
                <a:gd name="T16" fmla="*/ 3 w 5"/>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2">
                  <a:moveTo>
                    <a:pt x="3" y="0"/>
                  </a:moveTo>
                  <a:cubicBezTo>
                    <a:pt x="2" y="0"/>
                    <a:pt x="2" y="0"/>
                    <a:pt x="2" y="0"/>
                  </a:cubicBezTo>
                  <a:cubicBezTo>
                    <a:pt x="1" y="0"/>
                    <a:pt x="0" y="1"/>
                    <a:pt x="0" y="2"/>
                  </a:cubicBezTo>
                  <a:cubicBezTo>
                    <a:pt x="0" y="50"/>
                    <a:pt x="0" y="50"/>
                    <a:pt x="0" y="50"/>
                  </a:cubicBezTo>
                  <a:cubicBezTo>
                    <a:pt x="0" y="51"/>
                    <a:pt x="1" y="52"/>
                    <a:pt x="2" y="52"/>
                  </a:cubicBezTo>
                  <a:cubicBezTo>
                    <a:pt x="3" y="52"/>
                    <a:pt x="3" y="52"/>
                    <a:pt x="3" y="52"/>
                  </a:cubicBezTo>
                  <a:cubicBezTo>
                    <a:pt x="4" y="52"/>
                    <a:pt x="5" y="51"/>
                    <a:pt x="5" y="50"/>
                  </a:cubicBezTo>
                  <a:cubicBezTo>
                    <a:pt x="5" y="2"/>
                    <a:pt x="5" y="2"/>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endParaRPr lang="en-US" sz="1176">
                <a:solidFill>
                  <a:prstClr val="black">
                    <a:lumMod val="85000"/>
                    <a:lumOff val="15000"/>
                  </a:prstClr>
                </a:solidFill>
              </a:endParaRPr>
            </a:p>
          </p:txBody>
        </p:sp>
      </p:grpSp>
      <p:sp>
        <p:nvSpPr>
          <p:cNvPr id="101" name="Freeform 9"/>
          <p:cNvSpPr>
            <a:spLocks noEditPoints="1"/>
          </p:cNvSpPr>
          <p:nvPr/>
        </p:nvSpPr>
        <p:spPr bwMode="black">
          <a:xfrm>
            <a:off x="575964" y="4166408"/>
            <a:ext cx="432258" cy="432146"/>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p:spPr>
        <p:txBody>
          <a:bodyPr vert="horz" wrap="square" lIns="60515" tIns="30258" rIns="60515" bIns="30258" numCol="1" anchor="t" anchorCtr="0" compatLnSpc="1">
            <a:prstTxWarp prst="textNoShape">
              <a:avLst/>
            </a:prstTxWarp>
          </a:bodyPr>
          <a:lstStyle/>
          <a:p>
            <a:endParaRPr lang="en-US" sz="1176">
              <a:solidFill>
                <a:prstClr val="black">
                  <a:lumMod val="85000"/>
                  <a:lumOff val="15000"/>
                </a:prstClr>
              </a:solidFill>
            </a:endParaRPr>
          </a:p>
        </p:txBody>
      </p:sp>
      <p:pic>
        <p:nvPicPr>
          <p:cNvPr id="10" name="図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27358" y="2320177"/>
            <a:ext cx="1747053" cy="1161858"/>
          </a:xfrm>
          <a:prstGeom prst="rect">
            <a:avLst/>
          </a:prstGeom>
          <a:ln>
            <a:solidFill>
              <a:schemeClr val="bg1">
                <a:lumMod val="50000"/>
              </a:schemeClr>
            </a:solidFill>
          </a:ln>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46160" y="2320177"/>
            <a:ext cx="1743731" cy="1162197"/>
          </a:xfrm>
          <a:prstGeom prst="rect">
            <a:avLst/>
          </a:prstGeom>
          <a:ln>
            <a:solidFill>
              <a:schemeClr val="bg1">
                <a:lumMod val="50000"/>
              </a:schemeClr>
            </a:solidFill>
          </a:ln>
        </p:spPr>
      </p:pic>
    </p:spTree>
    <p:extLst>
      <p:ext uri="{BB962C8B-B14F-4D97-AF65-F5344CB8AC3E}">
        <p14:creationId xmlns:p14="http://schemas.microsoft.com/office/powerpoint/2010/main" val="55979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847" y="4384052"/>
            <a:ext cx="9140322" cy="7942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0" tIns="68570" rIns="68570" bIns="68570" numCol="1" spcCol="0" rtlCol="0" fromWordArt="0" anchor="b" anchorCtr="0" forceAA="0" compatLnSpc="1">
            <a:prstTxWarp prst="textNoShape">
              <a:avLst/>
            </a:prstTxWarp>
            <a:noAutofit/>
          </a:bodyPr>
          <a:lstStyle/>
          <a:p>
            <a:pPr algn="r" defTabSz="685554"/>
            <a:endParaRPr lang="en-US" sz="900" err="1">
              <a:solidFill>
                <a:prstClr val="white"/>
              </a:solidFill>
            </a:endParaRPr>
          </a:p>
        </p:txBody>
      </p:sp>
      <p:sp>
        <p:nvSpPr>
          <p:cNvPr id="66" name="Rectangle 65"/>
          <p:cNvSpPr/>
          <p:nvPr/>
        </p:nvSpPr>
        <p:spPr>
          <a:xfrm>
            <a:off x="975720" y="2559491"/>
            <a:ext cx="2543896" cy="16949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68570" rIns="68526" bIns="68570" rtlCol="0" anchor="ctr"/>
          <a:lstStyle/>
          <a:p>
            <a:pPr defTabSz="815922" fontAlgn="base">
              <a:spcBef>
                <a:spcPct val="0"/>
              </a:spcBef>
              <a:spcAft>
                <a:spcPts val="225"/>
              </a:spcAft>
              <a:buClr>
                <a:prstClr val="white"/>
              </a:buClr>
              <a:buSzPct val="100000"/>
            </a:pPr>
            <a:r>
              <a:rPr lang="en-US" dirty="0">
                <a:solidFill>
                  <a:prstClr val="white"/>
                </a:solidFill>
                <a:latin typeface="Segoe UI Light"/>
                <a:ea typeface="Segoe UI" pitchFamily="34" charset="0"/>
                <a:cs typeface="Segoe UI" pitchFamily="34" charset="0"/>
              </a:rPr>
              <a:t>Business Situations</a:t>
            </a:r>
          </a:p>
          <a:p>
            <a:pPr marL="214271" indent="-214271" defTabSz="685554">
              <a:buFont typeface="Arial" pitchFamily="34" charset="0"/>
              <a:buChar char="•"/>
            </a:pPr>
            <a:r>
              <a:rPr lang="en-US" sz="1050" dirty="0">
                <a:solidFill>
                  <a:prstClr val="white"/>
                </a:solidFill>
              </a:rPr>
              <a:t>Logistics/Finance system’s agility, scalability and reliability were must  not to slow down its business</a:t>
            </a:r>
          </a:p>
          <a:p>
            <a:pPr marL="214271" indent="-214271" defTabSz="685554">
              <a:buFont typeface="Arial" pitchFamily="34" charset="0"/>
              <a:buChar char="•"/>
            </a:pPr>
            <a:r>
              <a:rPr lang="en-US" sz="1050" dirty="0">
                <a:solidFill>
                  <a:prstClr val="white"/>
                </a:solidFill>
              </a:rPr>
              <a:t>IT had been unproductive due to lack of automation solutions while # of systems kept increasing</a:t>
            </a:r>
          </a:p>
          <a:p>
            <a:pPr marL="214271" indent="-214271" defTabSz="685554">
              <a:buFont typeface="Arial" pitchFamily="34" charset="0"/>
              <a:buChar char="•"/>
            </a:pPr>
            <a:r>
              <a:rPr lang="en-US" sz="1050" dirty="0">
                <a:solidFill>
                  <a:prstClr val="white"/>
                </a:solidFill>
              </a:rPr>
              <a:t>Disaster recovery solutions got urgent after M9 earthquake in Japan</a:t>
            </a:r>
          </a:p>
        </p:txBody>
      </p:sp>
      <p:sp>
        <p:nvSpPr>
          <p:cNvPr id="67" name="Rectangle 66"/>
          <p:cNvSpPr/>
          <p:nvPr/>
        </p:nvSpPr>
        <p:spPr>
          <a:xfrm>
            <a:off x="3588841" y="2561177"/>
            <a:ext cx="2154953" cy="16949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68570" rIns="68526" bIns="68570" rtlCol="0" anchor="ctr"/>
          <a:lstStyle/>
          <a:p>
            <a:pPr defTabSz="815922" fontAlgn="base">
              <a:spcBef>
                <a:spcPct val="0"/>
              </a:spcBef>
              <a:spcAft>
                <a:spcPts val="225"/>
              </a:spcAft>
              <a:buClr>
                <a:prstClr val="white"/>
              </a:buClr>
              <a:buSzPct val="100000"/>
            </a:pPr>
            <a:r>
              <a:rPr lang="en-US" dirty="0">
                <a:solidFill>
                  <a:prstClr val="white"/>
                </a:solidFill>
                <a:latin typeface="Segoe UI Light"/>
                <a:ea typeface="Segoe UI" pitchFamily="34" charset="0"/>
                <a:cs typeface="Segoe UI" pitchFamily="34" charset="0"/>
              </a:rPr>
              <a:t>Solutions</a:t>
            </a:r>
          </a:p>
          <a:p>
            <a:pPr marL="128563" indent="-128563" defTabSz="815922" fontAlgn="base">
              <a:spcBef>
                <a:spcPct val="0"/>
              </a:spcBef>
              <a:spcAft>
                <a:spcPts val="225"/>
              </a:spcAft>
              <a:buClr>
                <a:prstClr val="white"/>
              </a:buClr>
              <a:buSzPct val="100000"/>
              <a:buFont typeface="Arial" pitchFamily="34" charset="0"/>
              <a:buChar char="•"/>
            </a:pPr>
            <a:r>
              <a:rPr lang="en-US" sz="1050" dirty="0">
                <a:solidFill>
                  <a:prstClr val="white"/>
                </a:solidFill>
                <a:ea typeface="Segoe UI" pitchFamily="34" charset="0"/>
                <a:cs typeface="Segoe UI" pitchFamily="34" charset="0"/>
              </a:rPr>
              <a:t>Switched from HP-UX/Oracle to Windows Server,</a:t>
            </a:r>
            <a:br>
              <a:rPr lang="en-US" sz="1050" dirty="0">
                <a:solidFill>
                  <a:prstClr val="white"/>
                </a:solidFill>
                <a:ea typeface="Segoe UI" pitchFamily="34" charset="0"/>
                <a:cs typeface="Segoe UI" pitchFamily="34" charset="0"/>
              </a:rPr>
            </a:br>
            <a:r>
              <a:rPr lang="en-US" sz="1050" dirty="0">
                <a:solidFill>
                  <a:prstClr val="white"/>
                </a:solidFill>
                <a:ea typeface="Segoe UI" pitchFamily="34" charset="0"/>
                <a:cs typeface="Segoe UI" pitchFamily="34" charset="0"/>
              </a:rPr>
              <a:t>SQL Server with </a:t>
            </a:r>
            <a:r>
              <a:rPr lang="en-US" sz="1050" dirty="0" err="1">
                <a:solidFill>
                  <a:prstClr val="white"/>
                </a:solidFill>
                <a:ea typeface="Segoe UI" pitchFamily="34" charset="0"/>
                <a:cs typeface="Segoe UI" pitchFamily="34" charset="0"/>
              </a:rPr>
              <a:t>AlwaysOn</a:t>
            </a:r>
            <a:r>
              <a:rPr lang="en-US" sz="1050" dirty="0">
                <a:solidFill>
                  <a:prstClr val="white"/>
                </a:solidFill>
                <a:ea typeface="Segoe UI" pitchFamily="34" charset="0"/>
                <a:cs typeface="Segoe UI" pitchFamily="34" charset="0"/>
              </a:rPr>
              <a:t>, </a:t>
            </a:r>
            <a:br>
              <a:rPr lang="en-US" sz="1050" dirty="0">
                <a:solidFill>
                  <a:prstClr val="white"/>
                </a:solidFill>
                <a:ea typeface="Segoe UI" pitchFamily="34" charset="0"/>
                <a:cs typeface="Segoe UI" pitchFamily="34" charset="0"/>
              </a:rPr>
            </a:br>
            <a:r>
              <a:rPr lang="en-US" sz="1050" dirty="0">
                <a:solidFill>
                  <a:prstClr val="white"/>
                </a:solidFill>
                <a:ea typeface="Segoe UI" pitchFamily="34" charset="0"/>
                <a:cs typeface="Segoe UI" pitchFamily="34" charset="0"/>
              </a:rPr>
              <a:t>Hyper-V with Live Migration </a:t>
            </a:r>
            <a:br>
              <a:rPr lang="en-US" sz="1050" dirty="0">
                <a:solidFill>
                  <a:prstClr val="white"/>
                </a:solidFill>
                <a:ea typeface="Segoe UI" pitchFamily="34" charset="0"/>
                <a:cs typeface="Segoe UI" pitchFamily="34" charset="0"/>
              </a:rPr>
            </a:br>
            <a:r>
              <a:rPr lang="en-US" sz="1050" dirty="0">
                <a:solidFill>
                  <a:prstClr val="white"/>
                </a:solidFill>
                <a:ea typeface="Segoe UI" pitchFamily="34" charset="0"/>
                <a:cs typeface="Segoe UI" pitchFamily="34" charset="0"/>
              </a:rPr>
              <a:t>and Windows Azure </a:t>
            </a:r>
            <a:r>
              <a:rPr lang="en-US" sz="1050" dirty="0" err="1">
                <a:solidFill>
                  <a:prstClr val="white"/>
                </a:solidFill>
                <a:ea typeface="Segoe UI" pitchFamily="34" charset="0"/>
                <a:cs typeface="Segoe UI" pitchFamily="34" charset="0"/>
              </a:rPr>
              <a:t>IaaS</a:t>
            </a:r>
            <a:endParaRPr lang="en-US" sz="1050" dirty="0">
              <a:solidFill>
                <a:prstClr val="white"/>
              </a:solidFill>
              <a:ea typeface="Segoe UI" pitchFamily="34" charset="0"/>
              <a:cs typeface="Segoe UI" pitchFamily="34" charset="0"/>
            </a:endParaRPr>
          </a:p>
          <a:p>
            <a:pPr marL="128563" indent="-128563" defTabSz="815922" fontAlgn="base">
              <a:spcBef>
                <a:spcPct val="0"/>
              </a:spcBef>
              <a:spcAft>
                <a:spcPts val="225"/>
              </a:spcAft>
              <a:buClr>
                <a:prstClr val="white"/>
              </a:buClr>
              <a:buSzPct val="100000"/>
              <a:buFont typeface="Arial" pitchFamily="34" charset="0"/>
              <a:buChar char="•"/>
            </a:pPr>
            <a:r>
              <a:rPr lang="en-US" sz="1050" dirty="0">
                <a:solidFill>
                  <a:prstClr val="white"/>
                </a:solidFill>
                <a:ea typeface="Segoe UI" pitchFamily="34" charset="0"/>
                <a:cs typeface="Segoe UI" pitchFamily="34" charset="0"/>
              </a:rPr>
              <a:t>Promoted virtualization, consolidation, standardization and IT automation </a:t>
            </a:r>
          </a:p>
        </p:txBody>
      </p:sp>
      <p:sp>
        <p:nvSpPr>
          <p:cNvPr id="68" name="Rectangle 67"/>
          <p:cNvSpPr/>
          <p:nvPr/>
        </p:nvSpPr>
        <p:spPr>
          <a:xfrm>
            <a:off x="5803437" y="2557364"/>
            <a:ext cx="2319334" cy="1697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68570" rIns="68526" bIns="68570" rtlCol="0" anchor="ctr"/>
          <a:lstStyle/>
          <a:p>
            <a:pPr defTabSz="815922" fontAlgn="base">
              <a:spcBef>
                <a:spcPct val="0"/>
              </a:spcBef>
              <a:spcAft>
                <a:spcPts val="225"/>
              </a:spcAft>
              <a:buClr>
                <a:prstClr val="white"/>
              </a:buClr>
              <a:buSzPct val="100000"/>
            </a:pPr>
            <a:r>
              <a:rPr lang="en-US" dirty="0">
                <a:solidFill>
                  <a:prstClr val="white"/>
                </a:solidFill>
                <a:latin typeface="Segoe UI Light"/>
                <a:ea typeface="Segoe UI" pitchFamily="34" charset="0"/>
                <a:cs typeface="Segoe UI" pitchFamily="34" charset="0"/>
              </a:rPr>
              <a:t>Results</a:t>
            </a:r>
          </a:p>
          <a:p>
            <a:pPr marL="214271" indent="-214271" defTabSz="685554">
              <a:buFont typeface="Arial" pitchFamily="34" charset="0"/>
              <a:buChar char="•"/>
            </a:pPr>
            <a:r>
              <a:rPr lang="en-US" sz="1050" dirty="0">
                <a:solidFill>
                  <a:prstClr val="white"/>
                </a:solidFill>
              </a:rPr>
              <a:t>Repurposed 15 full time employees to more strategic positions thru automation</a:t>
            </a:r>
            <a:br>
              <a:rPr lang="en-US" sz="1050" dirty="0">
                <a:solidFill>
                  <a:prstClr val="white"/>
                </a:solidFill>
              </a:rPr>
            </a:br>
            <a:r>
              <a:rPr lang="en-US" sz="1050" dirty="0">
                <a:solidFill>
                  <a:prstClr val="white"/>
                </a:solidFill>
              </a:rPr>
              <a:t>(out of 29 in total in the past)</a:t>
            </a:r>
          </a:p>
          <a:p>
            <a:pPr marL="214271" indent="-214271" defTabSz="685554">
              <a:buFont typeface="Arial" pitchFamily="34" charset="0"/>
              <a:buChar char="•"/>
            </a:pPr>
            <a:r>
              <a:rPr lang="en-US" sz="1050" dirty="0">
                <a:solidFill>
                  <a:prstClr val="white"/>
                </a:solidFill>
              </a:rPr>
              <a:t>40% TCO reductions</a:t>
            </a:r>
          </a:p>
          <a:p>
            <a:pPr marL="214271" indent="-214271" defTabSz="685554">
              <a:buFont typeface="Arial" pitchFamily="34" charset="0"/>
              <a:buChar char="•"/>
            </a:pPr>
            <a:r>
              <a:rPr lang="en-US" sz="1050" dirty="0">
                <a:solidFill>
                  <a:prstClr val="white"/>
                </a:solidFill>
              </a:rPr>
              <a:t>Zero RPO, 51-min RTO (in case of disaster)</a:t>
            </a:r>
          </a:p>
        </p:txBody>
      </p:sp>
      <p:sp>
        <p:nvSpPr>
          <p:cNvPr id="69" name="TextBox 68"/>
          <p:cNvSpPr txBox="1"/>
          <p:nvPr/>
        </p:nvSpPr>
        <p:spPr>
          <a:xfrm>
            <a:off x="253653" y="4428780"/>
            <a:ext cx="8605381" cy="794754"/>
          </a:xfrm>
          <a:prstGeom prst="rect">
            <a:avLst/>
          </a:prstGeom>
        </p:spPr>
        <p:txBody>
          <a:bodyPr vert="horz" wrap="square" lIns="68570" tIns="68570" rIns="68570" bIns="68570" rtlCol="0" anchor="t">
            <a:noAutofit/>
          </a:bodyPr>
          <a:lstStyle/>
          <a:p>
            <a:pPr algn="just" defTabSz="815922">
              <a:lnSpc>
                <a:spcPts val="1500"/>
              </a:lnSpc>
              <a:tabLst>
                <a:tab pos="1566086" algn="r"/>
              </a:tabLst>
            </a:pPr>
            <a:r>
              <a:rPr lang="en-US" sz="1350" i="1" dirty="0">
                <a:solidFill>
                  <a:schemeClr val="accent1"/>
                </a:solidFill>
              </a:rPr>
              <a:t>“By using SQL Server 2012 </a:t>
            </a:r>
            <a:r>
              <a:rPr lang="en-US" sz="1350" i="1" dirty="0" err="1">
                <a:solidFill>
                  <a:schemeClr val="accent1"/>
                </a:solidFill>
              </a:rPr>
              <a:t>AlwaysOn</a:t>
            </a:r>
            <a:r>
              <a:rPr lang="en-US" sz="1350" i="1" dirty="0">
                <a:solidFill>
                  <a:schemeClr val="accent1"/>
                </a:solidFill>
              </a:rPr>
              <a:t>, we can instantly switch operations to a secondary server in the event of an earthquake or other disaster, allowing us to continue business operations no matter what.” </a:t>
            </a:r>
            <a:br>
              <a:rPr lang="en-US" sz="1350" i="1" dirty="0">
                <a:solidFill>
                  <a:schemeClr val="accent1"/>
                </a:solidFill>
              </a:rPr>
            </a:br>
            <a:r>
              <a:rPr lang="en-US" sz="1200" dirty="0">
                <a:solidFill>
                  <a:schemeClr val="accent1"/>
                </a:solidFill>
              </a:rPr>
              <a:t>… Mr. Haruhiko Kuroda, Assistant Director, IT Promotions Division, Mitsui &amp; Co., Ltd</a:t>
            </a:r>
            <a:endParaRPr lang="en-US" sz="1200" dirty="0">
              <a:solidFill>
                <a:schemeClr val="accent1"/>
              </a:solidFill>
              <a:ea typeface="Times New Roman" panose="02020603050405020304" pitchFamily="18" charset="0"/>
            </a:endParaRPr>
          </a:p>
          <a:p>
            <a:pPr marL="209510" algn="r" defTabSz="815922">
              <a:lnSpc>
                <a:spcPts val="750"/>
              </a:lnSpc>
            </a:pPr>
            <a:r>
              <a:rPr lang="en-GB" sz="750" dirty="0">
                <a:solidFill>
                  <a:schemeClr val="accent1"/>
                </a:solidFill>
                <a:ea typeface="Times New Roman" panose="02020603050405020304" pitchFamily="18" charset="0"/>
              </a:rPr>
              <a:t> </a:t>
            </a:r>
            <a:endParaRPr lang="en-US" sz="750" dirty="0">
              <a:solidFill>
                <a:schemeClr val="accent1"/>
              </a:solidFill>
              <a:ea typeface="Times New Roman" panose="02020603050405020304" pitchFamily="18" charset="0"/>
            </a:endParaRPr>
          </a:p>
          <a:p>
            <a:pPr defTabSz="815922" fontAlgn="base">
              <a:spcBef>
                <a:spcPct val="0"/>
              </a:spcBef>
              <a:spcAft>
                <a:spcPts val="225"/>
              </a:spcAft>
              <a:buClr>
                <a:prstClr val="white"/>
              </a:buClr>
              <a:buSzPct val="100000"/>
            </a:pPr>
            <a:endParaRPr lang="en-US" sz="1200" i="1" dirty="0">
              <a:solidFill>
                <a:schemeClr val="accent1"/>
              </a:solidFill>
              <a:ea typeface="Segoe UI" pitchFamily="34" charset="0"/>
              <a:cs typeface="Segoe UI" pitchFamily="34" charset="0"/>
            </a:endParaRPr>
          </a:p>
          <a:p>
            <a:pPr algn="r" defTabSz="685554"/>
            <a:endParaRPr lang="en-US" sz="1500" dirty="0">
              <a:solidFill>
                <a:schemeClr val="accent1"/>
              </a:solidFill>
              <a:ea typeface="Segoe UI" pitchFamily="34" charset="0"/>
              <a:cs typeface="Segoe UI" pitchFamily="34" charset="0"/>
            </a:endParaRPr>
          </a:p>
        </p:txBody>
      </p:sp>
      <p:sp>
        <p:nvSpPr>
          <p:cNvPr id="14" name="Rectangle 13"/>
          <p:cNvSpPr/>
          <p:nvPr/>
        </p:nvSpPr>
        <p:spPr>
          <a:xfrm>
            <a:off x="4443752" y="874138"/>
            <a:ext cx="3679019" cy="81605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0" tIns="68570" rIns="68570" bIns="68570" numCol="1" spcCol="0" rtlCol="0" fromWordArt="0" anchor="b" anchorCtr="0" forceAA="0" compatLnSpc="1">
            <a:prstTxWarp prst="textNoShape">
              <a:avLst/>
            </a:prstTxWarp>
            <a:noAutofit/>
          </a:bodyPr>
          <a:lstStyle/>
          <a:p>
            <a:pPr algn="r" defTabSz="685554"/>
            <a:endParaRPr lang="en-US" sz="900" dirty="0" err="1">
              <a:solidFill>
                <a:prstClr val="white"/>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0230" b="10886"/>
          <a:stretch/>
        </p:blipFill>
        <p:spPr>
          <a:xfrm>
            <a:off x="975718" y="879438"/>
            <a:ext cx="3413999" cy="16348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1866" y="968815"/>
            <a:ext cx="3468757" cy="622336"/>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6533" r="6062" b="24214"/>
          <a:stretch/>
        </p:blipFill>
        <p:spPr>
          <a:xfrm>
            <a:off x="4443752" y="1730590"/>
            <a:ext cx="1300043" cy="787826"/>
          </a:xfrm>
          <a:prstGeom prst="rect">
            <a:avLst/>
          </a:prstGeom>
        </p:spPr>
      </p:pic>
      <p:pic>
        <p:nvPicPr>
          <p:cNvPr id="10" name="Picture 9"/>
          <p:cNvPicPr>
            <a:picLocks noChangeAspect="1"/>
          </p:cNvPicPr>
          <p:nvPr/>
        </p:nvPicPr>
        <p:blipFill>
          <a:blip r:embed="rId6"/>
          <a:stretch>
            <a:fillRect/>
          </a:stretch>
        </p:blipFill>
        <p:spPr>
          <a:xfrm>
            <a:off x="5803437" y="1730591"/>
            <a:ext cx="1441122" cy="786372"/>
          </a:xfrm>
          <a:prstGeom prst="rect">
            <a:avLst/>
          </a:prstGeom>
        </p:spPr>
      </p:pic>
      <p:pic>
        <p:nvPicPr>
          <p:cNvPr id="17" name="Picture 16"/>
          <p:cNvPicPr>
            <a:picLocks noChangeAspect="1"/>
          </p:cNvPicPr>
          <p:nvPr/>
        </p:nvPicPr>
        <p:blipFill>
          <a:blip r:embed="rId7"/>
          <a:stretch>
            <a:fillRect/>
          </a:stretch>
        </p:blipFill>
        <p:spPr>
          <a:xfrm>
            <a:off x="7313497" y="1730591"/>
            <a:ext cx="809274" cy="910183"/>
          </a:xfrm>
          <a:prstGeom prst="rect">
            <a:avLst/>
          </a:prstGeom>
        </p:spPr>
      </p:pic>
      <p:sp>
        <p:nvSpPr>
          <p:cNvPr id="20" name="Title 1"/>
          <p:cNvSpPr>
            <a:spLocks noGrp="1"/>
          </p:cNvSpPr>
          <p:nvPr>
            <p:ph type="title"/>
          </p:nvPr>
        </p:nvSpPr>
        <p:spPr>
          <a:xfrm>
            <a:off x="7" y="2"/>
            <a:ext cx="9144000" cy="738792"/>
          </a:xfrm>
        </p:spPr>
        <p:txBody>
          <a:bodyPr/>
          <a:lstStyle/>
          <a:p>
            <a:pPr algn="ctr"/>
            <a:r>
              <a:rPr lang="en-US" sz="2000" dirty="0">
                <a:solidFill>
                  <a:schemeClr val="accent1"/>
                </a:solidFill>
              </a:rPr>
              <a:t>Japan’s Largest Trading Company Consolidated and Automated </a:t>
            </a:r>
            <a:br>
              <a:rPr lang="en-US" sz="2000" dirty="0">
                <a:solidFill>
                  <a:schemeClr val="accent1"/>
                </a:solidFill>
              </a:rPr>
            </a:br>
            <a:r>
              <a:rPr lang="en-US" sz="2000" dirty="0">
                <a:solidFill>
                  <a:schemeClr val="accent1"/>
                </a:solidFill>
              </a:rPr>
              <a:t>its Logistics/Finance Systems on Microsoft Cloud OS Platform </a:t>
            </a:r>
          </a:p>
        </p:txBody>
      </p:sp>
    </p:spTree>
    <p:extLst>
      <p:ext uri="{BB962C8B-B14F-4D97-AF65-F5344CB8AC3E}">
        <p14:creationId xmlns:p14="http://schemas.microsoft.com/office/powerpoint/2010/main" val="57092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 y="1"/>
            <a:ext cx="9144000" cy="725102"/>
          </a:xfrm>
        </p:spPr>
        <p:txBody>
          <a:bodyPr/>
          <a:lstStyle/>
          <a:p>
            <a:pPr algn="ctr"/>
            <a:r>
              <a:rPr lang="en-US" sz="2400" dirty="0">
                <a:solidFill>
                  <a:schemeClr val="accent1"/>
                </a:solidFill>
              </a:rPr>
              <a:t>Thai Retailer Improves Performance and Availability of </a:t>
            </a:r>
            <a:br>
              <a:rPr lang="en-US" sz="2400" dirty="0">
                <a:solidFill>
                  <a:schemeClr val="accent1"/>
                </a:solidFill>
              </a:rPr>
            </a:br>
            <a:r>
              <a:rPr lang="en-US" sz="2400" dirty="0">
                <a:solidFill>
                  <a:schemeClr val="accent1"/>
                </a:solidFill>
              </a:rPr>
              <a:t>Mission-Critical ERP and POS Data Management System  </a:t>
            </a:r>
          </a:p>
        </p:txBody>
      </p:sp>
      <p:sp>
        <p:nvSpPr>
          <p:cNvPr id="42" name="Rectangle 41"/>
          <p:cNvSpPr/>
          <p:nvPr/>
        </p:nvSpPr>
        <p:spPr>
          <a:xfrm>
            <a:off x="1847" y="4389939"/>
            <a:ext cx="9140322" cy="7883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0" tIns="68570" rIns="68570" bIns="68570" numCol="1" spcCol="0" rtlCol="0" fromWordArt="0" anchor="b" anchorCtr="0" forceAA="0" compatLnSpc="1">
            <a:prstTxWarp prst="textNoShape">
              <a:avLst/>
            </a:prstTxWarp>
            <a:noAutofit/>
          </a:bodyPr>
          <a:lstStyle/>
          <a:p>
            <a:pPr algn="r" defTabSz="685554"/>
            <a:endParaRPr lang="en-US" sz="900" err="1">
              <a:solidFill>
                <a:prstClr val="white"/>
              </a:solidFill>
            </a:endParaRPr>
          </a:p>
        </p:txBody>
      </p:sp>
      <p:sp>
        <p:nvSpPr>
          <p:cNvPr id="66" name="Rectangle 65"/>
          <p:cNvSpPr/>
          <p:nvPr/>
        </p:nvSpPr>
        <p:spPr>
          <a:xfrm>
            <a:off x="1316366" y="2592666"/>
            <a:ext cx="2108247" cy="17205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68570" rIns="68526" bIns="68570" rtlCol="0" anchor="ctr"/>
          <a:lstStyle/>
          <a:p>
            <a:pPr defTabSz="815922" fontAlgn="base">
              <a:spcBef>
                <a:spcPct val="0"/>
              </a:spcBef>
              <a:spcAft>
                <a:spcPts val="225"/>
              </a:spcAft>
              <a:buClr>
                <a:prstClr val="white"/>
              </a:buClr>
              <a:buSzPct val="100000"/>
            </a:pPr>
            <a:r>
              <a:rPr lang="en-US" dirty="0">
                <a:solidFill>
                  <a:prstClr val="white"/>
                </a:solidFill>
                <a:latin typeface="Segoe UI Light"/>
                <a:ea typeface="Segoe UI" pitchFamily="34" charset="0"/>
                <a:cs typeface="Segoe UI" pitchFamily="34" charset="0"/>
              </a:rPr>
              <a:t>Business Situations</a:t>
            </a:r>
          </a:p>
          <a:p>
            <a:pPr marL="214271" indent="-214271" defTabSz="685554">
              <a:buFont typeface="Arial" pitchFamily="34" charset="0"/>
              <a:buChar char="•"/>
            </a:pPr>
            <a:r>
              <a:rPr lang="en-US" sz="1050" dirty="0"/>
              <a:t>Retail business is very competitive in Thailand</a:t>
            </a:r>
          </a:p>
          <a:p>
            <a:pPr marL="214271" indent="-214271" defTabSz="685554">
              <a:buFont typeface="Arial" pitchFamily="34" charset="0"/>
              <a:buChar char="•"/>
            </a:pPr>
            <a:r>
              <a:rPr lang="en-US" sz="1050" dirty="0"/>
              <a:t>56 stores across the country and more than 60k products</a:t>
            </a:r>
          </a:p>
          <a:p>
            <a:pPr marL="214271" indent="-214271" defTabSz="685554">
              <a:buFont typeface="Arial" pitchFamily="34" charset="0"/>
              <a:buChar char="•"/>
            </a:pPr>
            <a:r>
              <a:rPr lang="en-US" sz="1050" dirty="0"/>
              <a:t>Uptime, performance, low cost of ownership and easy admin were all mandatory to serve their customers</a:t>
            </a:r>
            <a:endParaRPr lang="en-US" sz="1050" dirty="0">
              <a:solidFill>
                <a:prstClr val="white"/>
              </a:solidFill>
            </a:endParaRPr>
          </a:p>
        </p:txBody>
      </p:sp>
      <p:sp>
        <p:nvSpPr>
          <p:cNvPr id="68" name="Rectangle 67"/>
          <p:cNvSpPr/>
          <p:nvPr/>
        </p:nvSpPr>
        <p:spPr>
          <a:xfrm>
            <a:off x="5857875" y="2592667"/>
            <a:ext cx="2267731" cy="17205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68570" rIns="68526" bIns="68570" rtlCol="0" anchor="ctr"/>
          <a:lstStyle/>
          <a:p>
            <a:pPr defTabSz="815922" fontAlgn="base">
              <a:spcBef>
                <a:spcPct val="0"/>
              </a:spcBef>
              <a:spcAft>
                <a:spcPts val="225"/>
              </a:spcAft>
              <a:buClr>
                <a:prstClr val="white"/>
              </a:buClr>
              <a:buSzPct val="100000"/>
            </a:pPr>
            <a:r>
              <a:rPr lang="en-US" dirty="0">
                <a:solidFill>
                  <a:prstClr val="white"/>
                </a:solidFill>
                <a:latin typeface="Segoe UI Light"/>
                <a:ea typeface="Segoe UI" pitchFamily="34" charset="0"/>
                <a:cs typeface="Segoe UI" pitchFamily="34" charset="0"/>
              </a:rPr>
              <a:t>Results</a:t>
            </a:r>
          </a:p>
          <a:p>
            <a:pPr marL="214271" indent="-214271" defTabSz="685554">
              <a:buFont typeface="Arial" pitchFamily="34" charset="0"/>
              <a:buChar char="•"/>
            </a:pPr>
            <a:r>
              <a:rPr lang="en-US" sz="1050" dirty="0">
                <a:solidFill>
                  <a:prstClr val="white"/>
                </a:solidFill>
              </a:rPr>
              <a:t>Performance and scalability, while cutting costs</a:t>
            </a:r>
          </a:p>
          <a:p>
            <a:pPr marL="214271" indent="-214271" defTabSz="685554">
              <a:buFont typeface="Arial" pitchFamily="34" charset="0"/>
              <a:buChar char="•"/>
            </a:pPr>
            <a:r>
              <a:rPr lang="en-US" sz="1050" dirty="0" err="1">
                <a:solidFill>
                  <a:prstClr val="white"/>
                </a:solidFill>
              </a:rPr>
              <a:t>HomePro</a:t>
            </a:r>
            <a:r>
              <a:rPr lang="en-US" sz="1050" dirty="0">
                <a:solidFill>
                  <a:prstClr val="white"/>
                </a:solidFill>
              </a:rPr>
              <a:t> can ease expansion in Thailand and Southeast Asia,</a:t>
            </a:r>
            <a:br>
              <a:rPr lang="en-US" sz="1050" dirty="0">
                <a:solidFill>
                  <a:prstClr val="white"/>
                </a:solidFill>
              </a:rPr>
            </a:br>
            <a:r>
              <a:rPr lang="en-US" sz="1050" dirty="0">
                <a:solidFill>
                  <a:prstClr val="white"/>
                </a:solidFill>
              </a:rPr>
              <a:t>be more competitive, and ensure the continuous availability of its SAP system</a:t>
            </a:r>
          </a:p>
        </p:txBody>
      </p:sp>
      <p:sp>
        <p:nvSpPr>
          <p:cNvPr id="69" name="TextBox 68"/>
          <p:cNvSpPr txBox="1"/>
          <p:nvPr/>
        </p:nvSpPr>
        <p:spPr>
          <a:xfrm>
            <a:off x="409282" y="4369785"/>
            <a:ext cx="8323545" cy="794754"/>
          </a:xfrm>
          <a:prstGeom prst="rect">
            <a:avLst/>
          </a:prstGeom>
        </p:spPr>
        <p:txBody>
          <a:bodyPr vert="horz" wrap="square" lIns="68570" tIns="68570" rIns="68570" bIns="68570" rtlCol="0" anchor="t">
            <a:noAutofit/>
          </a:bodyPr>
          <a:lstStyle/>
          <a:p>
            <a:pPr algn="just" defTabSz="815922">
              <a:lnSpc>
                <a:spcPts val="1500"/>
              </a:lnSpc>
              <a:tabLst>
                <a:tab pos="1566086" algn="r"/>
              </a:tabLst>
            </a:pPr>
            <a:r>
              <a:rPr lang="en-US" sz="1050" i="1" dirty="0">
                <a:solidFill>
                  <a:schemeClr val="accent1"/>
                </a:solidFill>
                <a:ea typeface="Times New Roman" panose="02020603050405020304" pitchFamily="18" charset="0"/>
              </a:rPr>
              <a:t>“High availability is very important to us. Our ERP system supports mission-critical activities, and downtime is not an option. Without it, we can’t serve our customers.” </a:t>
            </a:r>
            <a:r>
              <a:rPr lang="en-US" sz="825" i="1" dirty="0">
                <a:solidFill>
                  <a:schemeClr val="accent1"/>
                </a:solidFill>
                <a:ea typeface="Times New Roman" panose="02020603050405020304" pitchFamily="18" charset="0"/>
              </a:rPr>
              <a:t>… </a:t>
            </a:r>
            <a:r>
              <a:rPr lang="en-US" sz="825" i="1" dirty="0" err="1">
                <a:solidFill>
                  <a:schemeClr val="accent1"/>
                </a:solidFill>
                <a:ea typeface="Times New Roman" panose="02020603050405020304" pitchFamily="18" charset="0"/>
              </a:rPr>
              <a:t>Surachate</a:t>
            </a:r>
            <a:r>
              <a:rPr lang="en-US" sz="825" i="1" dirty="0">
                <a:solidFill>
                  <a:schemeClr val="accent1"/>
                </a:solidFill>
                <a:ea typeface="Times New Roman" panose="02020603050405020304" pitchFamily="18" charset="0"/>
              </a:rPr>
              <a:t> </a:t>
            </a:r>
            <a:r>
              <a:rPr lang="en-US" sz="825" i="1" dirty="0" err="1">
                <a:solidFill>
                  <a:schemeClr val="accent1"/>
                </a:solidFill>
                <a:ea typeface="Times New Roman" panose="02020603050405020304" pitchFamily="18" charset="0"/>
              </a:rPr>
              <a:t>Tubtimjaroon</a:t>
            </a:r>
            <a:r>
              <a:rPr lang="en-US" sz="825" i="1" dirty="0">
                <a:solidFill>
                  <a:schemeClr val="accent1"/>
                </a:solidFill>
                <a:ea typeface="Times New Roman" panose="02020603050405020304" pitchFamily="18" charset="0"/>
              </a:rPr>
              <a:t>, Vice President of Technical Service and Client Service at </a:t>
            </a:r>
            <a:r>
              <a:rPr lang="en-US" sz="825" i="1" dirty="0" err="1">
                <a:solidFill>
                  <a:schemeClr val="accent1"/>
                </a:solidFill>
                <a:ea typeface="Times New Roman" panose="02020603050405020304" pitchFamily="18" charset="0"/>
              </a:rPr>
              <a:t>HomePro</a:t>
            </a:r>
            <a:r>
              <a:rPr lang="en-US" sz="825" i="1" dirty="0">
                <a:solidFill>
                  <a:schemeClr val="accent1"/>
                </a:solidFill>
                <a:ea typeface="Times New Roman" panose="02020603050405020304" pitchFamily="18" charset="0"/>
              </a:rPr>
              <a:t>.</a:t>
            </a:r>
            <a:br>
              <a:rPr lang="en-US" sz="825" i="1" dirty="0">
                <a:solidFill>
                  <a:schemeClr val="accent1"/>
                </a:solidFill>
                <a:ea typeface="Times New Roman" panose="02020603050405020304" pitchFamily="18" charset="0"/>
              </a:rPr>
            </a:br>
            <a:r>
              <a:rPr lang="en-US" sz="1050" i="1" dirty="0">
                <a:solidFill>
                  <a:schemeClr val="accent1"/>
                </a:solidFill>
                <a:ea typeface="Times New Roman" panose="02020603050405020304" pitchFamily="18" charset="0"/>
              </a:rPr>
              <a:t> “In the past, we faced a growing volume of data and slower performance. But with SQL Server 2008 R2’s database compression, we can save disk space and improve the performance of our SAP environment.” </a:t>
            </a:r>
            <a:r>
              <a:rPr lang="en-US" sz="825" i="1" dirty="0">
                <a:solidFill>
                  <a:schemeClr val="accent1"/>
                </a:solidFill>
                <a:ea typeface="Times New Roman" panose="02020603050405020304" pitchFamily="18" charset="0"/>
              </a:rPr>
              <a:t>… </a:t>
            </a:r>
            <a:r>
              <a:rPr lang="en-US" sz="825" i="1" dirty="0" err="1">
                <a:solidFill>
                  <a:schemeClr val="accent1"/>
                </a:solidFill>
                <a:ea typeface="Times New Roman" panose="02020603050405020304" pitchFamily="18" charset="0"/>
              </a:rPr>
              <a:t>Wiroon</a:t>
            </a:r>
            <a:r>
              <a:rPr lang="en-US" sz="825" i="1" dirty="0">
                <a:solidFill>
                  <a:schemeClr val="accent1"/>
                </a:solidFill>
                <a:ea typeface="Times New Roman" panose="02020603050405020304" pitchFamily="18" charset="0"/>
              </a:rPr>
              <a:t> </a:t>
            </a:r>
            <a:r>
              <a:rPr lang="en-US" sz="825" i="1" dirty="0" err="1">
                <a:solidFill>
                  <a:schemeClr val="accent1"/>
                </a:solidFill>
                <a:ea typeface="Times New Roman" panose="02020603050405020304" pitchFamily="18" charset="0"/>
              </a:rPr>
              <a:t>Unggurarat</a:t>
            </a:r>
            <a:r>
              <a:rPr lang="en-US" sz="825" i="1" dirty="0">
                <a:solidFill>
                  <a:schemeClr val="accent1"/>
                </a:solidFill>
                <a:ea typeface="Times New Roman" panose="02020603050405020304" pitchFamily="18" charset="0"/>
              </a:rPr>
              <a:t>, Manager of Information Communication Technology at </a:t>
            </a:r>
            <a:r>
              <a:rPr lang="en-US" sz="825" i="1" dirty="0" err="1">
                <a:solidFill>
                  <a:schemeClr val="accent1"/>
                </a:solidFill>
                <a:ea typeface="Times New Roman" panose="02020603050405020304" pitchFamily="18" charset="0"/>
              </a:rPr>
              <a:t>HomePro</a:t>
            </a:r>
            <a:endParaRPr lang="en-US" sz="900" dirty="0">
              <a:solidFill>
                <a:schemeClr val="accent1"/>
              </a:solidFill>
              <a:ea typeface="Segoe UI" pitchFamily="34" charset="0"/>
              <a:cs typeface="Segoe UI" pitchFamily="34" charset="0"/>
            </a:endParaRPr>
          </a:p>
        </p:txBody>
      </p:sp>
      <p:sp>
        <p:nvSpPr>
          <p:cNvPr id="14" name="Rectangle 13"/>
          <p:cNvSpPr/>
          <p:nvPr/>
        </p:nvSpPr>
        <p:spPr>
          <a:xfrm>
            <a:off x="4804711" y="835354"/>
            <a:ext cx="3331860" cy="82835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0" tIns="68570" rIns="68570" bIns="68570" numCol="1" spcCol="0" rtlCol="0" fromWordArt="0" anchor="b" anchorCtr="0" forceAA="0" compatLnSpc="1">
            <a:prstTxWarp prst="textNoShape">
              <a:avLst/>
            </a:prstTxWarp>
            <a:noAutofit/>
          </a:bodyPr>
          <a:lstStyle/>
          <a:p>
            <a:pPr algn="r" defTabSz="685554"/>
            <a:endParaRPr lang="en-US" sz="900" dirty="0" err="1">
              <a:solidFill>
                <a:prstClr val="white"/>
              </a:solidFill>
            </a:endParaRPr>
          </a:p>
        </p:txBody>
      </p:sp>
      <p:pic>
        <p:nvPicPr>
          <p:cNvPr id="5" name="Picture 4"/>
          <p:cNvPicPr>
            <a:picLocks noChangeAspect="1"/>
          </p:cNvPicPr>
          <p:nvPr/>
        </p:nvPicPr>
        <p:blipFill>
          <a:blip r:embed="rId3"/>
          <a:stretch>
            <a:fillRect/>
          </a:stretch>
        </p:blipFill>
        <p:spPr>
          <a:xfrm>
            <a:off x="7294697" y="1709656"/>
            <a:ext cx="830909" cy="93451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24" y="877168"/>
            <a:ext cx="1635101" cy="7756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6366" y="821176"/>
            <a:ext cx="2586538" cy="1697139"/>
          </a:xfrm>
          <a:prstGeom prst="rect">
            <a:avLst/>
          </a:prstGeom>
        </p:spPr>
      </p:pic>
      <p:sp>
        <p:nvSpPr>
          <p:cNvPr id="67" name="Rectangle 66"/>
          <p:cNvSpPr/>
          <p:nvPr/>
        </p:nvSpPr>
        <p:spPr>
          <a:xfrm>
            <a:off x="3471862" y="2592665"/>
            <a:ext cx="2328863" cy="17205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0" tIns="68570" rIns="68526" bIns="68570" rtlCol="0" anchor="ctr"/>
          <a:lstStyle/>
          <a:p>
            <a:pPr defTabSz="815922" fontAlgn="base">
              <a:spcBef>
                <a:spcPct val="0"/>
              </a:spcBef>
              <a:spcAft>
                <a:spcPts val="225"/>
              </a:spcAft>
              <a:buClr>
                <a:prstClr val="white"/>
              </a:buClr>
              <a:buSzPct val="100000"/>
            </a:pPr>
            <a:r>
              <a:rPr lang="en-US" dirty="0">
                <a:solidFill>
                  <a:prstClr val="white"/>
                </a:solidFill>
                <a:latin typeface="Segoe UI Light"/>
                <a:ea typeface="Segoe UI" pitchFamily="34" charset="0"/>
                <a:cs typeface="Segoe UI" pitchFamily="34" charset="0"/>
              </a:rPr>
              <a:t>Solutions</a:t>
            </a:r>
          </a:p>
          <a:p>
            <a:pPr marL="128563" indent="-128563" defTabSz="815922" fontAlgn="base">
              <a:spcBef>
                <a:spcPct val="0"/>
              </a:spcBef>
              <a:spcAft>
                <a:spcPts val="225"/>
              </a:spcAft>
              <a:buClr>
                <a:prstClr val="white"/>
              </a:buClr>
              <a:buSzPct val="100000"/>
              <a:buFont typeface="Arial" pitchFamily="34" charset="0"/>
              <a:buChar char="•"/>
            </a:pPr>
            <a:r>
              <a:rPr lang="en-US" sz="1050" dirty="0"/>
              <a:t>Shut down its previous SAP </a:t>
            </a:r>
            <a:br>
              <a:rPr lang="en-US" sz="1050" dirty="0"/>
            </a:br>
            <a:r>
              <a:rPr lang="en-US" sz="1050" dirty="0"/>
              <a:t>IS-Retail solution on UNIX/Oracle and migrated to SQL Server 2008 R2 running on clustered Hyper-V</a:t>
            </a:r>
          </a:p>
          <a:p>
            <a:pPr marL="128563" indent="-128563" defTabSz="815922" fontAlgn="base">
              <a:spcBef>
                <a:spcPct val="0"/>
              </a:spcBef>
              <a:spcAft>
                <a:spcPts val="225"/>
              </a:spcAft>
              <a:buClr>
                <a:prstClr val="white"/>
              </a:buClr>
              <a:buSzPct val="100000"/>
              <a:buFont typeface="Arial" pitchFamily="34" charset="0"/>
              <a:buChar char="•"/>
            </a:pPr>
            <a:r>
              <a:rPr lang="en-US" sz="1050" dirty="0"/>
              <a:t>Windows Server securely deployed</a:t>
            </a:r>
          </a:p>
          <a:p>
            <a:pPr marL="128563" indent="-128563" defTabSz="815922" fontAlgn="base">
              <a:spcBef>
                <a:spcPct val="0"/>
              </a:spcBef>
              <a:spcAft>
                <a:spcPts val="225"/>
              </a:spcAft>
              <a:buClr>
                <a:prstClr val="white"/>
              </a:buClr>
              <a:buSzPct val="100000"/>
              <a:buFont typeface="Arial" pitchFamily="34" charset="0"/>
              <a:buChar char="•"/>
            </a:pPr>
            <a:r>
              <a:rPr lang="en-US" sz="1050" dirty="0"/>
              <a:t>Compression, column store index and partitioning up and running</a:t>
            </a:r>
          </a:p>
          <a:p>
            <a:pPr marL="128563" indent="-128563" defTabSz="815922" fontAlgn="base">
              <a:spcBef>
                <a:spcPct val="0"/>
              </a:spcBef>
              <a:spcAft>
                <a:spcPts val="225"/>
              </a:spcAft>
              <a:buClr>
                <a:prstClr val="white"/>
              </a:buClr>
              <a:buSzPct val="100000"/>
              <a:buFont typeface="Arial" pitchFamily="34" charset="0"/>
              <a:buChar char="•"/>
            </a:pPr>
            <a:r>
              <a:rPr lang="en-US" sz="1050" dirty="0"/>
              <a:t>Log shipping to DR site</a:t>
            </a:r>
            <a:endParaRPr lang="en-US" sz="1050" dirty="0">
              <a:solidFill>
                <a:prstClr val="white"/>
              </a:solidFill>
              <a:ea typeface="Segoe UI" pitchFamily="34" charset="0"/>
              <a:cs typeface="Segoe UI" pitchFamily="34" charset="0"/>
            </a:endParaRPr>
          </a:p>
        </p:txBody>
      </p:sp>
      <p:pic>
        <p:nvPicPr>
          <p:cNvPr id="3" name="Picture 2"/>
          <p:cNvPicPr>
            <a:picLocks noChangeAspect="1"/>
          </p:cNvPicPr>
          <p:nvPr/>
        </p:nvPicPr>
        <p:blipFill>
          <a:blip r:embed="rId6"/>
          <a:stretch>
            <a:fillRect/>
          </a:stretch>
        </p:blipFill>
        <p:spPr>
          <a:xfrm>
            <a:off x="3954765" y="839826"/>
            <a:ext cx="798085" cy="1712557"/>
          </a:xfrm>
          <a:prstGeom prst="rect">
            <a:avLst/>
          </a:prstGeom>
        </p:spPr>
      </p:pic>
      <p:pic>
        <p:nvPicPr>
          <p:cNvPr id="10" name="Picture 9"/>
          <p:cNvPicPr>
            <a:picLocks noChangeAspect="1"/>
          </p:cNvPicPr>
          <p:nvPr/>
        </p:nvPicPr>
        <p:blipFill>
          <a:blip r:embed="rId7"/>
          <a:stretch>
            <a:fillRect/>
          </a:stretch>
        </p:blipFill>
        <p:spPr>
          <a:xfrm>
            <a:off x="4804711" y="1718972"/>
            <a:ext cx="2438125" cy="799343"/>
          </a:xfrm>
          <a:prstGeom prst="rect">
            <a:avLst/>
          </a:prstGeom>
        </p:spPr>
      </p:pic>
    </p:spTree>
    <p:extLst>
      <p:ext uri="{BB962C8B-B14F-4D97-AF65-F5344CB8AC3E}">
        <p14:creationId xmlns:p14="http://schemas.microsoft.com/office/powerpoint/2010/main" val="94318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Microsoft &amp; SAP Solution for </a:t>
            </a:r>
            <a:r>
              <a:rPr lang="en-US" dirty="0" smtClean="0"/>
              <a:t>Manufacturing</a:t>
            </a:r>
            <a:endParaRPr lang="en-GB" dirty="0"/>
          </a:p>
        </p:txBody>
      </p:sp>
      <p:sp>
        <p:nvSpPr>
          <p:cNvPr id="3" name="Subtitle 2"/>
          <p:cNvSpPr>
            <a:spLocks noGrp="1"/>
          </p:cNvSpPr>
          <p:nvPr>
            <p:ph type="subTitle" idx="1"/>
          </p:nvPr>
        </p:nvSpPr>
        <p:spPr>
          <a:xfrm>
            <a:off x="685800" y="2250279"/>
            <a:ext cx="7054552" cy="1017992"/>
          </a:xfrm>
        </p:spPr>
        <p:txBody>
          <a:bodyPr/>
          <a:lstStyle/>
          <a:p>
            <a:r>
              <a:rPr lang="en-US" dirty="0">
                <a:cs typeface="メイリオ" pitchFamily="50" charset="-128"/>
              </a:rPr>
              <a:t>Real Time Reporting of SAP MII with Office 365</a:t>
            </a:r>
            <a:endParaRPr lang="en-GB" dirty="0"/>
          </a:p>
        </p:txBody>
      </p:sp>
    </p:spTree>
    <p:extLst>
      <p:ext uri="{BB962C8B-B14F-4D97-AF65-F5344CB8AC3E}">
        <p14:creationId xmlns:p14="http://schemas.microsoft.com/office/powerpoint/2010/main" val="24053935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57" y="160842"/>
            <a:ext cx="6136616" cy="592436"/>
          </a:xfrm>
        </p:spPr>
        <p:txBody>
          <a:bodyPr>
            <a:normAutofit/>
          </a:bodyPr>
          <a:lstStyle/>
          <a:p>
            <a:r>
              <a:rPr lang="en-US" sz="2353" dirty="0">
                <a:solidFill>
                  <a:schemeClr val="accent1"/>
                </a:solidFill>
                <a:latin typeface="+mn-lt"/>
                <a:cs typeface="メイリオ" pitchFamily="50" charset="-128"/>
              </a:rPr>
              <a:t>Microsoft &amp; SAP alliance on Manufacturing </a:t>
            </a:r>
          </a:p>
        </p:txBody>
      </p:sp>
      <p:grpSp>
        <p:nvGrpSpPr>
          <p:cNvPr id="3" name="Group 2"/>
          <p:cNvGrpSpPr/>
          <p:nvPr/>
        </p:nvGrpSpPr>
        <p:grpSpPr>
          <a:xfrm>
            <a:off x="4022889" y="486172"/>
            <a:ext cx="5015429" cy="860607"/>
            <a:chOff x="2117993" y="699542"/>
            <a:chExt cx="5015429" cy="860607"/>
          </a:xfrm>
        </p:grpSpPr>
        <p:pic>
          <p:nvPicPr>
            <p:cNvPr id="9" name="Picture 4" descr="D:\DVD_ART36\Artwork_Imagery\Icons - Illustrations\Newspaper headlines quotes\headline quote white thi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7993" y="699542"/>
              <a:ext cx="5015429" cy="8606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24559" y="903334"/>
              <a:ext cx="4503145" cy="438582"/>
            </a:xfrm>
            <a:prstGeom prst="rect">
              <a:avLst/>
            </a:prstGeom>
          </p:spPr>
          <p:txBody>
            <a:bodyPr wrap="square">
              <a:spAutoFit/>
            </a:bodyPr>
            <a:lstStyle/>
            <a:p>
              <a:pPr>
                <a:tabLst>
                  <a:tab pos="128622" algn="l"/>
                  <a:tab pos="257243" algn="l"/>
                  <a:tab pos="385865" algn="l"/>
                  <a:tab pos="514487" algn="l"/>
                  <a:tab pos="643109" algn="l"/>
                  <a:tab pos="771731" algn="l"/>
                  <a:tab pos="900353" algn="l"/>
                  <a:tab pos="1028975" algn="l"/>
                  <a:tab pos="1157596" algn="l"/>
                  <a:tab pos="1286218" algn="l"/>
                  <a:tab pos="1414840" algn="l"/>
                  <a:tab pos="1543462" algn="l"/>
                  <a:tab pos="1672083" algn="l"/>
                  <a:tab pos="1800705" algn="l"/>
                  <a:tab pos="1929327" algn="l"/>
                  <a:tab pos="2057949" algn="l"/>
                  <a:tab pos="2186570" algn="l"/>
                  <a:tab pos="2315192" algn="l"/>
                  <a:tab pos="2443814" algn="l"/>
                  <a:tab pos="2572436" algn="l"/>
                  <a:tab pos="2701058" algn="l"/>
                  <a:tab pos="2829680" algn="l"/>
                  <a:tab pos="2958302" algn="l"/>
                  <a:tab pos="3086923" algn="l"/>
                  <a:tab pos="3215545" algn="l"/>
                  <a:tab pos="3344167" algn="l"/>
                  <a:tab pos="3472788" algn="l"/>
                  <a:tab pos="3601410" algn="l"/>
                  <a:tab pos="3730032" algn="l"/>
                  <a:tab pos="3858654" algn="l"/>
                  <a:tab pos="3987275" algn="l"/>
                  <a:tab pos="4115897" algn="l"/>
                </a:tabLst>
              </a:pPr>
              <a:r>
                <a:rPr lang="en-US" sz="750" b="1" i="1" dirty="0">
                  <a:ea typeface="Calibri" panose="020F0502020204030204" pitchFamily="34" charset="0"/>
                </a:rPr>
                <a:t>SAP NEWSBYTE — June, 2013 —</a:t>
              </a:r>
              <a:r>
                <a:rPr lang="en-US" sz="750" i="1" dirty="0">
                  <a:ea typeface="Calibri" panose="020F0502020204030204" pitchFamily="34" charset="0"/>
                </a:rPr>
                <a:t> </a:t>
              </a:r>
              <a:r>
                <a:rPr lang="en-US" sz="750" i="1" dirty="0">
                  <a:ea typeface="Calibri" panose="020F0502020204030204" pitchFamily="34" charset="0"/>
                  <a:cs typeface="Times New Roman" panose="02020603050405020304" pitchFamily="18" charset="0"/>
                </a:rPr>
                <a:t>SAP AG</a:t>
              </a:r>
              <a:r>
                <a:rPr lang="en-US" sz="750" i="1" dirty="0">
                  <a:ea typeface="Calibri" panose="020F0502020204030204" pitchFamily="34" charset="0"/>
                </a:rPr>
                <a:t> (NYSE: SAP) today announced it is working </a:t>
              </a:r>
              <a:r>
                <a:rPr lang="en-US" sz="600" i="1" dirty="0">
                  <a:ea typeface="Calibri" panose="020F0502020204030204" pitchFamily="34" charset="0"/>
                  <a:cs typeface="Times New Roman" panose="02020603050405020304" pitchFamily="18" charset="0"/>
                </a:rPr>
                <a:t> </a:t>
              </a:r>
              <a:r>
                <a:rPr lang="en-US" sz="750" i="1" dirty="0">
                  <a:ea typeface="Calibri" panose="020F0502020204030204" pitchFamily="34" charset="0"/>
                </a:rPr>
                <a:t>with Microsoft Corp. to develop the first real-time incorporation </a:t>
              </a:r>
              <a:r>
                <a:rPr lang="en-US" sz="600" i="1" dirty="0">
                  <a:ea typeface="Calibri" panose="020F0502020204030204" pitchFamily="34" charset="0"/>
                  <a:cs typeface="Times New Roman" panose="02020603050405020304" pitchFamily="18" charset="0"/>
                </a:rPr>
                <a:t> </a:t>
              </a:r>
              <a:r>
                <a:rPr lang="en-US" sz="750" i="1" dirty="0">
                  <a:ea typeface="Calibri" panose="020F0502020204030204" pitchFamily="34" charset="0"/>
                </a:rPr>
                <a:t>of shop floor information using SAP MII and Microsoft Office 365, bringing greater manufacturing visibility to the flexible Microsoft Office solutions</a:t>
              </a:r>
              <a:r>
                <a:rPr lang="en-US" sz="750" i="1" dirty="0"/>
                <a:t>.</a:t>
              </a:r>
              <a:endParaRPr lang="en-US" sz="750" i="1" dirty="0">
                <a:ea typeface="Calibri" panose="020F0502020204030204" pitchFamily="34" charset="0"/>
                <a:cs typeface="Times New Roman" panose="02020603050405020304" pitchFamily="18" charset="0"/>
              </a:endParaRPr>
            </a:p>
          </p:txBody>
        </p:sp>
      </p:grpSp>
      <p:pic>
        <p:nvPicPr>
          <p:cNvPr id="92" name="Picture 91" descr="C:\Users\I808627\Desktop\Microsoft Demo\SurfaceScreenshots\PowerView OEE.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5240235" y="2940397"/>
            <a:ext cx="2528063" cy="1368152"/>
          </a:xfrm>
          <a:prstGeom prst="rect">
            <a:avLst/>
          </a:prstGeom>
          <a:noFill/>
          <a:ln>
            <a:noFill/>
          </a:ln>
        </p:spPr>
      </p:pic>
      <p:pic>
        <p:nvPicPr>
          <p:cNvPr id="12" name="Picture 11" descr="C:\Users\I808627\Desktop\Microsoft Demo\SurfaceScreenshots\PowerView KPIs.png"/>
          <p:cNvPicPr/>
          <p:nvPr/>
        </p:nvPicPr>
        <p:blipFill>
          <a:blip r:embed="rId5" cstate="email">
            <a:extLst>
              <a:ext uri="{28A0092B-C50C-407E-A947-70E740481C1C}">
                <a14:useLocalDpi xmlns:a14="http://schemas.microsoft.com/office/drawing/2010/main"/>
              </a:ext>
            </a:extLst>
          </a:blip>
          <a:srcRect/>
          <a:stretch>
            <a:fillRect/>
          </a:stretch>
        </p:blipFill>
        <p:spPr bwMode="auto">
          <a:xfrm>
            <a:off x="5235691" y="1346779"/>
            <a:ext cx="2490671" cy="1340475"/>
          </a:xfrm>
          <a:prstGeom prst="rect">
            <a:avLst/>
          </a:prstGeom>
          <a:noFill/>
          <a:ln>
            <a:noFill/>
          </a:ln>
        </p:spPr>
      </p:pic>
      <p:sp>
        <p:nvSpPr>
          <p:cNvPr id="11" name="Rectangle 10"/>
          <p:cNvSpPr/>
          <p:nvPr/>
        </p:nvSpPr>
        <p:spPr bwMode="auto">
          <a:xfrm>
            <a:off x="353093" y="753278"/>
            <a:ext cx="1629684" cy="1629685"/>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Lower TCO</a:t>
            </a:r>
            <a:endParaRPr lang="en-US"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ectangle 12"/>
          <p:cNvSpPr/>
          <p:nvPr/>
        </p:nvSpPr>
        <p:spPr bwMode="auto">
          <a:xfrm>
            <a:off x="2150228" y="753278"/>
            <a:ext cx="1629684" cy="1629685"/>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Faster Decisions</a:t>
            </a:r>
            <a:endParaRPr lang="en-US"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Rectangle 13"/>
          <p:cNvSpPr/>
          <p:nvPr/>
        </p:nvSpPr>
        <p:spPr bwMode="auto">
          <a:xfrm>
            <a:off x="353093" y="2571750"/>
            <a:ext cx="1629684" cy="1629685"/>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Speed of Data</a:t>
            </a:r>
            <a:endParaRPr lang="en-US"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02372657"/>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55976" y="915566"/>
            <a:ext cx="4127019" cy="3105645"/>
          </a:xfrm>
          <a:prstGeom prst="rect">
            <a:avLst/>
          </a:prstGeom>
        </p:spPr>
      </p:pic>
      <p:sp>
        <p:nvSpPr>
          <p:cNvPr id="8" name="Title 1"/>
          <p:cNvSpPr txBox="1">
            <a:spLocks/>
          </p:cNvSpPr>
          <p:nvPr/>
        </p:nvSpPr>
        <p:spPr>
          <a:xfrm>
            <a:off x="179512" y="53307"/>
            <a:ext cx="7848872" cy="592436"/>
          </a:xfrm>
          <a:prstGeom prst="rect">
            <a:avLst/>
          </a:prstGeom>
        </p:spPr>
        <p:txBody>
          <a:bodyPr>
            <a:normAutofit/>
          </a:bodyPr>
          <a:lstStyle>
            <a:lvl1pPr>
              <a:spcBef>
                <a:spcPct val="0"/>
              </a:spcBef>
              <a:buNone/>
              <a:defRPr sz="2353" b="1">
                <a:solidFill>
                  <a:schemeClr val="accent1"/>
                </a:solidFill>
                <a:ea typeface="Segoe UI" pitchFamily="34" charset="0"/>
                <a:cs typeface="メイリオ" pitchFamily="50" charset="-128"/>
              </a:defRPr>
            </a:lvl1pPr>
          </a:lstStyle>
          <a:p>
            <a:r>
              <a:rPr lang="en-US" dirty="0" smtClean="0"/>
              <a:t>Office 365 Integration with SAP MII</a:t>
            </a:r>
            <a:endParaRPr lang="en-US" dirty="0"/>
          </a:p>
        </p:txBody>
      </p:sp>
      <p:sp>
        <p:nvSpPr>
          <p:cNvPr id="9" name="Rectangle 8"/>
          <p:cNvSpPr/>
          <p:nvPr/>
        </p:nvSpPr>
        <p:spPr bwMode="auto">
          <a:xfrm>
            <a:off x="355200" y="771550"/>
            <a:ext cx="1629684" cy="1629685"/>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pc="-10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Adhoc</a:t>
            </a:r>
            <a:r>
              <a:rPr lang="en-US"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 Reporting</a:t>
            </a:r>
            <a:endParaRPr lang="en-US"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2267744" y="771549"/>
            <a:ext cx="1629684" cy="1629685"/>
          </a:xfrm>
          <a:prstGeom prst="rect">
            <a:avLst/>
          </a:prstGeom>
          <a:solidFill>
            <a:srgbClr val="91009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Self-service BI</a:t>
            </a:r>
            <a:endParaRPr lang="en-US"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2" name="Rectangle 11"/>
          <p:cNvSpPr/>
          <p:nvPr/>
        </p:nvSpPr>
        <p:spPr bwMode="auto">
          <a:xfrm>
            <a:off x="328168" y="2643758"/>
            <a:ext cx="1629684" cy="1629685"/>
          </a:xfrm>
          <a:prstGeom prst="rect">
            <a:avLst/>
          </a:prstGeom>
          <a:solidFill>
            <a:srgbClr val="FF82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Collaboration</a:t>
            </a:r>
            <a:endParaRPr lang="en-US"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Rectangle 13"/>
          <p:cNvSpPr/>
          <p:nvPr/>
        </p:nvSpPr>
        <p:spPr bwMode="auto">
          <a:xfrm>
            <a:off x="2267744" y="2643758"/>
            <a:ext cx="1629684" cy="1629685"/>
          </a:xfrm>
          <a:prstGeom prst="rect">
            <a:avLst/>
          </a:prstGeom>
          <a:solidFill>
            <a:srgbClr val="0000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fontAlgn="base">
              <a:spcBef>
                <a:spcPct val="0"/>
              </a:spcBef>
              <a:spcAft>
                <a:spcPct val="0"/>
              </a:spcAft>
            </a:pPr>
            <a:r>
              <a:rPr lang="en-US" spc="-10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Consistent Data Visualization</a:t>
            </a:r>
            <a:endParaRPr lang="en-US" spc="-1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63227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9512" y="53307"/>
            <a:ext cx="7848872" cy="592436"/>
          </a:xfrm>
          <a:prstGeom prst="rect">
            <a:avLst/>
          </a:prstGeom>
        </p:spPr>
        <p:txBody>
          <a:bodyPr>
            <a:normAutofit/>
          </a:bodyPr>
          <a:lstStyle>
            <a:lvl1pPr>
              <a:spcBef>
                <a:spcPct val="0"/>
              </a:spcBef>
              <a:buNone/>
              <a:defRPr sz="2353" b="1">
                <a:solidFill>
                  <a:schemeClr val="accent1"/>
                </a:solidFill>
                <a:ea typeface="Segoe UI" pitchFamily="34" charset="0"/>
                <a:cs typeface="メイリオ" pitchFamily="50" charset="-128"/>
              </a:defRPr>
            </a:lvl1pPr>
          </a:lstStyle>
          <a:p>
            <a:r>
              <a:rPr lang="en-US" dirty="0" err="1" smtClean="0"/>
              <a:t>PowerView</a:t>
            </a:r>
            <a:r>
              <a:rPr lang="en-US" dirty="0" smtClean="0"/>
              <a:t> Demo</a:t>
            </a:r>
            <a:endParaRPr lang="en-US" dirty="0"/>
          </a:p>
        </p:txBody>
      </p:sp>
    </p:spTree>
    <p:extLst>
      <p:ext uri="{BB962C8B-B14F-4D97-AF65-F5344CB8AC3E}">
        <p14:creationId xmlns:p14="http://schemas.microsoft.com/office/powerpoint/2010/main" val="3013412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528" y="148400"/>
            <a:ext cx="6136616" cy="592436"/>
          </a:xfrm>
        </p:spPr>
        <p:txBody>
          <a:bodyPr>
            <a:normAutofit/>
          </a:bodyPr>
          <a:lstStyle/>
          <a:p>
            <a:r>
              <a:rPr lang="en-US" sz="2353" dirty="0">
                <a:solidFill>
                  <a:schemeClr val="accent1"/>
                </a:solidFill>
                <a:latin typeface="+mn-lt"/>
                <a:cs typeface="メイリオ" pitchFamily="50" charset="-128"/>
              </a:rPr>
              <a:t>Solution Overview</a:t>
            </a:r>
            <a:endParaRPr lang="en-US" sz="2353" dirty="0">
              <a:solidFill>
                <a:schemeClr val="accent1"/>
              </a:solidFill>
              <a:latin typeface="+mn-lt"/>
              <a:cs typeface="メイリオ" pitchFamily="50" charset="-128"/>
            </a:endParaRPr>
          </a:p>
        </p:txBody>
      </p:sp>
      <p:pic>
        <p:nvPicPr>
          <p:cNvPr id="9" name="Picture 8"/>
          <p:cNvPicPr>
            <a:picLocks noChangeAspect="1"/>
          </p:cNvPicPr>
          <p:nvPr/>
        </p:nvPicPr>
        <p:blipFill>
          <a:blip r:embed="rId2"/>
          <a:stretch>
            <a:fillRect/>
          </a:stretch>
        </p:blipFill>
        <p:spPr>
          <a:xfrm>
            <a:off x="3492358" y="2948147"/>
            <a:ext cx="2561963" cy="1943631"/>
          </a:xfrm>
          <a:prstGeom prst="rect">
            <a:avLst/>
          </a:prstGeom>
        </p:spPr>
      </p:pic>
      <p:pic>
        <p:nvPicPr>
          <p:cNvPr id="11" name="Picture 10"/>
          <p:cNvPicPr>
            <a:picLocks noChangeAspect="1"/>
          </p:cNvPicPr>
          <p:nvPr/>
        </p:nvPicPr>
        <p:blipFill>
          <a:blip r:embed="rId3"/>
          <a:stretch>
            <a:fillRect/>
          </a:stretch>
        </p:blipFill>
        <p:spPr>
          <a:xfrm>
            <a:off x="3492358" y="985748"/>
            <a:ext cx="2574421" cy="904634"/>
          </a:xfrm>
          <a:prstGeom prst="rect">
            <a:avLst/>
          </a:prstGeom>
        </p:spPr>
      </p:pic>
      <p:pic>
        <p:nvPicPr>
          <p:cNvPr id="13" name="Picture 12"/>
          <p:cNvPicPr>
            <a:picLocks noChangeAspect="1"/>
          </p:cNvPicPr>
          <p:nvPr/>
        </p:nvPicPr>
        <p:blipFill>
          <a:blip r:embed="rId4"/>
          <a:stretch>
            <a:fillRect/>
          </a:stretch>
        </p:blipFill>
        <p:spPr>
          <a:xfrm>
            <a:off x="4067944" y="367090"/>
            <a:ext cx="1423247" cy="641692"/>
          </a:xfrm>
          <a:prstGeom prst="rect">
            <a:avLst/>
          </a:prstGeom>
        </p:spPr>
      </p:pic>
      <p:pic>
        <p:nvPicPr>
          <p:cNvPr id="15" name="Picture 14"/>
          <p:cNvPicPr>
            <a:picLocks noChangeAspect="1"/>
          </p:cNvPicPr>
          <p:nvPr/>
        </p:nvPicPr>
        <p:blipFill>
          <a:blip r:embed="rId5"/>
          <a:stretch>
            <a:fillRect/>
          </a:stretch>
        </p:blipFill>
        <p:spPr>
          <a:xfrm>
            <a:off x="3492358" y="1876155"/>
            <a:ext cx="2554152" cy="1086219"/>
          </a:xfrm>
          <a:prstGeom prst="rect">
            <a:avLst/>
          </a:prstGeom>
        </p:spPr>
      </p:pic>
    </p:spTree>
    <p:extLst>
      <p:ext uri="{BB962C8B-B14F-4D97-AF65-F5344CB8AC3E}">
        <p14:creationId xmlns:p14="http://schemas.microsoft.com/office/powerpoint/2010/main" val="3794626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9512" y="53307"/>
            <a:ext cx="7848872" cy="592436"/>
          </a:xfrm>
          <a:prstGeom prst="rect">
            <a:avLst/>
          </a:prstGeom>
        </p:spPr>
        <p:txBody>
          <a:bodyPr>
            <a:normAutofit/>
          </a:bodyPr>
          <a:lstStyle>
            <a:lvl1pPr>
              <a:spcBef>
                <a:spcPct val="0"/>
              </a:spcBef>
              <a:buNone/>
              <a:defRPr sz="2353" b="1">
                <a:solidFill>
                  <a:schemeClr val="accent1"/>
                </a:solidFill>
                <a:ea typeface="Segoe UI" pitchFamily="34" charset="0"/>
                <a:cs typeface="メイリオ" pitchFamily="50" charset="-128"/>
              </a:defRPr>
            </a:lvl1pPr>
          </a:lstStyle>
          <a:p>
            <a:r>
              <a:rPr lang="en-US" dirty="0" smtClean="0"/>
              <a:t>Solution Demo</a:t>
            </a:r>
            <a:endParaRPr lang="en-US" dirty="0"/>
          </a:p>
        </p:txBody>
      </p:sp>
    </p:spTree>
    <p:extLst>
      <p:ext uri="{BB962C8B-B14F-4D97-AF65-F5344CB8AC3E}">
        <p14:creationId xmlns:p14="http://schemas.microsoft.com/office/powerpoint/2010/main" val="26725096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6491060" cy="567000"/>
          </a:xfrm>
        </p:spPr>
        <p:txBody>
          <a:bodyPr>
            <a:normAutofit/>
          </a:bodyPr>
          <a:lstStyle/>
          <a:p>
            <a:r>
              <a:rPr lang="en-US" sz="2353" dirty="0">
                <a:solidFill>
                  <a:schemeClr val="accent1"/>
                </a:solidFill>
                <a:latin typeface="+mn-lt"/>
                <a:cs typeface="メイリオ" pitchFamily="50" charset="-128"/>
              </a:rPr>
              <a:t>Demo Screen Shots – MII Production Cockpit</a:t>
            </a:r>
          </a:p>
        </p:txBody>
      </p:sp>
      <p:pic>
        <p:nvPicPr>
          <p:cNvPr id="4" name="Picture 3"/>
          <p:cNvPicPr/>
          <p:nvPr/>
        </p:nvPicPr>
        <p:blipFill>
          <a:blip r:embed="rId2"/>
          <a:stretch>
            <a:fillRect/>
          </a:stretch>
        </p:blipFill>
        <p:spPr>
          <a:xfrm>
            <a:off x="2483768" y="760685"/>
            <a:ext cx="3856751" cy="3629324"/>
          </a:xfrm>
          <a:prstGeom prst="rect">
            <a:avLst/>
          </a:prstGeom>
        </p:spPr>
      </p:pic>
    </p:spTree>
    <p:extLst>
      <p:ext uri="{BB962C8B-B14F-4D97-AF65-F5344CB8AC3E}">
        <p14:creationId xmlns:p14="http://schemas.microsoft.com/office/powerpoint/2010/main" val="2666661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3" y="4830973"/>
            <a:ext cx="371717" cy="273805"/>
          </a:xfrm>
          <a:prstGeom prst="rect">
            <a:avLst/>
          </a:prstGeom>
        </p:spPr>
        <p:txBody>
          <a:bodyPr/>
          <a:lstStyle/>
          <a:p>
            <a:fld id="{BD271169-D5A2-4E26-9D3F-58E320BF9E89}" type="slidenum">
              <a:rPr lang="en-US" smtClean="0">
                <a:solidFill>
                  <a:srgbClr val="595959">
                    <a:tint val="75000"/>
                  </a:srgbClr>
                </a:solidFill>
              </a:rPr>
              <a:pPr/>
              <a:t>4</a:t>
            </a:fld>
            <a:endParaRPr lang="en-US" dirty="0">
              <a:solidFill>
                <a:srgbClr val="595959">
                  <a:tint val="75000"/>
                </a:srgbClr>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 y="2817"/>
            <a:ext cx="9142704" cy="5140318"/>
          </a:xfrm>
          <a:prstGeom prst="rect">
            <a:avLst/>
          </a:prstGeom>
        </p:spPr>
      </p:pic>
      <p:sp>
        <p:nvSpPr>
          <p:cNvPr id="7" name="Oval 6"/>
          <p:cNvSpPr/>
          <p:nvPr/>
        </p:nvSpPr>
        <p:spPr>
          <a:xfrm>
            <a:off x="466927" y="713496"/>
            <a:ext cx="2294818" cy="2121107"/>
          </a:xfrm>
          <a:prstGeom prst="ellipse">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27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739"/>
            <a:r>
              <a:rPr lang="en-US" dirty="0">
                <a:solidFill>
                  <a:srgbClr val="FFFFFF"/>
                </a:solidFill>
              </a:rPr>
              <a:t>In-memory </a:t>
            </a:r>
            <a:br>
              <a:rPr lang="en-US" dirty="0">
                <a:solidFill>
                  <a:srgbClr val="FFFFFF"/>
                </a:solidFill>
              </a:rPr>
            </a:br>
            <a:r>
              <a:rPr lang="en-US" dirty="0">
                <a:solidFill>
                  <a:srgbClr val="FFFFFF"/>
                </a:solidFill>
              </a:rPr>
              <a:t>Real-time Performance</a:t>
            </a:r>
          </a:p>
        </p:txBody>
      </p:sp>
      <p:sp>
        <p:nvSpPr>
          <p:cNvPr id="8" name="Oval 7"/>
          <p:cNvSpPr/>
          <p:nvPr/>
        </p:nvSpPr>
        <p:spPr>
          <a:xfrm>
            <a:off x="3246308" y="713496"/>
            <a:ext cx="2294818" cy="2121107"/>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rgbClr val="FFC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739"/>
            <a:r>
              <a:rPr lang="en-US" dirty="0">
                <a:solidFill>
                  <a:srgbClr val="FFFFFF"/>
                </a:solidFill>
              </a:rPr>
              <a:t>Maximized</a:t>
            </a:r>
            <a:br>
              <a:rPr lang="en-US" dirty="0">
                <a:solidFill>
                  <a:srgbClr val="FFFFFF"/>
                </a:solidFill>
              </a:rPr>
            </a:br>
            <a:r>
              <a:rPr lang="en-US" dirty="0">
                <a:solidFill>
                  <a:srgbClr val="FFFFFF"/>
                </a:solidFill>
              </a:rPr>
              <a:t>User </a:t>
            </a:r>
            <a:br>
              <a:rPr lang="en-US" dirty="0">
                <a:solidFill>
                  <a:srgbClr val="FFFFFF"/>
                </a:solidFill>
              </a:rPr>
            </a:br>
            <a:r>
              <a:rPr lang="en-US" dirty="0">
                <a:solidFill>
                  <a:srgbClr val="FFFFFF"/>
                </a:solidFill>
              </a:rPr>
              <a:t>Productivity</a:t>
            </a:r>
          </a:p>
        </p:txBody>
      </p:sp>
      <p:sp>
        <p:nvSpPr>
          <p:cNvPr id="9" name="Oval 8"/>
          <p:cNvSpPr/>
          <p:nvPr/>
        </p:nvSpPr>
        <p:spPr>
          <a:xfrm>
            <a:off x="3246308" y="2983671"/>
            <a:ext cx="2294818" cy="2121107"/>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r>
              <a:rPr lang="en-US" dirty="0">
                <a:solidFill>
                  <a:srgbClr val="FFFFFF"/>
                </a:solidFill>
              </a:rPr>
              <a:t>Total Costs</a:t>
            </a:r>
            <a:br>
              <a:rPr lang="en-US" dirty="0">
                <a:solidFill>
                  <a:srgbClr val="FFFFFF"/>
                </a:solidFill>
              </a:rPr>
            </a:br>
            <a:r>
              <a:rPr lang="en-US" dirty="0">
                <a:solidFill>
                  <a:srgbClr val="FFFFFF"/>
                </a:solidFill>
              </a:rPr>
              <a:t>Fully Managed</a:t>
            </a:r>
          </a:p>
        </p:txBody>
      </p:sp>
      <p:sp>
        <p:nvSpPr>
          <p:cNvPr id="10" name="Title 1"/>
          <p:cNvSpPr>
            <a:spLocks noGrp="1"/>
          </p:cNvSpPr>
          <p:nvPr>
            <p:ph type="title"/>
          </p:nvPr>
        </p:nvSpPr>
        <p:spPr>
          <a:xfrm>
            <a:off x="216318" y="144364"/>
            <a:ext cx="8362752" cy="499719"/>
          </a:xfrm>
        </p:spPr>
        <p:txBody>
          <a:bodyPr>
            <a:noAutofit/>
          </a:bodyPr>
          <a:lstStyle/>
          <a:p>
            <a:r>
              <a:rPr lang="en-US" sz="3000" dirty="0">
                <a:solidFill>
                  <a:schemeClr val="bg1"/>
                </a:solidFill>
              </a:rPr>
              <a:t>5</a:t>
            </a:r>
            <a:r>
              <a:rPr lang="en-US" sz="3000" dirty="0" smtClean="0">
                <a:solidFill>
                  <a:schemeClr val="bg1"/>
                </a:solidFill>
              </a:rPr>
              <a:t> </a:t>
            </a:r>
            <a:r>
              <a:rPr lang="en-US" sz="3000" dirty="0">
                <a:solidFill>
                  <a:schemeClr val="bg1"/>
                </a:solidFill>
              </a:rPr>
              <a:t>GOALS OF MODERNIZATION</a:t>
            </a:r>
          </a:p>
        </p:txBody>
      </p:sp>
      <p:sp>
        <p:nvSpPr>
          <p:cNvPr id="11" name="Oval 10"/>
          <p:cNvSpPr/>
          <p:nvPr/>
        </p:nvSpPr>
        <p:spPr>
          <a:xfrm>
            <a:off x="466927" y="2971744"/>
            <a:ext cx="2294818" cy="2121107"/>
          </a:xfrm>
          <a:prstGeom prst="ellipse">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solidFill>
              <a:schemeClr val="tx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739"/>
            <a:r>
              <a:rPr lang="en-US" dirty="0">
                <a:solidFill>
                  <a:srgbClr val="FFFFFF"/>
                </a:solidFill>
              </a:rPr>
              <a:t>Sky-high</a:t>
            </a:r>
            <a:br>
              <a:rPr lang="en-US" dirty="0">
                <a:solidFill>
                  <a:srgbClr val="FFFFFF"/>
                </a:solidFill>
              </a:rPr>
            </a:br>
            <a:r>
              <a:rPr lang="en-US" dirty="0">
                <a:solidFill>
                  <a:srgbClr val="FFFFFF"/>
                </a:solidFill>
              </a:rPr>
              <a:t>Availability</a:t>
            </a:r>
          </a:p>
        </p:txBody>
      </p:sp>
      <p:sp>
        <p:nvSpPr>
          <p:cNvPr id="12" name="Oval 11"/>
          <p:cNvSpPr/>
          <p:nvPr/>
        </p:nvSpPr>
        <p:spPr>
          <a:xfrm>
            <a:off x="6034935" y="2996486"/>
            <a:ext cx="2294818" cy="212110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39"/>
            <a:r>
              <a:rPr lang="en-US" dirty="0" smtClean="0">
                <a:solidFill>
                  <a:srgbClr val="FFFFFF"/>
                </a:solidFill>
              </a:rPr>
              <a:t>Migration Risks</a:t>
            </a:r>
            <a:br>
              <a:rPr lang="en-US" dirty="0" smtClean="0">
                <a:solidFill>
                  <a:srgbClr val="FFFFFF"/>
                </a:solidFill>
              </a:rPr>
            </a:br>
            <a:r>
              <a:rPr lang="en-US" dirty="0" smtClean="0">
                <a:solidFill>
                  <a:srgbClr val="FFFFFF"/>
                </a:solidFill>
              </a:rPr>
              <a:t>Mitigated</a:t>
            </a:r>
            <a:endParaRPr lang="en-US" dirty="0">
              <a:solidFill>
                <a:srgbClr val="FFFFFF"/>
              </a:solidFill>
            </a:endParaRPr>
          </a:p>
        </p:txBody>
      </p:sp>
    </p:spTree>
    <p:extLst>
      <p:ext uri="{BB962C8B-B14F-4D97-AF65-F5344CB8AC3E}">
        <p14:creationId xmlns:p14="http://schemas.microsoft.com/office/powerpoint/2010/main" val="1765047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6372000" cy="567000"/>
          </a:xfrm>
        </p:spPr>
        <p:txBody>
          <a:bodyPr>
            <a:normAutofit/>
          </a:bodyPr>
          <a:lstStyle/>
          <a:p>
            <a:r>
              <a:rPr lang="en-US" sz="2353" dirty="0">
                <a:solidFill>
                  <a:schemeClr val="accent1"/>
                </a:solidFill>
                <a:latin typeface="+mn-lt"/>
                <a:cs typeface="メイリオ" pitchFamily="50" charset="-128"/>
              </a:rPr>
              <a:t>Demo Screen Shots – MII Production Cockpit</a:t>
            </a:r>
          </a:p>
        </p:txBody>
      </p:sp>
      <p:pic>
        <p:nvPicPr>
          <p:cNvPr id="4" name="Picture 3"/>
          <p:cNvPicPr/>
          <p:nvPr/>
        </p:nvPicPr>
        <p:blipFill>
          <a:blip r:embed="rId2"/>
          <a:stretch>
            <a:fillRect/>
          </a:stretch>
        </p:blipFill>
        <p:spPr>
          <a:xfrm>
            <a:off x="1763688" y="810000"/>
            <a:ext cx="5566117" cy="3369047"/>
          </a:xfrm>
          <a:prstGeom prst="rect">
            <a:avLst/>
          </a:prstGeom>
        </p:spPr>
      </p:pic>
    </p:spTree>
    <p:extLst>
      <p:ext uri="{BB962C8B-B14F-4D97-AF65-F5344CB8AC3E}">
        <p14:creationId xmlns:p14="http://schemas.microsoft.com/office/powerpoint/2010/main" val="2357829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3478"/>
            <a:ext cx="8136904" cy="567000"/>
          </a:xfrm>
        </p:spPr>
        <p:txBody>
          <a:bodyPr>
            <a:normAutofit/>
          </a:bodyPr>
          <a:lstStyle/>
          <a:p>
            <a:r>
              <a:rPr lang="en-US" sz="2353" dirty="0">
                <a:solidFill>
                  <a:schemeClr val="accent1"/>
                </a:solidFill>
                <a:latin typeface="+mn-lt"/>
                <a:cs typeface="メイリオ" pitchFamily="50" charset="-128"/>
              </a:rPr>
              <a:t>Demo Screen </a:t>
            </a:r>
            <a:r>
              <a:rPr lang="en-US" sz="2353" dirty="0">
                <a:solidFill>
                  <a:schemeClr val="accent1"/>
                </a:solidFill>
                <a:latin typeface="+mn-lt"/>
                <a:cs typeface="メイリオ" pitchFamily="50" charset="-128"/>
              </a:rPr>
              <a:t>Shots KPI </a:t>
            </a:r>
            <a:r>
              <a:rPr lang="en-US" sz="2353" dirty="0">
                <a:solidFill>
                  <a:schemeClr val="accent1"/>
                </a:solidFill>
                <a:latin typeface="+mn-lt"/>
                <a:cs typeface="メイリオ" pitchFamily="50" charset="-128"/>
              </a:rPr>
              <a:t>Framework &amp; Plant Info Catalog</a:t>
            </a:r>
          </a:p>
        </p:txBody>
      </p:sp>
      <p:pic>
        <p:nvPicPr>
          <p:cNvPr id="3" name="Picture 2"/>
          <p:cNvPicPr/>
          <p:nvPr/>
        </p:nvPicPr>
        <p:blipFill>
          <a:blip r:embed="rId2"/>
          <a:stretch>
            <a:fillRect/>
          </a:stretch>
        </p:blipFill>
        <p:spPr>
          <a:xfrm>
            <a:off x="1208942" y="917441"/>
            <a:ext cx="4457700" cy="1475423"/>
          </a:xfrm>
          <a:prstGeom prst="rect">
            <a:avLst/>
          </a:prstGeom>
        </p:spPr>
      </p:pic>
      <p:pic>
        <p:nvPicPr>
          <p:cNvPr id="4" name="Picture 3"/>
          <p:cNvPicPr/>
          <p:nvPr/>
        </p:nvPicPr>
        <p:blipFill>
          <a:blip r:embed="rId3"/>
          <a:stretch>
            <a:fillRect/>
          </a:stretch>
        </p:blipFill>
        <p:spPr>
          <a:xfrm>
            <a:off x="1393581" y="2392864"/>
            <a:ext cx="6607419" cy="2583693"/>
          </a:xfrm>
          <a:prstGeom prst="rect">
            <a:avLst/>
          </a:prstGeom>
        </p:spPr>
      </p:pic>
    </p:spTree>
    <p:extLst>
      <p:ext uri="{BB962C8B-B14F-4D97-AF65-F5344CB8AC3E}">
        <p14:creationId xmlns:p14="http://schemas.microsoft.com/office/powerpoint/2010/main" val="24453109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6372000" cy="567000"/>
          </a:xfrm>
        </p:spPr>
        <p:txBody>
          <a:bodyPr>
            <a:normAutofit/>
          </a:bodyPr>
          <a:lstStyle/>
          <a:p>
            <a:r>
              <a:rPr lang="en-US" sz="2353" dirty="0">
                <a:solidFill>
                  <a:schemeClr val="accent1"/>
                </a:solidFill>
                <a:latin typeface="+mn-lt"/>
                <a:cs typeface="メイリオ" pitchFamily="50" charset="-128"/>
              </a:rPr>
              <a:t>Demo Screen </a:t>
            </a:r>
            <a:r>
              <a:rPr lang="en-US" sz="2353" dirty="0">
                <a:solidFill>
                  <a:schemeClr val="accent1"/>
                </a:solidFill>
                <a:latin typeface="+mn-lt"/>
                <a:cs typeface="メイリオ" pitchFamily="50" charset="-128"/>
              </a:rPr>
              <a:t>Shots MS </a:t>
            </a:r>
            <a:r>
              <a:rPr lang="en-US" sz="2353" dirty="0">
                <a:solidFill>
                  <a:schemeClr val="accent1"/>
                </a:solidFill>
                <a:latin typeface="+mn-lt"/>
                <a:cs typeface="メイリオ" pitchFamily="50" charset="-128"/>
              </a:rPr>
              <a:t>O365 Power View</a:t>
            </a:r>
          </a:p>
        </p:txBody>
      </p:sp>
      <p:pic>
        <p:nvPicPr>
          <p:cNvPr id="5" name="Picture 4" descr="C:\Users\I808627\Desktop\Microsoft Demo\SurfaceScreenshots\PowerView KPI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711" y="1121019"/>
            <a:ext cx="6145823" cy="3593856"/>
          </a:xfrm>
          <a:prstGeom prst="rect">
            <a:avLst/>
          </a:prstGeom>
          <a:noFill/>
          <a:ln>
            <a:noFill/>
          </a:ln>
        </p:spPr>
      </p:pic>
    </p:spTree>
    <p:extLst>
      <p:ext uri="{BB962C8B-B14F-4D97-AF65-F5344CB8AC3E}">
        <p14:creationId xmlns:p14="http://schemas.microsoft.com/office/powerpoint/2010/main" val="30420135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3478"/>
            <a:ext cx="7732924" cy="567000"/>
          </a:xfrm>
        </p:spPr>
        <p:txBody>
          <a:bodyPr>
            <a:normAutofit/>
          </a:bodyPr>
          <a:lstStyle/>
          <a:p>
            <a:r>
              <a:rPr lang="en-US" sz="2353" dirty="0">
                <a:solidFill>
                  <a:schemeClr val="accent1"/>
                </a:solidFill>
                <a:latin typeface="+mn-lt"/>
                <a:cs typeface="メイリオ" pitchFamily="50" charset="-128"/>
              </a:rPr>
              <a:t>Demo Screen </a:t>
            </a:r>
            <a:r>
              <a:rPr lang="en-US" sz="2353" dirty="0">
                <a:solidFill>
                  <a:schemeClr val="accent1"/>
                </a:solidFill>
                <a:latin typeface="+mn-lt"/>
                <a:cs typeface="メイリオ" pitchFamily="50" charset="-128"/>
              </a:rPr>
              <a:t>Shots MS </a:t>
            </a:r>
            <a:r>
              <a:rPr lang="en-US" sz="2353" dirty="0">
                <a:solidFill>
                  <a:schemeClr val="accent1"/>
                </a:solidFill>
                <a:latin typeface="+mn-lt"/>
                <a:cs typeface="メイリオ" pitchFamily="50" charset="-128"/>
              </a:rPr>
              <a:t>O365 Power View</a:t>
            </a:r>
          </a:p>
        </p:txBody>
      </p:sp>
      <p:pic>
        <p:nvPicPr>
          <p:cNvPr id="5" name="Picture 4" descr="C:\Users\I808627\Desktop\Microsoft Demo\SurfaceScreenshots\PowerView OE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146" y="1028700"/>
            <a:ext cx="6112853" cy="3633421"/>
          </a:xfrm>
          <a:prstGeom prst="rect">
            <a:avLst/>
          </a:prstGeom>
          <a:noFill/>
          <a:ln>
            <a:noFill/>
          </a:ln>
        </p:spPr>
      </p:pic>
    </p:spTree>
    <p:extLst>
      <p:ext uri="{BB962C8B-B14F-4D97-AF65-F5344CB8AC3E}">
        <p14:creationId xmlns:p14="http://schemas.microsoft.com/office/powerpoint/2010/main" val="33151326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apphire\PowerView Production Orders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713" y="1055077"/>
            <a:ext cx="6238142" cy="3547697"/>
          </a:xfrm>
          <a:prstGeom prst="rect">
            <a:avLst/>
          </a:prstGeom>
          <a:noFill/>
          <a:ln>
            <a:noFill/>
          </a:ln>
        </p:spPr>
      </p:pic>
      <p:sp>
        <p:nvSpPr>
          <p:cNvPr id="6" name="Title 1"/>
          <p:cNvSpPr>
            <a:spLocks noGrp="1"/>
          </p:cNvSpPr>
          <p:nvPr>
            <p:ph type="title"/>
          </p:nvPr>
        </p:nvSpPr>
        <p:spPr>
          <a:xfrm>
            <a:off x="107504" y="123478"/>
            <a:ext cx="7732924" cy="567000"/>
          </a:xfrm>
        </p:spPr>
        <p:txBody>
          <a:bodyPr>
            <a:normAutofit/>
          </a:bodyPr>
          <a:lstStyle/>
          <a:p>
            <a:r>
              <a:rPr lang="en-US" sz="2353" dirty="0">
                <a:solidFill>
                  <a:schemeClr val="accent1"/>
                </a:solidFill>
                <a:latin typeface="+mn-lt"/>
                <a:cs typeface="メイリオ" pitchFamily="50" charset="-128"/>
              </a:rPr>
              <a:t>Demo Screen </a:t>
            </a:r>
            <a:r>
              <a:rPr lang="en-US" sz="2353" dirty="0">
                <a:solidFill>
                  <a:schemeClr val="accent1"/>
                </a:solidFill>
                <a:latin typeface="+mn-lt"/>
                <a:cs typeface="メイリオ" pitchFamily="50" charset="-128"/>
              </a:rPr>
              <a:t>Shots MS </a:t>
            </a:r>
            <a:r>
              <a:rPr lang="en-US" sz="2353" dirty="0">
                <a:solidFill>
                  <a:schemeClr val="accent1"/>
                </a:solidFill>
                <a:latin typeface="+mn-lt"/>
                <a:cs typeface="メイリオ" pitchFamily="50" charset="-128"/>
              </a:rPr>
              <a:t>O365 Power View</a:t>
            </a:r>
          </a:p>
        </p:txBody>
      </p:sp>
    </p:spTree>
    <p:extLst>
      <p:ext uri="{BB962C8B-B14F-4D97-AF65-F5344CB8AC3E}">
        <p14:creationId xmlns:p14="http://schemas.microsoft.com/office/powerpoint/2010/main" val="2597447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710" y="-11063"/>
            <a:ext cx="9183420" cy="5154564"/>
            <a:chOff x="0" y="11063"/>
            <a:chExt cx="9144000" cy="5132437"/>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267" y="1690495"/>
              <a:ext cx="4791466" cy="1762510"/>
            </a:xfrm>
            <a:prstGeom prst="rect">
              <a:avLst/>
            </a:prstGeom>
          </p:spPr>
        </p:pic>
        <p:sp>
          <p:nvSpPr>
            <p:cNvPr id="2" name="Rectangle 1"/>
            <p:cNvSpPr/>
            <p:nvPr/>
          </p:nvSpPr>
          <p:spPr>
            <a:xfrm>
              <a:off x="0" y="11063"/>
              <a:ext cx="9144000" cy="5132437"/>
            </a:xfrm>
            <a:prstGeom prst="rect">
              <a:avLst/>
            </a:prstGeom>
            <a:solidFill>
              <a:srgbClr val="0F6FC6"/>
            </a:solidFill>
            <a:ln>
              <a:solidFill>
                <a:srgbClr val="0071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3"/>
            <p:cNvSpPr txBox="1">
              <a:spLocks noChangeArrowheads="1"/>
            </p:cNvSpPr>
            <p:nvPr/>
          </p:nvSpPr>
          <p:spPr bwMode="blackWhite">
            <a:xfrm>
              <a:off x="239216" y="4449000"/>
              <a:ext cx="8665568" cy="507831"/>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685574" eaLnBrk="0" hangingPunct="0"/>
              <a:r>
                <a:rPr lang="en-US" sz="825" dirty="0">
                  <a:gradFill>
                    <a:gsLst>
                      <a:gs pos="0">
                        <a:srgbClr val="FFFFFF"/>
                      </a:gs>
                      <a:gs pos="100000">
                        <a:srgbClr val="FFFFFF"/>
                      </a:gs>
                    </a:gsLst>
                    <a:lin ang="5400000" scaled="0"/>
                  </a:gradFill>
                  <a:latin typeface="Segoe UI" pitchFamily="34" charset="0"/>
                  <a:cs typeface="Arial"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10" name="Picture 9"/>
            <p:cNvPicPr>
              <a:picLocks noChangeAspect="1"/>
            </p:cNvPicPr>
            <p:nvPr/>
          </p:nvPicPr>
          <p:blipFill>
            <a:blip r:embed="rId4"/>
            <a:stretch>
              <a:fillRect/>
            </a:stretch>
          </p:blipFill>
          <p:spPr>
            <a:xfrm>
              <a:off x="167615" y="11063"/>
              <a:ext cx="8971042" cy="4000847"/>
            </a:xfrm>
            <a:prstGeom prst="rect">
              <a:avLst/>
            </a:prstGeom>
          </p:spPr>
        </p:pic>
      </p:grpSp>
    </p:spTree>
    <p:extLst>
      <p:ext uri="{BB962C8B-B14F-4D97-AF65-F5344CB8AC3E}">
        <p14:creationId xmlns:p14="http://schemas.microsoft.com/office/powerpoint/2010/main" val="11457969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100" dirty="0">
                <a:solidFill>
                  <a:schemeClr val="accent1"/>
                </a:solidFill>
              </a:rPr>
              <a:t>Modernization of SAP Platform and User Experience</a:t>
            </a:r>
          </a:p>
        </p:txBody>
      </p:sp>
      <p:sp>
        <p:nvSpPr>
          <p:cNvPr id="4" name="Slide Number Placeholder 3"/>
          <p:cNvSpPr>
            <a:spLocks noGrp="1"/>
          </p:cNvSpPr>
          <p:nvPr>
            <p:ph type="sldNum" sz="quarter" idx="4294967295"/>
          </p:nvPr>
        </p:nvSpPr>
        <p:spPr>
          <a:xfrm>
            <a:off x="8686803" y="4830973"/>
            <a:ext cx="371717" cy="273805"/>
          </a:xfrm>
          <a:prstGeom prst="rect">
            <a:avLst/>
          </a:prstGeom>
        </p:spPr>
        <p:txBody>
          <a:bodyPr/>
          <a:lstStyle/>
          <a:p>
            <a:fld id="{BD271169-D5A2-4E26-9D3F-58E320BF9E89}" type="slidenum">
              <a:rPr lang="en-US" smtClean="0">
                <a:solidFill>
                  <a:srgbClr val="595959">
                    <a:tint val="75000"/>
                  </a:srgbClr>
                </a:solidFill>
              </a:rPr>
              <a:pPr/>
              <a:t>5</a:t>
            </a:fld>
            <a:endParaRPr lang="en-US" dirty="0">
              <a:solidFill>
                <a:srgbClr val="595959">
                  <a:tint val="75000"/>
                </a:srgbClr>
              </a:solidFill>
            </a:endParaRPr>
          </a:p>
        </p:txBody>
      </p:sp>
      <p:sp>
        <p:nvSpPr>
          <p:cNvPr id="6" name="正方形/長方形 20"/>
          <p:cNvSpPr/>
          <p:nvPr/>
        </p:nvSpPr>
        <p:spPr>
          <a:xfrm>
            <a:off x="214908" y="3921709"/>
            <a:ext cx="2174969" cy="1120702"/>
          </a:xfrm>
          <a:prstGeom prst="rect">
            <a:avLst/>
          </a:prstGeom>
          <a:gradFill flip="none" rotWithShape="1">
            <a:gsLst>
              <a:gs pos="0">
                <a:srgbClr val="E8320E">
                  <a:shade val="30000"/>
                  <a:satMod val="115000"/>
                </a:srgbClr>
              </a:gs>
              <a:gs pos="50000">
                <a:srgbClr val="E8320E">
                  <a:shade val="67500"/>
                  <a:satMod val="115000"/>
                </a:srgbClr>
              </a:gs>
              <a:gs pos="100000">
                <a:srgbClr val="E8320E">
                  <a:shade val="100000"/>
                  <a:satMod val="115000"/>
                </a:srgbClr>
              </a:gs>
            </a:gsLst>
            <a:lin ang="2700000" scaled="1"/>
            <a:tileRect/>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fontAlgn="base">
              <a:spcBef>
                <a:spcPct val="0"/>
              </a:spcBef>
              <a:spcAft>
                <a:spcPct val="0"/>
              </a:spcAft>
              <a:defRPr/>
            </a:pPr>
            <a:endParaRPr kumimoji="1" lang="ja-JP" altLang="en-US" sz="1350">
              <a:solidFill>
                <a:prstClr val="white"/>
              </a:solidFill>
            </a:endParaRPr>
          </a:p>
        </p:txBody>
      </p:sp>
      <p:sp>
        <p:nvSpPr>
          <p:cNvPr id="7" name="正方形/長方形 21"/>
          <p:cNvSpPr/>
          <p:nvPr/>
        </p:nvSpPr>
        <p:spPr>
          <a:xfrm>
            <a:off x="2468185" y="3921709"/>
            <a:ext cx="4204940" cy="1120702"/>
          </a:xfrm>
          <a:prstGeom prst="rect">
            <a:avLst/>
          </a:prstGeom>
          <a:gradFill flip="none" rotWithShape="1">
            <a:gsLst>
              <a:gs pos="0">
                <a:srgbClr val="E8320E">
                  <a:shade val="30000"/>
                  <a:satMod val="115000"/>
                </a:srgbClr>
              </a:gs>
              <a:gs pos="50000">
                <a:srgbClr val="E8320E">
                  <a:shade val="67500"/>
                  <a:satMod val="115000"/>
                </a:srgbClr>
              </a:gs>
              <a:gs pos="100000">
                <a:srgbClr val="E8320E">
                  <a:shade val="100000"/>
                  <a:satMod val="115000"/>
                </a:srgbClr>
              </a:gs>
            </a:gsLst>
            <a:lin ang="2700000" scaled="1"/>
            <a:tileRect/>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fontAlgn="base">
              <a:spcBef>
                <a:spcPct val="0"/>
              </a:spcBef>
              <a:spcAft>
                <a:spcPct val="0"/>
              </a:spcAft>
              <a:defRPr/>
            </a:pPr>
            <a:endParaRPr kumimoji="1" lang="ja-JP" altLang="en-US" sz="1350">
              <a:solidFill>
                <a:prstClr val="white"/>
              </a:solidFill>
            </a:endParaRPr>
          </a:p>
        </p:txBody>
      </p:sp>
      <p:sp>
        <p:nvSpPr>
          <p:cNvPr id="8" name="正方形/長方形 22"/>
          <p:cNvSpPr/>
          <p:nvPr/>
        </p:nvSpPr>
        <p:spPr>
          <a:xfrm>
            <a:off x="6737850" y="3921709"/>
            <a:ext cx="2174969" cy="1120702"/>
          </a:xfrm>
          <a:prstGeom prst="rect">
            <a:avLst/>
          </a:prstGeom>
          <a:gradFill flip="none" rotWithShape="1">
            <a:gsLst>
              <a:gs pos="0">
                <a:srgbClr val="E8320E">
                  <a:shade val="30000"/>
                  <a:satMod val="115000"/>
                </a:srgbClr>
              </a:gs>
              <a:gs pos="50000">
                <a:srgbClr val="E8320E">
                  <a:shade val="67500"/>
                  <a:satMod val="115000"/>
                </a:srgbClr>
              </a:gs>
              <a:gs pos="100000">
                <a:srgbClr val="E8320E">
                  <a:shade val="100000"/>
                  <a:satMod val="115000"/>
                </a:srgbClr>
              </a:gs>
            </a:gsLst>
            <a:lin ang="2700000" scaled="1"/>
            <a:tileRect/>
          </a:grad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fontAlgn="base">
              <a:spcBef>
                <a:spcPct val="0"/>
              </a:spcBef>
              <a:spcAft>
                <a:spcPct val="0"/>
              </a:spcAft>
              <a:defRPr/>
            </a:pPr>
            <a:endParaRPr kumimoji="1" lang="ja-JP" altLang="en-US" sz="1350">
              <a:solidFill>
                <a:prstClr val="white"/>
              </a:solidFill>
            </a:endParaRPr>
          </a:p>
        </p:txBody>
      </p:sp>
      <p:sp>
        <p:nvSpPr>
          <p:cNvPr id="9" name="正方形/長方形 23"/>
          <p:cNvSpPr/>
          <p:nvPr/>
        </p:nvSpPr>
        <p:spPr>
          <a:xfrm>
            <a:off x="214909" y="3165734"/>
            <a:ext cx="8699876" cy="69642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fontAlgn="base">
              <a:spcBef>
                <a:spcPct val="0"/>
              </a:spcBef>
              <a:spcAft>
                <a:spcPct val="0"/>
              </a:spcAft>
              <a:defRPr/>
            </a:pPr>
            <a:endParaRPr kumimoji="1" lang="ja-JP" altLang="en-US" sz="1350">
              <a:solidFill>
                <a:prstClr val="white"/>
              </a:solidFill>
            </a:endParaRPr>
          </a:p>
        </p:txBody>
      </p:sp>
      <p:sp>
        <p:nvSpPr>
          <p:cNvPr id="10" name="正方形/長方形 24"/>
          <p:cNvSpPr/>
          <p:nvPr/>
        </p:nvSpPr>
        <p:spPr>
          <a:xfrm>
            <a:off x="214909" y="2571751"/>
            <a:ext cx="8699876" cy="320453"/>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anchor="ctr"/>
          <a:lstStyle/>
          <a:p>
            <a:pPr algn="ctr" fontAlgn="base">
              <a:spcBef>
                <a:spcPct val="0"/>
              </a:spcBef>
              <a:spcAft>
                <a:spcPct val="0"/>
              </a:spcAft>
              <a:defRPr/>
            </a:pPr>
            <a:endParaRPr kumimoji="1" lang="ja-JP" altLang="en-US" sz="1350">
              <a:solidFill>
                <a:prstClr val="white"/>
              </a:solidFill>
              <a:latin typeface="メイリオ"/>
            </a:endParaRPr>
          </a:p>
        </p:txBody>
      </p:sp>
      <p:pic>
        <p:nvPicPr>
          <p:cNvPr id="11" name="Picture 25" descr="White square gl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516" y="4666813"/>
            <a:ext cx="1248789" cy="326159"/>
          </a:xfrm>
          <a:prstGeom prst="rect">
            <a:avLst/>
          </a:prstGeom>
          <a:noFill/>
          <a:ln w="9525">
            <a:noFill/>
            <a:miter lim="800000"/>
            <a:headEnd/>
            <a:tailEnd/>
          </a:ln>
        </p:spPr>
      </p:pic>
      <p:sp>
        <p:nvSpPr>
          <p:cNvPr id="12" name="Text Box 26"/>
          <p:cNvSpPr txBox="1">
            <a:spLocks noChangeArrowheads="1"/>
          </p:cNvSpPr>
          <p:nvPr/>
        </p:nvSpPr>
        <p:spPr bwMode="auto">
          <a:xfrm>
            <a:off x="643327" y="4731266"/>
            <a:ext cx="1196408" cy="207727"/>
          </a:xfrm>
          <a:prstGeom prst="rect">
            <a:avLst/>
          </a:prstGeom>
          <a:noFill/>
          <a:ln w="9525" algn="ctr">
            <a:noFill/>
            <a:miter lim="800000"/>
            <a:headEnd/>
            <a:tailEnd/>
          </a:ln>
          <a:effectLst/>
        </p:spPr>
        <p:txBody>
          <a:bodyPr lIns="68559" tIns="34279" rIns="68559" bIns="34279">
            <a:spAutoFit/>
          </a:bodyPr>
          <a:lstStyle/>
          <a:p>
            <a:pPr algn="ctr" fontAlgn="base">
              <a:spcBef>
                <a:spcPct val="50000"/>
              </a:spcBef>
              <a:spcAft>
                <a:spcPct val="0"/>
              </a:spcAft>
              <a:defRPr/>
            </a:pPr>
            <a:r>
              <a:rPr kumimoji="1" lang="en-US" altLang="ja-JP" sz="900" b="1" i="1" dirty="0">
                <a:solidFill>
                  <a:srgbClr val="4F271C"/>
                </a:solidFill>
                <a:effectLst>
                  <a:outerShdw blurRad="38100" dist="38100" dir="2700000" algn="tl">
                    <a:srgbClr val="FFFFFF"/>
                  </a:outerShdw>
                </a:effectLst>
                <a:latin typeface="Arial" pitchFamily="34" charset="0"/>
              </a:rPr>
              <a:t>Authentication</a:t>
            </a:r>
            <a:endParaRPr kumimoji="1" lang="ja-JP" altLang="en-US" sz="900" b="1" i="1" dirty="0">
              <a:solidFill>
                <a:srgbClr val="4F271C"/>
              </a:solidFill>
              <a:effectLst>
                <a:outerShdw blurRad="38100" dist="38100" dir="2700000" algn="tl">
                  <a:srgbClr val="FFFFFF"/>
                </a:outerShdw>
              </a:effectLst>
              <a:latin typeface="Arial" pitchFamily="34" charset="0"/>
            </a:endParaRPr>
          </a:p>
        </p:txBody>
      </p:sp>
      <p:pic>
        <p:nvPicPr>
          <p:cNvPr id="13" name="Picture 25" descr="White square gl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03582" y="4677686"/>
            <a:ext cx="1248788" cy="326159"/>
          </a:xfrm>
          <a:prstGeom prst="rect">
            <a:avLst/>
          </a:prstGeom>
          <a:noFill/>
          <a:ln w="9525">
            <a:noFill/>
            <a:miter lim="800000"/>
            <a:headEnd/>
            <a:tailEnd/>
          </a:ln>
        </p:spPr>
      </p:pic>
      <p:sp>
        <p:nvSpPr>
          <p:cNvPr id="14" name="Text Box 26"/>
          <p:cNvSpPr txBox="1">
            <a:spLocks noChangeArrowheads="1"/>
          </p:cNvSpPr>
          <p:nvPr/>
        </p:nvSpPr>
        <p:spPr bwMode="auto">
          <a:xfrm>
            <a:off x="7202384" y="4742137"/>
            <a:ext cx="1196409" cy="207727"/>
          </a:xfrm>
          <a:prstGeom prst="rect">
            <a:avLst/>
          </a:prstGeom>
          <a:noFill/>
          <a:ln w="9525" algn="ctr">
            <a:noFill/>
            <a:miter lim="800000"/>
            <a:headEnd/>
            <a:tailEnd/>
          </a:ln>
          <a:effectLst/>
        </p:spPr>
        <p:txBody>
          <a:bodyPr lIns="68559" tIns="34279" rIns="68559" bIns="34279">
            <a:spAutoFit/>
          </a:bodyPr>
          <a:lstStyle/>
          <a:p>
            <a:pPr algn="ctr" fontAlgn="base">
              <a:spcBef>
                <a:spcPct val="50000"/>
              </a:spcBef>
              <a:spcAft>
                <a:spcPct val="0"/>
              </a:spcAft>
              <a:defRPr/>
            </a:pPr>
            <a:r>
              <a:rPr kumimoji="1" lang="en-US" altLang="ja-JP" sz="900" b="1" i="1" dirty="0">
                <a:solidFill>
                  <a:srgbClr val="4F271C"/>
                </a:solidFill>
                <a:effectLst>
                  <a:outerShdw blurRad="38100" dist="38100" dir="2700000" algn="tl">
                    <a:srgbClr val="FFFFFF"/>
                  </a:outerShdw>
                </a:effectLst>
                <a:latin typeface="Arial" pitchFamily="34" charset="0"/>
              </a:rPr>
              <a:t>IT Automation</a:t>
            </a:r>
            <a:endParaRPr kumimoji="1" lang="ja-JP" altLang="en-US" sz="900" b="1" i="1" dirty="0">
              <a:solidFill>
                <a:srgbClr val="4F271C"/>
              </a:solidFill>
              <a:effectLst>
                <a:outerShdw blurRad="38100" dist="38100" dir="2700000" algn="tl">
                  <a:srgbClr val="FFFFFF"/>
                </a:outerShdw>
              </a:effectLst>
              <a:latin typeface="Arial" pitchFamily="34" charset="0"/>
            </a:endParaRPr>
          </a:p>
        </p:txBody>
      </p:sp>
      <p:pic>
        <p:nvPicPr>
          <p:cNvPr id="15" name="Picture 25" descr="White square glow"/>
          <p:cNvPicPr>
            <a:picLocks noChangeAspect="1" noChangeArrowheads="1"/>
          </p:cNvPicPr>
          <p:nvPr/>
        </p:nvPicPr>
        <p:blipFill>
          <a:blip r:embed="rId3"/>
          <a:srcRect/>
          <a:stretch>
            <a:fillRect/>
          </a:stretch>
        </p:blipFill>
        <p:spPr bwMode="auto">
          <a:xfrm>
            <a:off x="3122698" y="4677685"/>
            <a:ext cx="2678526" cy="326158"/>
          </a:xfrm>
          <a:prstGeom prst="rect">
            <a:avLst/>
          </a:prstGeom>
          <a:noFill/>
          <a:ln w="9525">
            <a:noFill/>
            <a:miter lim="800000"/>
            <a:headEnd/>
            <a:tailEnd/>
          </a:ln>
        </p:spPr>
      </p:pic>
      <p:sp>
        <p:nvSpPr>
          <p:cNvPr id="16" name="Text Box 26"/>
          <p:cNvSpPr txBox="1">
            <a:spLocks noChangeArrowheads="1"/>
          </p:cNvSpPr>
          <p:nvPr/>
        </p:nvSpPr>
        <p:spPr bwMode="auto">
          <a:xfrm>
            <a:off x="3297694" y="4740035"/>
            <a:ext cx="2328532" cy="23083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kumimoji="1" lang="en-US" altLang="ja-JP" sz="900" b="1" i="1" dirty="0">
                <a:solidFill>
                  <a:srgbClr val="4F271C"/>
                </a:solidFill>
                <a:effectLst>
                  <a:outerShdw blurRad="38100" dist="38100" dir="2700000" algn="tl">
                    <a:srgbClr val="FFFFFF"/>
                  </a:outerShdw>
                </a:effectLst>
                <a:latin typeface="Arial" pitchFamily="34" charset="0"/>
              </a:rPr>
              <a:t>OS/DB Platform, Private/Public Cloud</a:t>
            </a:r>
            <a:endParaRPr kumimoji="1" lang="ja-JP" altLang="en-US" sz="900" b="1" i="1" dirty="0">
              <a:solidFill>
                <a:srgbClr val="4F271C"/>
              </a:solidFill>
              <a:effectLst>
                <a:outerShdw blurRad="38100" dist="38100" dir="2700000" algn="tl">
                  <a:srgbClr val="FFFFFF"/>
                </a:outerShdw>
              </a:effectLst>
              <a:latin typeface="Arial" pitchFamily="34" charset="0"/>
            </a:endParaRPr>
          </a:p>
        </p:txBody>
      </p:sp>
      <p:grpSp>
        <p:nvGrpSpPr>
          <p:cNvPr id="17" name="グループ化 50"/>
          <p:cNvGrpSpPr>
            <a:grpSpLocks/>
          </p:cNvGrpSpPr>
          <p:nvPr/>
        </p:nvGrpSpPr>
        <p:grpSpPr bwMode="auto">
          <a:xfrm>
            <a:off x="3808662" y="3165732"/>
            <a:ext cx="1549974" cy="696417"/>
            <a:chOff x="1719263" y="5613400"/>
            <a:chExt cx="2209800" cy="1066800"/>
          </a:xfrm>
        </p:grpSpPr>
        <p:pic>
          <p:nvPicPr>
            <p:cNvPr id="57" name="Picture 26" descr="White square glow"/>
            <p:cNvPicPr>
              <a:picLocks noChangeAspect="1" noChangeArrowheads="1"/>
            </p:cNvPicPr>
            <p:nvPr/>
          </p:nvPicPr>
          <p:blipFill>
            <a:blip r:embed="rId4"/>
            <a:srcRect/>
            <a:stretch>
              <a:fillRect/>
            </a:stretch>
          </p:blipFill>
          <p:spPr bwMode="auto">
            <a:xfrm>
              <a:off x="1719263" y="5613400"/>
              <a:ext cx="2209800" cy="1066800"/>
            </a:xfrm>
            <a:prstGeom prst="rect">
              <a:avLst/>
            </a:prstGeom>
            <a:noFill/>
            <a:ln w="9525">
              <a:noFill/>
              <a:miter lim="800000"/>
              <a:headEnd/>
              <a:tailEnd/>
            </a:ln>
          </p:spPr>
        </p:pic>
        <p:pic>
          <p:nvPicPr>
            <p:cNvPr id="58" name="Picture 6"/>
            <p:cNvPicPr>
              <a:picLocks noChangeAspect="1" noChangeArrowheads="1"/>
            </p:cNvPicPr>
            <p:nvPr/>
          </p:nvPicPr>
          <p:blipFill>
            <a:blip r:embed="rId5"/>
            <a:srcRect/>
            <a:stretch>
              <a:fillRect/>
            </a:stretch>
          </p:blipFill>
          <p:spPr bwMode="auto">
            <a:xfrm>
              <a:off x="2143109" y="5828282"/>
              <a:ext cx="1357321" cy="672547"/>
            </a:xfrm>
            <a:prstGeom prst="rect">
              <a:avLst/>
            </a:prstGeom>
            <a:noFill/>
            <a:ln w="9525">
              <a:noFill/>
              <a:miter lim="800000"/>
              <a:headEnd/>
              <a:tailEnd/>
            </a:ln>
          </p:spPr>
        </p:pic>
      </p:grpSp>
      <p:pic>
        <p:nvPicPr>
          <p:cNvPr id="18" name="Picture 4" descr="C:\Users\takhoshi\Desktop\HyperV-Svr-2_bL_r.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63791" y="4343934"/>
            <a:ext cx="1022210" cy="3256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C:\Users\takhoshi\Desktop\SysCnt-CM-vNext_v_rgb_r.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331212" y="4027538"/>
            <a:ext cx="1048794" cy="651925"/>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27"/>
          <p:cNvSpPr/>
          <p:nvPr/>
        </p:nvSpPr>
        <p:spPr>
          <a:xfrm>
            <a:off x="214908" y="1609244"/>
            <a:ext cx="2854379" cy="90597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ja-JP" altLang="en-US" sz="1350">
              <a:solidFill>
                <a:prstClr val="white"/>
              </a:solidFill>
            </a:endParaRPr>
          </a:p>
        </p:txBody>
      </p:sp>
      <p:pic>
        <p:nvPicPr>
          <p:cNvPr id="21" name="図 3" descr="D:\PPTResources\BoxShots_Logos\Azure Services Platform\Windows Azure\Windows Azure logo rev.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invGray">
          <a:xfrm>
            <a:off x="4888822" y="4063624"/>
            <a:ext cx="1287763" cy="2013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takhoshi\Downloads\SQL12_h_rgb_r.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885352" y="4297937"/>
            <a:ext cx="1738111" cy="359496"/>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47"/>
          <p:cNvSpPr txBox="1"/>
          <p:nvPr/>
        </p:nvSpPr>
        <p:spPr>
          <a:xfrm>
            <a:off x="6396212" y="2625748"/>
            <a:ext cx="2130437" cy="253893"/>
          </a:xfrm>
          <a:prstGeom prst="rect">
            <a:avLst/>
          </a:prstGeom>
          <a:noFill/>
        </p:spPr>
        <p:txBody>
          <a:bodyPr wrap="square" lIns="68559" tIns="34279" rIns="68559" bIns="34279">
            <a:spAutoFit/>
          </a:bodyPr>
          <a:lstStyle/>
          <a:p>
            <a:pPr algn="ctr" fontAlgn="base">
              <a:spcBef>
                <a:spcPct val="0"/>
              </a:spcBef>
              <a:spcAft>
                <a:spcPct val="0"/>
              </a:spcAft>
              <a:defRPr/>
            </a:pPr>
            <a:r>
              <a:rPr kumimoji="1" lang="en-US" altLang="ja-JP" sz="1050" b="1" i="1" dirty="0">
                <a:solidFill>
                  <a:prstClr val="white"/>
                </a:solidFill>
                <a:effectLst>
                  <a:outerShdw blurRad="38100" dist="38100" dir="2700000" algn="tl">
                    <a:srgbClr val="000000">
                      <a:alpha val="43137"/>
                    </a:srgbClr>
                  </a:outerShdw>
                </a:effectLst>
                <a:latin typeface="Segoe Light" pitchFamily="34" charset="0"/>
              </a:rPr>
              <a:t>    </a:t>
            </a:r>
            <a:r>
              <a:rPr kumimoji="1" lang="en-US" altLang="ja-JP" sz="1200" b="1" i="1" dirty="0">
                <a:solidFill>
                  <a:prstClr val="white"/>
                </a:solidFill>
                <a:effectLst>
                  <a:outerShdw blurRad="38100" dist="38100" dir="2700000" algn="tl">
                    <a:srgbClr val="000000">
                      <a:alpha val="43137"/>
                    </a:srgbClr>
                  </a:outerShdw>
                </a:effectLst>
                <a:latin typeface="Segoe Light" pitchFamily="34" charset="0"/>
              </a:rPr>
              <a:t>SAP </a:t>
            </a:r>
            <a:r>
              <a:rPr kumimoji="1" lang="en-US" altLang="ja-JP" sz="1200" b="1" i="1" dirty="0" err="1">
                <a:solidFill>
                  <a:prstClr val="white"/>
                </a:solidFill>
                <a:effectLst>
                  <a:outerShdw blurRad="38100" dist="38100" dir="2700000" algn="tl">
                    <a:srgbClr val="000000">
                      <a:alpha val="43137"/>
                    </a:srgbClr>
                  </a:outerShdw>
                </a:effectLst>
                <a:latin typeface="Segoe Light" pitchFamily="34" charset="0"/>
              </a:rPr>
              <a:t>NetWeaver</a:t>
            </a:r>
            <a:r>
              <a:rPr kumimoji="1" lang="en-US" altLang="ja-JP" sz="1200" b="1" i="1" dirty="0">
                <a:solidFill>
                  <a:prstClr val="white"/>
                </a:solidFill>
                <a:effectLst>
                  <a:outerShdw blurRad="38100" dist="38100" dir="2700000" algn="tl">
                    <a:srgbClr val="000000">
                      <a:alpha val="43137"/>
                    </a:srgbClr>
                  </a:outerShdw>
                </a:effectLst>
                <a:latin typeface="Segoe Light" pitchFamily="34" charset="0"/>
              </a:rPr>
              <a:t> Gateway</a:t>
            </a:r>
            <a:endParaRPr kumimoji="1" lang="ja-JP" altLang="en-US" sz="1200" b="1" i="1" dirty="0">
              <a:solidFill>
                <a:prstClr val="white"/>
              </a:solidFill>
              <a:effectLst>
                <a:outerShdw blurRad="38100" dist="38100" dir="2700000" algn="tl">
                  <a:srgbClr val="000000">
                    <a:alpha val="43137"/>
                  </a:srgbClr>
                </a:outerShdw>
              </a:effectLst>
              <a:latin typeface="Segoe Light" pitchFamily="34" charset="0"/>
            </a:endParaRPr>
          </a:p>
        </p:txBody>
      </p:sp>
      <p:pic>
        <p:nvPicPr>
          <p:cNvPr id="24"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26187" y="2625749"/>
            <a:ext cx="444469" cy="23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4415" y="2625749"/>
            <a:ext cx="1341929" cy="210809"/>
          </a:xfrm>
          <a:prstGeom prst="rect">
            <a:avLst/>
          </a:prstGeom>
        </p:spPr>
      </p:pic>
      <p:pic>
        <p:nvPicPr>
          <p:cNvPr id="26" name="Picture 2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66492" y="3996872"/>
            <a:ext cx="1836905" cy="356226"/>
          </a:xfrm>
          <a:prstGeom prst="rect">
            <a:avLst/>
          </a:prstGeom>
        </p:spPr>
      </p:pic>
      <p:pic>
        <p:nvPicPr>
          <p:cNvPr id="27" name="Picture 2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47115" y="4078910"/>
            <a:ext cx="1892936" cy="367092"/>
          </a:xfrm>
          <a:prstGeom prst="rect">
            <a:avLst/>
          </a:prstGeom>
        </p:spPr>
      </p:pic>
      <p:sp>
        <p:nvSpPr>
          <p:cNvPr id="28" name="TextBox 27"/>
          <p:cNvSpPr txBox="1"/>
          <p:nvPr/>
        </p:nvSpPr>
        <p:spPr>
          <a:xfrm>
            <a:off x="579851" y="4379071"/>
            <a:ext cx="1491608" cy="276999"/>
          </a:xfrm>
          <a:prstGeom prst="rect">
            <a:avLst/>
          </a:prstGeom>
          <a:noFill/>
        </p:spPr>
        <p:txBody>
          <a:bodyPr wrap="square" rtlCol="0">
            <a:spAutoFit/>
          </a:bodyPr>
          <a:lstStyle/>
          <a:p>
            <a:r>
              <a:rPr lang="en-US" sz="1200" dirty="0">
                <a:solidFill>
                  <a:srgbClr val="FFFFFF"/>
                </a:solidFill>
              </a:rPr>
              <a:t>Active Directory</a:t>
            </a:r>
            <a:endParaRPr lang="en-SG" sz="1200" dirty="0">
              <a:solidFill>
                <a:srgbClr val="FFFFFF"/>
              </a:solidFill>
            </a:endParaRPr>
          </a:p>
        </p:txBody>
      </p:sp>
      <p:pic>
        <p:nvPicPr>
          <p:cNvPr id="29" name="Picture 23" descr="\\snet\ispace\project01\共通-営業Document\2008年度\ES\フォーマット_セミナーDM\Business　Solution Seriesロゴ\jpg画像\logo_spectre.jpg"/>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94149" y="2625749"/>
            <a:ext cx="754922" cy="233598"/>
          </a:xfrm>
          <a:prstGeom prst="rect">
            <a:avLst/>
          </a:prstGeom>
          <a:solidFill>
            <a:schemeClr val="bg1"/>
          </a:solidFill>
          <a:ln>
            <a:noFill/>
          </a:ln>
          <a:extLst/>
        </p:spPr>
      </p:pic>
      <p:sp>
        <p:nvSpPr>
          <p:cNvPr id="30" name="正方形/長方形 27"/>
          <p:cNvSpPr/>
          <p:nvPr/>
        </p:nvSpPr>
        <p:spPr>
          <a:xfrm>
            <a:off x="3142022" y="1609244"/>
            <a:ext cx="2831072" cy="90597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ja-JP" altLang="en-US" sz="1350">
              <a:solidFill>
                <a:prstClr val="white"/>
              </a:solidFill>
            </a:endParaRPr>
          </a:p>
        </p:txBody>
      </p:sp>
      <p:sp>
        <p:nvSpPr>
          <p:cNvPr id="31" name="正方形/長方形 27"/>
          <p:cNvSpPr/>
          <p:nvPr/>
        </p:nvSpPr>
        <p:spPr>
          <a:xfrm>
            <a:off x="6045828" y="1609244"/>
            <a:ext cx="2881693" cy="905977"/>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ja-JP" altLang="en-US" sz="1350">
              <a:solidFill>
                <a:prstClr val="white"/>
              </a:solidFill>
            </a:endParaRPr>
          </a:p>
        </p:txBody>
      </p:sp>
      <p:pic>
        <p:nvPicPr>
          <p:cNvPr id="32" name="Picture 31"/>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468866" y="1991712"/>
            <a:ext cx="358100" cy="193898"/>
          </a:xfrm>
          <a:prstGeom prst="rect">
            <a:avLst/>
          </a:prstGeom>
        </p:spPr>
      </p:pic>
      <p:pic>
        <p:nvPicPr>
          <p:cNvPr id="33" name="Picture 3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66249" y="1994184"/>
            <a:ext cx="787040" cy="173762"/>
          </a:xfrm>
          <a:prstGeom prst="rect">
            <a:avLst/>
          </a:prstGeom>
        </p:spPr>
      </p:pic>
      <p:pic>
        <p:nvPicPr>
          <p:cNvPr id="34" name="Picture 3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071460" y="2002190"/>
            <a:ext cx="882132" cy="160388"/>
          </a:xfrm>
          <a:prstGeom prst="rect">
            <a:avLst/>
          </a:prstGeom>
        </p:spPr>
      </p:pic>
      <p:sp>
        <p:nvSpPr>
          <p:cNvPr id="37" name="正方形/長方形 27"/>
          <p:cNvSpPr/>
          <p:nvPr/>
        </p:nvSpPr>
        <p:spPr>
          <a:xfrm>
            <a:off x="208283" y="1221959"/>
            <a:ext cx="8699876" cy="322623"/>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ja-JP" altLang="en-US" sz="1350">
              <a:solidFill>
                <a:prstClr val="white"/>
              </a:solidFill>
            </a:endParaRPr>
          </a:p>
        </p:txBody>
      </p:sp>
      <p:pic>
        <p:nvPicPr>
          <p:cNvPr id="38" name="Picture 37"/>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553952" y="1245387"/>
            <a:ext cx="1082240" cy="274335"/>
          </a:xfrm>
          <a:prstGeom prst="rect">
            <a:avLst/>
          </a:prstGeom>
        </p:spPr>
      </p:pic>
      <p:pic>
        <p:nvPicPr>
          <p:cNvPr id="39" name="Picture 3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505751" y="1216274"/>
            <a:ext cx="1025968" cy="329507"/>
          </a:xfrm>
          <a:prstGeom prst="rect">
            <a:avLst/>
          </a:prstGeom>
        </p:spPr>
      </p:pic>
      <p:pic>
        <p:nvPicPr>
          <p:cNvPr id="40" name="Picture 49" descr="up green arrow"/>
          <p:cNvPicPr>
            <a:picLocks noChangeAspect="1" noChangeArrowheads="1"/>
          </p:cNvPicPr>
          <p:nvPr/>
        </p:nvPicPr>
        <p:blipFill>
          <a:blip r:embed="rId20"/>
          <a:srcRect/>
          <a:stretch>
            <a:fillRect/>
          </a:stretch>
        </p:blipFill>
        <p:spPr bwMode="auto">
          <a:xfrm>
            <a:off x="913468" y="2855858"/>
            <a:ext cx="679751" cy="486896"/>
          </a:xfrm>
          <a:prstGeom prst="rect">
            <a:avLst/>
          </a:prstGeom>
          <a:noFill/>
          <a:ln w="9525">
            <a:noFill/>
            <a:miter lim="800000"/>
            <a:headEnd/>
            <a:tailEnd/>
          </a:ln>
        </p:spPr>
      </p:pic>
      <p:pic>
        <p:nvPicPr>
          <p:cNvPr id="41" name="Picture 49" descr="up green arrow"/>
          <p:cNvPicPr>
            <a:picLocks noChangeAspect="1" noChangeArrowheads="1"/>
          </p:cNvPicPr>
          <p:nvPr/>
        </p:nvPicPr>
        <p:blipFill>
          <a:blip r:embed="rId20"/>
          <a:srcRect/>
          <a:stretch>
            <a:fillRect/>
          </a:stretch>
        </p:blipFill>
        <p:spPr bwMode="auto">
          <a:xfrm>
            <a:off x="3069288" y="2873687"/>
            <a:ext cx="679751" cy="486896"/>
          </a:xfrm>
          <a:prstGeom prst="rect">
            <a:avLst/>
          </a:prstGeom>
          <a:noFill/>
          <a:ln w="9525">
            <a:noFill/>
            <a:miter lim="800000"/>
            <a:headEnd/>
            <a:tailEnd/>
          </a:ln>
        </p:spPr>
      </p:pic>
      <p:pic>
        <p:nvPicPr>
          <p:cNvPr id="42" name="Picture 49" descr="up green arrow"/>
          <p:cNvPicPr>
            <a:picLocks noChangeAspect="1" noChangeArrowheads="1"/>
          </p:cNvPicPr>
          <p:nvPr/>
        </p:nvPicPr>
        <p:blipFill>
          <a:blip r:embed="rId20"/>
          <a:srcRect/>
          <a:stretch>
            <a:fillRect/>
          </a:stretch>
        </p:blipFill>
        <p:spPr bwMode="auto">
          <a:xfrm>
            <a:off x="5236397" y="2841743"/>
            <a:ext cx="679751" cy="486896"/>
          </a:xfrm>
          <a:prstGeom prst="rect">
            <a:avLst/>
          </a:prstGeom>
          <a:noFill/>
          <a:ln w="9525">
            <a:noFill/>
            <a:miter lim="800000"/>
            <a:headEnd/>
            <a:tailEnd/>
          </a:ln>
        </p:spPr>
      </p:pic>
      <p:pic>
        <p:nvPicPr>
          <p:cNvPr id="44" name="Picture 43"/>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3616059" y="425995"/>
            <a:ext cx="1714260" cy="571420"/>
          </a:xfrm>
          <a:prstGeom prst="rect">
            <a:avLst/>
          </a:prstGeom>
        </p:spPr>
      </p:pic>
      <p:pic>
        <p:nvPicPr>
          <p:cNvPr id="45" name="Picture 44"/>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130282" y="466676"/>
            <a:ext cx="1133602" cy="503522"/>
          </a:xfrm>
          <a:prstGeom prst="rect">
            <a:avLst/>
          </a:prstGeom>
        </p:spPr>
      </p:pic>
      <p:pic>
        <p:nvPicPr>
          <p:cNvPr id="46" name="Picture 45"/>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66061" y="423569"/>
            <a:ext cx="1356404" cy="626865"/>
          </a:xfrm>
          <a:prstGeom prst="rect">
            <a:avLst/>
          </a:prstGeom>
        </p:spPr>
      </p:pic>
      <p:pic>
        <p:nvPicPr>
          <p:cNvPr id="47" name="Picture 25" descr="White square gl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88529" y="1674042"/>
            <a:ext cx="1443603" cy="283234"/>
          </a:xfrm>
          <a:prstGeom prst="rect">
            <a:avLst/>
          </a:prstGeom>
          <a:noFill/>
          <a:ln w="9525">
            <a:noFill/>
            <a:miter lim="800000"/>
            <a:headEnd/>
            <a:tailEnd/>
          </a:ln>
        </p:spPr>
      </p:pic>
      <p:sp>
        <p:nvSpPr>
          <p:cNvPr id="48" name="Text Box 9"/>
          <p:cNvSpPr txBox="1">
            <a:spLocks noChangeArrowheads="1"/>
          </p:cNvSpPr>
          <p:nvPr/>
        </p:nvSpPr>
        <p:spPr bwMode="auto">
          <a:xfrm>
            <a:off x="1106622" y="1728039"/>
            <a:ext cx="1161226" cy="230832"/>
          </a:xfrm>
          <a:prstGeom prst="rect">
            <a:avLst/>
          </a:prstGeom>
          <a:noFill/>
          <a:ln w="9525" algn="ctr">
            <a:noFill/>
            <a:miter lim="800000"/>
            <a:headEnd/>
            <a:tailEnd/>
          </a:ln>
          <a:effectLst/>
        </p:spPr>
        <p:txBody>
          <a:bodyPr wrap="square">
            <a:spAutoFit/>
          </a:bodyPr>
          <a:lstStyle/>
          <a:p>
            <a:pPr algn="ctr" fontAlgn="base">
              <a:spcBef>
                <a:spcPct val="50000"/>
              </a:spcBef>
              <a:spcAft>
                <a:spcPct val="0"/>
              </a:spcAft>
              <a:defRPr/>
            </a:pPr>
            <a:r>
              <a:rPr kumimoji="1" lang="en-US" altLang="ja-JP" sz="900" b="1" i="1" dirty="0">
                <a:solidFill>
                  <a:srgbClr val="4F271C"/>
                </a:solidFill>
                <a:effectLst>
                  <a:outerShdw blurRad="38100" dist="38100" dir="2700000" algn="tl">
                    <a:srgbClr val="FFFFFF"/>
                  </a:outerShdw>
                </a:effectLst>
                <a:latin typeface="Arial" pitchFamily="34" charset="0"/>
              </a:rPr>
              <a:t>BPM &amp; </a:t>
            </a:r>
            <a:r>
              <a:rPr kumimoji="1" lang="en-US" altLang="ja-JP" sz="900" b="1" i="1" dirty="0" err="1">
                <a:solidFill>
                  <a:srgbClr val="4F271C"/>
                </a:solidFill>
                <a:effectLst>
                  <a:outerShdw blurRad="38100" dist="38100" dir="2700000" algn="tl">
                    <a:srgbClr val="FFFFFF"/>
                  </a:outerShdw>
                </a:effectLst>
                <a:latin typeface="Arial" pitchFamily="34" charset="0"/>
              </a:rPr>
              <a:t>Workfow</a:t>
            </a:r>
            <a:endParaRPr kumimoji="1" lang="ja-JP" altLang="en-US" sz="900" b="1" i="1" dirty="0">
              <a:solidFill>
                <a:srgbClr val="4F271C"/>
              </a:solidFill>
              <a:effectLst>
                <a:outerShdw blurRad="38100" dist="38100" dir="2700000" algn="tl">
                  <a:srgbClr val="FFFFFF"/>
                </a:outerShdw>
              </a:effectLst>
              <a:latin typeface="Arial" pitchFamily="34" charset="0"/>
            </a:endParaRPr>
          </a:p>
        </p:txBody>
      </p:sp>
      <p:pic>
        <p:nvPicPr>
          <p:cNvPr id="49" name="Picture 25" descr="White square gl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45305" y="1703602"/>
            <a:ext cx="1248789" cy="283235"/>
          </a:xfrm>
          <a:prstGeom prst="rect">
            <a:avLst/>
          </a:prstGeom>
          <a:noFill/>
          <a:ln w="9525">
            <a:noFill/>
            <a:miter lim="800000"/>
            <a:headEnd/>
            <a:tailEnd/>
          </a:ln>
        </p:spPr>
      </p:pic>
      <p:sp>
        <p:nvSpPr>
          <p:cNvPr id="50" name="Text Box 12"/>
          <p:cNvSpPr txBox="1">
            <a:spLocks noChangeArrowheads="1"/>
          </p:cNvSpPr>
          <p:nvPr/>
        </p:nvSpPr>
        <p:spPr bwMode="auto">
          <a:xfrm>
            <a:off x="4040225" y="1757600"/>
            <a:ext cx="1015459" cy="23083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kumimoji="1" lang="en-US" altLang="ja-JP" sz="900" b="1" i="1" dirty="0">
                <a:solidFill>
                  <a:srgbClr val="4F271C"/>
                </a:solidFill>
                <a:effectLst>
                  <a:outerShdw blurRad="38100" dist="38100" dir="2700000" algn="tl">
                    <a:srgbClr val="FFFFFF"/>
                  </a:outerShdw>
                </a:effectLst>
                <a:latin typeface="Arial" pitchFamily="34" charset="0"/>
              </a:rPr>
              <a:t>BI &amp; Analytics</a:t>
            </a:r>
            <a:endParaRPr kumimoji="1" lang="ja-JP" altLang="en-US" sz="900" b="1" i="1" dirty="0">
              <a:solidFill>
                <a:srgbClr val="4F271C"/>
              </a:solidFill>
              <a:effectLst>
                <a:outerShdw blurRad="38100" dist="38100" dir="2700000" algn="tl">
                  <a:srgbClr val="FFFFFF"/>
                </a:outerShdw>
              </a:effectLst>
              <a:latin typeface="Arial" pitchFamily="34" charset="0"/>
            </a:endParaRPr>
          </a:p>
        </p:txBody>
      </p:sp>
      <p:pic>
        <p:nvPicPr>
          <p:cNvPr id="51" name="Picture 25" descr="White square glo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63451" y="1674257"/>
            <a:ext cx="1757488" cy="283234"/>
          </a:xfrm>
          <a:prstGeom prst="rect">
            <a:avLst/>
          </a:prstGeom>
          <a:noFill/>
          <a:ln w="9525">
            <a:noFill/>
            <a:miter lim="800000"/>
            <a:headEnd/>
            <a:tailEnd/>
          </a:ln>
        </p:spPr>
      </p:pic>
      <p:sp>
        <p:nvSpPr>
          <p:cNvPr id="52" name="Text Box 18"/>
          <p:cNvSpPr txBox="1">
            <a:spLocks noChangeArrowheads="1"/>
          </p:cNvSpPr>
          <p:nvPr/>
        </p:nvSpPr>
        <p:spPr bwMode="auto">
          <a:xfrm>
            <a:off x="6729833" y="1736760"/>
            <a:ext cx="1429112" cy="230832"/>
          </a:xfrm>
          <a:prstGeom prst="rect">
            <a:avLst/>
          </a:prstGeom>
          <a:noFill/>
          <a:ln w="9525" algn="ctr">
            <a:noFill/>
            <a:miter lim="800000"/>
            <a:headEnd/>
            <a:tailEnd/>
          </a:ln>
          <a:effectLst/>
        </p:spPr>
        <p:txBody>
          <a:bodyPr>
            <a:spAutoFit/>
          </a:bodyPr>
          <a:lstStyle/>
          <a:p>
            <a:pPr algn="ctr" fontAlgn="base">
              <a:spcBef>
                <a:spcPct val="50000"/>
              </a:spcBef>
              <a:spcAft>
                <a:spcPct val="0"/>
              </a:spcAft>
              <a:defRPr/>
            </a:pPr>
            <a:r>
              <a:rPr kumimoji="1" lang="en-US" altLang="ja-JP" sz="900" b="1" i="1" dirty="0">
                <a:solidFill>
                  <a:srgbClr val="4F271C"/>
                </a:solidFill>
                <a:effectLst>
                  <a:outerShdw blurRad="38100" dist="38100" dir="2700000" algn="tl">
                    <a:srgbClr val="FFFFFF"/>
                  </a:outerShdw>
                </a:effectLst>
                <a:latin typeface="Arial" pitchFamily="34" charset="0"/>
              </a:rPr>
              <a:t>Enterprise Integration</a:t>
            </a:r>
            <a:endParaRPr kumimoji="1" lang="ja-JP" altLang="en-US" sz="900" b="1" i="1" dirty="0">
              <a:solidFill>
                <a:srgbClr val="4F271C"/>
              </a:solidFill>
              <a:effectLst>
                <a:outerShdw blurRad="38100" dist="38100" dir="2700000" algn="tl">
                  <a:srgbClr val="FFFFFF"/>
                </a:outerShdw>
              </a:effectLst>
              <a:latin typeface="Arial" pitchFamily="34" charset="0"/>
            </a:endParaRPr>
          </a:p>
        </p:txBody>
      </p:sp>
      <p:pic>
        <p:nvPicPr>
          <p:cNvPr id="53" name="Picture 49" descr="up green arrow"/>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7641189" y="848563"/>
            <a:ext cx="679751" cy="408529"/>
          </a:xfrm>
          <a:prstGeom prst="rect">
            <a:avLst/>
          </a:prstGeom>
          <a:noFill/>
          <a:ln w="9525">
            <a:noFill/>
            <a:miter lim="800000"/>
            <a:headEnd/>
            <a:tailEnd/>
          </a:ln>
        </p:spPr>
      </p:pic>
      <p:pic>
        <p:nvPicPr>
          <p:cNvPr id="54" name="Picture 49" descr="up green arrow"/>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218341" y="849453"/>
            <a:ext cx="679751" cy="408529"/>
          </a:xfrm>
          <a:prstGeom prst="rect">
            <a:avLst/>
          </a:prstGeom>
          <a:noFill/>
          <a:ln w="9525">
            <a:noFill/>
            <a:miter lim="800000"/>
            <a:headEnd/>
            <a:tailEnd/>
          </a:ln>
        </p:spPr>
      </p:pic>
      <p:pic>
        <p:nvPicPr>
          <p:cNvPr id="55" name="Picture 49" descr="up green arrow"/>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2412212" y="849142"/>
            <a:ext cx="679751" cy="408529"/>
          </a:xfrm>
          <a:prstGeom prst="rect">
            <a:avLst/>
          </a:prstGeom>
          <a:noFill/>
          <a:ln w="9525">
            <a:noFill/>
            <a:miter lim="800000"/>
            <a:headEnd/>
            <a:tailEnd/>
          </a:ln>
        </p:spPr>
      </p:pic>
      <p:pic>
        <p:nvPicPr>
          <p:cNvPr id="56" name="Picture 49" descr="up green arrow"/>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797682" y="848563"/>
            <a:ext cx="679751" cy="408529"/>
          </a:xfrm>
          <a:prstGeom prst="rect">
            <a:avLst/>
          </a:prstGeom>
          <a:noFill/>
          <a:ln w="9525">
            <a:noFill/>
            <a:miter lim="800000"/>
            <a:headEnd/>
            <a:tailEnd/>
          </a:ln>
        </p:spPr>
      </p:pic>
      <p:pic>
        <p:nvPicPr>
          <p:cNvPr id="61" name="Picture 49" descr="up green arrow"/>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951276" y="848563"/>
            <a:ext cx="679751" cy="408529"/>
          </a:xfrm>
          <a:prstGeom prst="rect">
            <a:avLst/>
          </a:prstGeom>
          <a:noFill/>
          <a:ln w="9525">
            <a:noFill/>
            <a:miter lim="800000"/>
            <a:headEnd/>
            <a:tailEnd/>
          </a:ln>
        </p:spPr>
      </p:pic>
      <p:pic>
        <p:nvPicPr>
          <p:cNvPr id="6144" name="Picture 6143"/>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689841" y="1960352"/>
            <a:ext cx="1587411" cy="484958"/>
          </a:xfrm>
          <a:prstGeom prst="rect">
            <a:avLst/>
          </a:prstGeom>
        </p:spPr>
      </p:pic>
      <p:pic>
        <p:nvPicPr>
          <p:cNvPr id="6148" name="Picture 6147"/>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5457558" y="511480"/>
            <a:ext cx="1555340" cy="400449"/>
          </a:xfrm>
          <a:prstGeom prst="rect">
            <a:avLst/>
          </a:prstGeom>
        </p:spPr>
      </p:pic>
      <p:sp>
        <p:nvSpPr>
          <p:cNvPr id="6149" name="TextBox 6148"/>
          <p:cNvSpPr txBox="1"/>
          <p:nvPr/>
        </p:nvSpPr>
        <p:spPr>
          <a:xfrm>
            <a:off x="7080271" y="553630"/>
            <a:ext cx="1832328" cy="300082"/>
          </a:xfrm>
          <a:prstGeom prst="rect">
            <a:avLst/>
          </a:prstGeom>
          <a:noFill/>
        </p:spPr>
        <p:txBody>
          <a:bodyPr wrap="square" rtlCol="0">
            <a:spAutoFit/>
          </a:bodyPr>
          <a:lstStyle/>
          <a:p>
            <a:r>
              <a:rPr lang="en-US" sz="1350" dirty="0">
                <a:solidFill>
                  <a:prstClr val="black"/>
                </a:solidFill>
              </a:rPr>
              <a:t>iPhone, iPad, Android</a:t>
            </a:r>
          </a:p>
        </p:txBody>
      </p:sp>
      <p:pic>
        <p:nvPicPr>
          <p:cNvPr id="62" name="Picture 2" descr="C:\Users\takhoshi\Desktop\Duet-Enterprise-Shrpt-SAP_h_bL.pn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826966" y="2240295"/>
            <a:ext cx="1087543" cy="211016"/>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Winshuttle"/>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389306" y="2283744"/>
            <a:ext cx="1342082" cy="13420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442832" y="1974864"/>
            <a:ext cx="2083816" cy="443088"/>
          </a:xfrm>
          <a:prstGeom prst="rect">
            <a:avLst/>
          </a:prstGeom>
        </p:spPr>
      </p:pic>
      <p:pic>
        <p:nvPicPr>
          <p:cNvPr id="65" name="Picture 49" descr="up green arrow"/>
          <p:cNvPicPr>
            <a:picLocks noChangeAspect="1" noChangeArrowheads="1"/>
          </p:cNvPicPr>
          <p:nvPr/>
        </p:nvPicPr>
        <p:blipFill>
          <a:blip r:embed="rId20"/>
          <a:srcRect/>
          <a:stretch>
            <a:fillRect/>
          </a:stretch>
        </p:blipFill>
        <p:spPr bwMode="auto">
          <a:xfrm>
            <a:off x="6928279" y="2841743"/>
            <a:ext cx="679751" cy="486896"/>
          </a:xfrm>
          <a:prstGeom prst="rect">
            <a:avLst/>
          </a:prstGeom>
          <a:noFill/>
          <a:ln w="9525">
            <a:noFill/>
            <a:miter lim="800000"/>
            <a:headEnd/>
            <a:tailEnd/>
          </a:ln>
        </p:spPr>
      </p:pic>
    </p:spTree>
    <p:extLst>
      <p:ext uri="{BB962C8B-B14F-4D97-AF65-F5344CB8AC3E}">
        <p14:creationId xmlns:p14="http://schemas.microsoft.com/office/powerpoint/2010/main" val="79116086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1" y="217470"/>
            <a:ext cx="8741880" cy="467550"/>
          </a:xfrm>
        </p:spPr>
        <p:txBody>
          <a:bodyPr/>
          <a:lstStyle/>
          <a:p>
            <a:pPr algn="ctr"/>
            <a:r>
              <a:rPr lang="en-US" altLang="ja-JP" sz="2941" dirty="0">
                <a:solidFill>
                  <a:schemeClr val="accent1"/>
                </a:solidFill>
                <a:latin typeface="+mn-lt"/>
                <a:cs typeface="メイリオ" pitchFamily="50" charset="-128"/>
              </a:rPr>
              <a:t>SAP and Microsoft – Global Alliance </a:t>
            </a:r>
            <a:endParaRPr lang="it-IT" altLang="ja-JP" sz="2941" dirty="0">
              <a:solidFill>
                <a:schemeClr val="accent1"/>
              </a:solidFill>
              <a:latin typeface="+mn-lt"/>
              <a:cs typeface="メイリオ" pitchFamily="50" charset="-128"/>
            </a:endParaRPr>
          </a:p>
        </p:txBody>
      </p:sp>
      <p:sp>
        <p:nvSpPr>
          <p:cNvPr id="25" name="スライド番号プレースホルダー 5"/>
          <p:cNvSpPr txBox="1">
            <a:spLocks/>
          </p:cNvSpPr>
          <p:nvPr/>
        </p:nvSpPr>
        <p:spPr>
          <a:xfrm>
            <a:off x="8865533" y="4901003"/>
            <a:ext cx="306481" cy="268461"/>
          </a:xfrm>
          <a:prstGeom prst="rect">
            <a:avLst/>
          </a:prstGeom>
        </p:spPr>
        <p:txBody>
          <a:bodyPr/>
          <a:lstStyle>
            <a:defPPr>
              <a:defRPr lang="en-US"/>
            </a:defPPr>
            <a:lvl1pPr marL="0" algn="l" defTabSz="932404" rtl="0" eaLnBrk="1" latinLnBrk="0" hangingPunct="1">
              <a:defRPr sz="1800" kern="1200">
                <a:solidFill>
                  <a:schemeClr val="tx1"/>
                </a:solidFill>
                <a:latin typeface="+mn-lt"/>
                <a:ea typeface="+mn-ea"/>
                <a:cs typeface="+mn-cs"/>
              </a:defRPr>
            </a:lvl1pPr>
            <a:lvl2pPr marL="466203" algn="l" defTabSz="932404" rtl="0" eaLnBrk="1" latinLnBrk="0" hangingPunct="1">
              <a:defRPr sz="1800" kern="1200">
                <a:solidFill>
                  <a:schemeClr val="tx1"/>
                </a:solidFill>
                <a:latin typeface="+mn-lt"/>
                <a:ea typeface="+mn-ea"/>
                <a:cs typeface="+mn-cs"/>
              </a:defRPr>
            </a:lvl2pPr>
            <a:lvl3pPr marL="932404" algn="l" defTabSz="932404" rtl="0" eaLnBrk="1" latinLnBrk="0" hangingPunct="1">
              <a:defRPr sz="1800" kern="1200">
                <a:solidFill>
                  <a:schemeClr val="tx1"/>
                </a:solidFill>
                <a:latin typeface="+mn-lt"/>
                <a:ea typeface="+mn-ea"/>
                <a:cs typeface="+mn-cs"/>
              </a:defRPr>
            </a:lvl3pPr>
            <a:lvl4pPr marL="1398607" algn="l" defTabSz="932404" rtl="0" eaLnBrk="1" latinLnBrk="0" hangingPunct="1">
              <a:defRPr sz="1800" kern="1200">
                <a:solidFill>
                  <a:schemeClr val="tx1"/>
                </a:solidFill>
                <a:latin typeface="+mn-lt"/>
                <a:ea typeface="+mn-ea"/>
                <a:cs typeface="+mn-cs"/>
              </a:defRPr>
            </a:lvl4pPr>
            <a:lvl5pPr marL="1864807" algn="l" defTabSz="932404" rtl="0" eaLnBrk="1" latinLnBrk="0" hangingPunct="1">
              <a:defRPr sz="1800" kern="1200">
                <a:solidFill>
                  <a:schemeClr val="tx1"/>
                </a:solidFill>
                <a:latin typeface="+mn-lt"/>
                <a:ea typeface="+mn-ea"/>
                <a:cs typeface="+mn-cs"/>
              </a:defRPr>
            </a:lvl5pPr>
            <a:lvl6pPr marL="2331011" algn="l" defTabSz="932404" rtl="0" eaLnBrk="1" latinLnBrk="0" hangingPunct="1">
              <a:defRPr sz="1800" kern="1200">
                <a:solidFill>
                  <a:schemeClr val="tx1"/>
                </a:solidFill>
                <a:latin typeface="+mn-lt"/>
                <a:ea typeface="+mn-ea"/>
                <a:cs typeface="+mn-cs"/>
              </a:defRPr>
            </a:lvl6pPr>
            <a:lvl7pPr marL="2797212" algn="l" defTabSz="932404" rtl="0" eaLnBrk="1" latinLnBrk="0" hangingPunct="1">
              <a:defRPr sz="1800" kern="1200">
                <a:solidFill>
                  <a:schemeClr val="tx1"/>
                </a:solidFill>
                <a:latin typeface="+mn-lt"/>
                <a:ea typeface="+mn-ea"/>
                <a:cs typeface="+mn-cs"/>
              </a:defRPr>
            </a:lvl7pPr>
            <a:lvl8pPr marL="3263415" algn="l" defTabSz="932404" rtl="0" eaLnBrk="1" latinLnBrk="0" hangingPunct="1">
              <a:defRPr sz="1800" kern="1200">
                <a:solidFill>
                  <a:schemeClr val="tx1"/>
                </a:solidFill>
                <a:latin typeface="+mn-lt"/>
                <a:ea typeface="+mn-ea"/>
                <a:cs typeface="+mn-cs"/>
              </a:defRPr>
            </a:lvl8pPr>
            <a:lvl9pPr marL="3729618" algn="l" defTabSz="932404" rtl="0" eaLnBrk="1" latinLnBrk="0" hangingPunct="1">
              <a:defRPr sz="1800" kern="1200">
                <a:solidFill>
                  <a:schemeClr val="tx1"/>
                </a:solidFill>
                <a:latin typeface="+mn-lt"/>
                <a:ea typeface="+mn-ea"/>
                <a:cs typeface="+mn-cs"/>
              </a:defRPr>
            </a:lvl9pPr>
          </a:lstStyle>
          <a:p>
            <a:fld id="{FEABDF08-8ADC-4A9D-BCAE-3B0F163756E9}" type="slidenum">
              <a:rPr lang="en-US" sz="882">
                <a:solidFill>
                  <a:schemeClr val="bg1"/>
                </a:solidFill>
                <a:cs typeface="メイリオ" pitchFamily="50" charset="-128"/>
              </a:rPr>
              <a:pPr/>
              <a:t>6</a:t>
            </a:fld>
            <a:endParaRPr lang="en-US" sz="882" dirty="0">
              <a:solidFill>
                <a:schemeClr val="bg1"/>
              </a:solidFill>
              <a:cs typeface="メイリオ" pitchFamily="50" charset="-128"/>
            </a:endParaRPr>
          </a:p>
        </p:txBody>
      </p:sp>
      <p:sp>
        <p:nvSpPr>
          <p:cNvPr id="30" name="Rectangle 7"/>
          <p:cNvSpPr/>
          <p:nvPr>
            <p:custDataLst>
              <p:tags r:id="rId2"/>
            </p:custDataLst>
          </p:nvPr>
        </p:nvSpPr>
        <p:spPr bwMode="auto">
          <a:xfrm>
            <a:off x="392917" y="777733"/>
            <a:ext cx="2613279" cy="4201752"/>
          </a:xfrm>
          <a:prstGeom prst="rect">
            <a:avLst/>
          </a:prstGeom>
          <a:solidFill>
            <a:schemeClr val="bg1">
              <a:lumMod val="50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3654" tIns="69102" rIns="103654" bIns="69102" numCol="1" spcCol="0" rtlCol="0" fromWordArt="0" anchor="t" anchorCtr="0" forceAA="0" compatLnSpc="1">
            <a:prstTxWarp prst="textNoShape">
              <a:avLst/>
            </a:prstTxWarp>
            <a:noAutofit/>
          </a:bodyPr>
          <a:lstStyle/>
          <a:p>
            <a:pPr defTabSz="672139" fontAlgn="base">
              <a:spcBef>
                <a:spcPct val="0"/>
              </a:spcBef>
              <a:spcAft>
                <a:spcPct val="0"/>
              </a:spcAft>
            </a:pPr>
            <a:endParaRPr lang="en-US" sz="1442"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defTabSz="672139" fontAlgn="base">
              <a:spcBef>
                <a:spcPct val="0"/>
              </a:spcBef>
              <a:spcAft>
                <a:spcPct val="0"/>
              </a:spcAft>
            </a:pPr>
            <a:endParaRPr lang="en-US" sz="1442"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defTabSz="672139" fontAlgn="base">
              <a:spcBef>
                <a:spcPct val="0"/>
              </a:spcBef>
              <a:spcAft>
                <a:spcPct val="0"/>
              </a:spcAft>
            </a:pPr>
            <a:endParaRPr lang="en-US" sz="1442"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marL="252134" indent="-252134" defTabSz="672139" fontAlgn="base">
              <a:spcBef>
                <a:spcPct val="0"/>
              </a:spcBef>
              <a:spcAft>
                <a:spcPct val="0"/>
              </a:spcAft>
              <a:buFont typeface="Wingdings" panose="05000000000000000000" pitchFamily="2" charset="2"/>
              <a:buChar char="n"/>
            </a:pPr>
            <a:r>
              <a:rPr lang="en-US"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SAP is one of WW top resellers of SQL Server Enterprise </a:t>
            </a:r>
          </a:p>
          <a:p>
            <a:pPr marL="252134" indent="-252134" defTabSz="672139" fontAlgn="base">
              <a:spcBef>
                <a:spcPct val="0"/>
              </a:spcBef>
              <a:spcAft>
                <a:spcPct val="0"/>
              </a:spcAft>
              <a:buFont typeface="Wingdings" panose="05000000000000000000" pitchFamily="2" charset="2"/>
              <a:buChar char="n"/>
            </a:pPr>
            <a:r>
              <a:rPr lang="en-US"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Duet Enterprise jointly released by SAP and Microsoft</a:t>
            </a:r>
          </a:p>
          <a:p>
            <a:pPr marL="252134" indent="-252134" defTabSz="672139" fontAlgn="base">
              <a:spcBef>
                <a:spcPct val="0"/>
              </a:spcBef>
              <a:spcAft>
                <a:spcPct val="0"/>
              </a:spcAft>
              <a:buFont typeface="Wingdings" panose="05000000000000000000" pitchFamily="2" charset="2"/>
              <a:buChar char="n"/>
            </a:pPr>
            <a:r>
              <a:rPr lang="en-US" altLang="ja-JP"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SAP and Microsoft driving partner program together</a:t>
            </a:r>
            <a:endParaRPr lang="en-US"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p:txBody>
      </p:sp>
      <p:sp>
        <p:nvSpPr>
          <p:cNvPr id="31" name="Rectangle 8"/>
          <p:cNvSpPr/>
          <p:nvPr>
            <p:custDataLst>
              <p:tags r:id="rId3"/>
            </p:custDataLst>
          </p:nvPr>
        </p:nvSpPr>
        <p:spPr bwMode="auto">
          <a:xfrm>
            <a:off x="3162992" y="777733"/>
            <a:ext cx="2613279" cy="4201752"/>
          </a:xfrm>
          <a:prstGeom prst="rect">
            <a:avLst/>
          </a:prstGeom>
          <a:solidFill>
            <a:schemeClr val="bg1">
              <a:lumMod val="50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3926" tIns="75640" rIns="113926" bIns="75640" numCol="1" spcCol="0" rtlCol="0" fromWordArt="0" anchor="t" anchorCtr="0" forceAA="0" compatLnSpc="1">
            <a:prstTxWarp prst="textNoShape">
              <a:avLst/>
            </a:prstTxWarp>
            <a:noAutofit/>
          </a:bodyPr>
          <a:lstStyle/>
          <a:p>
            <a:pPr defTabSz="672139" fontAlgn="base">
              <a:spcBef>
                <a:spcPct val="0"/>
              </a:spcBef>
              <a:spcAft>
                <a:spcPct val="0"/>
              </a:spcAft>
            </a:pPr>
            <a:endParaRPr lang="en-US" sz="1442"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defTabSz="672139" fontAlgn="base">
              <a:spcBef>
                <a:spcPct val="0"/>
              </a:spcBef>
              <a:spcAft>
                <a:spcPct val="0"/>
              </a:spcAft>
            </a:pPr>
            <a:endParaRPr lang="en-US" sz="1442"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defTabSz="672139" fontAlgn="base">
              <a:spcBef>
                <a:spcPct val="0"/>
              </a:spcBef>
              <a:spcAft>
                <a:spcPct val="0"/>
              </a:spcAft>
            </a:pPr>
            <a:endParaRPr lang="en-US" sz="1442"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marL="210112" indent="-210112" defTabSz="672139" fontAlgn="base">
              <a:spcBef>
                <a:spcPct val="0"/>
              </a:spcBef>
              <a:spcAft>
                <a:spcPct val="0"/>
              </a:spcAft>
              <a:buFont typeface="Wingdings" panose="05000000000000000000" pitchFamily="2" charset="2"/>
              <a:buChar char="n"/>
            </a:pPr>
            <a:r>
              <a:rPr lang="en-US"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Over 20-year global technology alliance relationship since 1993</a:t>
            </a:r>
            <a:endParaRPr lang="en-US" sz="515"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marL="210112" indent="-210112" defTabSz="672139" fontAlgn="base">
              <a:spcBef>
                <a:spcPct val="0"/>
              </a:spcBef>
              <a:spcAft>
                <a:spcPct val="0"/>
              </a:spcAft>
              <a:buFont typeface="Wingdings" panose="05000000000000000000" pitchFamily="2" charset="2"/>
              <a:buChar char="n"/>
            </a:pPr>
            <a:r>
              <a:rPr lang="en-US" altLang="ja-JP"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Development  team and support team stationed in each other’s office</a:t>
            </a:r>
          </a:p>
          <a:p>
            <a:pPr marL="126067" indent="-126067" defTabSz="672139" fontAlgn="base">
              <a:spcBef>
                <a:spcPct val="0"/>
              </a:spcBef>
              <a:spcAft>
                <a:spcPct val="0"/>
              </a:spcAft>
              <a:buFont typeface="Wingdings" panose="05000000000000000000" pitchFamily="2" charset="2"/>
              <a:buChar char="n"/>
            </a:pPr>
            <a:endParaRPr lang="en-US" sz="515"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marL="210112" indent="-210112" defTabSz="672139" fontAlgn="base">
              <a:spcBef>
                <a:spcPct val="0"/>
              </a:spcBef>
              <a:spcAft>
                <a:spcPct val="0"/>
              </a:spcAft>
              <a:buFont typeface="Wingdings" panose="05000000000000000000" pitchFamily="2" charset="2"/>
              <a:buChar char="n"/>
            </a:pPr>
            <a:r>
              <a:rPr lang="en-US" altLang="ja-JP"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Integrations fully committed in the private/public cloud space</a:t>
            </a:r>
            <a:endParaRPr lang="en-US"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p:txBody>
      </p:sp>
      <p:sp>
        <p:nvSpPr>
          <p:cNvPr id="32" name="Rectangle 9"/>
          <p:cNvSpPr/>
          <p:nvPr>
            <p:custDataLst>
              <p:tags r:id="rId4"/>
            </p:custDataLst>
          </p:nvPr>
        </p:nvSpPr>
        <p:spPr bwMode="auto">
          <a:xfrm>
            <a:off x="5933067" y="777733"/>
            <a:ext cx="2613278" cy="4201752"/>
          </a:xfrm>
          <a:prstGeom prst="rect">
            <a:avLst/>
          </a:prstGeom>
          <a:solidFill>
            <a:schemeClr val="bg1">
              <a:lumMod val="50000"/>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13926" tIns="75640" rIns="113926" bIns="75640" numCol="1" spcCol="0" rtlCol="0" fromWordArt="0" anchor="t" anchorCtr="0" forceAA="0" compatLnSpc="1">
            <a:prstTxWarp prst="textNoShape">
              <a:avLst/>
            </a:prstTxWarp>
            <a:noAutofit/>
          </a:bodyPr>
          <a:lstStyle/>
          <a:p>
            <a:pPr defTabSz="672139" fontAlgn="base">
              <a:spcBef>
                <a:spcPct val="0"/>
              </a:spcBef>
              <a:spcAft>
                <a:spcPct val="0"/>
              </a:spcAft>
            </a:pPr>
            <a:endParaRPr lang="en-US" sz="1442"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defTabSz="672139" fontAlgn="base">
              <a:spcBef>
                <a:spcPct val="0"/>
              </a:spcBef>
              <a:spcAft>
                <a:spcPct val="0"/>
              </a:spcAft>
            </a:pPr>
            <a:endParaRPr lang="en-US" sz="1442"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defTabSz="672139" fontAlgn="base">
              <a:spcBef>
                <a:spcPct val="0"/>
              </a:spcBef>
              <a:spcAft>
                <a:spcPct val="0"/>
              </a:spcAft>
            </a:pPr>
            <a:endParaRPr lang="en-US" sz="1442"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marL="210112" indent="-210112" defTabSz="672139" fontAlgn="base">
              <a:spcBef>
                <a:spcPct val="0"/>
              </a:spcBef>
              <a:spcAft>
                <a:spcPct val="0"/>
              </a:spcAft>
              <a:buFont typeface="Wingdings" panose="05000000000000000000" pitchFamily="2" charset="2"/>
              <a:buChar char="n"/>
            </a:pPr>
            <a:r>
              <a:rPr lang="en-US" altLang="ja-JP"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SAP and Microsoft are a user of each other’s product suite</a:t>
            </a:r>
            <a:br>
              <a:rPr lang="en-US" altLang="ja-JP"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br>
            <a:endParaRPr lang="en-US" altLang="ja-JP" sz="588"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endParaRPr>
          </a:p>
          <a:p>
            <a:pPr marL="210112" indent="-210112" defTabSz="672139" fontAlgn="base">
              <a:spcBef>
                <a:spcPct val="0"/>
              </a:spcBef>
              <a:spcAft>
                <a:spcPct val="0"/>
              </a:spcAft>
              <a:buFont typeface="Wingdings" panose="05000000000000000000" pitchFamily="2" charset="2"/>
              <a:buChar char="n"/>
            </a:pPr>
            <a:r>
              <a:rPr lang="en-US"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Microsoft is one of world’s heaviest SAP users </a:t>
            </a:r>
          </a:p>
          <a:p>
            <a:pPr marL="210112" indent="-210112" defTabSz="672139" fontAlgn="base">
              <a:spcBef>
                <a:spcPct val="0"/>
              </a:spcBef>
              <a:spcAft>
                <a:spcPct val="0"/>
              </a:spcAft>
              <a:buFont typeface="Wingdings" panose="05000000000000000000" pitchFamily="2" charset="2"/>
              <a:buChar char="n"/>
            </a:pPr>
            <a:r>
              <a:rPr lang="en-US" sz="1324"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SAP is one of strategic global accounts at Microsoft –fully standardized with Microsoft Business Productivity Suite</a:t>
            </a:r>
          </a:p>
        </p:txBody>
      </p:sp>
      <p:sp>
        <p:nvSpPr>
          <p:cNvPr id="3" name="正方形/長方形 2"/>
          <p:cNvSpPr/>
          <p:nvPr/>
        </p:nvSpPr>
        <p:spPr bwMode="auto">
          <a:xfrm>
            <a:off x="385184" y="777734"/>
            <a:ext cx="2621012" cy="469222"/>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5" name="正方形/長方形 4"/>
          <p:cNvSpPr/>
          <p:nvPr/>
        </p:nvSpPr>
        <p:spPr>
          <a:xfrm>
            <a:off x="953251" y="876567"/>
            <a:ext cx="1470403" cy="363946"/>
          </a:xfrm>
          <a:prstGeom prst="rect">
            <a:avLst/>
          </a:prstGeom>
        </p:spPr>
        <p:txBody>
          <a:bodyPr wrap="none">
            <a:spAutoFit/>
          </a:bodyPr>
          <a:lstStyle/>
          <a:p>
            <a:pPr defTabSz="672139" fontAlgn="base">
              <a:spcBef>
                <a:spcPct val="0"/>
              </a:spcBef>
              <a:spcAft>
                <a:spcPct val="0"/>
              </a:spcAft>
            </a:pPr>
            <a:r>
              <a:rPr lang="en-US" altLang="ja-JP" sz="1765"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Go To Market</a:t>
            </a:r>
          </a:p>
        </p:txBody>
      </p:sp>
      <p:sp>
        <p:nvSpPr>
          <p:cNvPr id="36" name="正方形/長方形 35"/>
          <p:cNvSpPr/>
          <p:nvPr/>
        </p:nvSpPr>
        <p:spPr bwMode="auto">
          <a:xfrm>
            <a:off x="3162992" y="777734"/>
            <a:ext cx="2613279" cy="469222"/>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7" name="正方形/長方形 36"/>
          <p:cNvSpPr/>
          <p:nvPr/>
        </p:nvSpPr>
        <p:spPr>
          <a:xfrm>
            <a:off x="3485392" y="876567"/>
            <a:ext cx="2021194" cy="363946"/>
          </a:xfrm>
          <a:prstGeom prst="rect">
            <a:avLst/>
          </a:prstGeom>
        </p:spPr>
        <p:txBody>
          <a:bodyPr wrap="none">
            <a:spAutoFit/>
          </a:bodyPr>
          <a:lstStyle/>
          <a:p>
            <a:pPr defTabSz="672139" fontAlgn="base">
              <a:spcBef>
                <a:spcPct val="0"/>
              </a:spcBef>
              <a:spcAft>
                <a:spcPct val="0"/>
              </a:spcAft>
            </a:pPr>
            <a:r>
              <a:rPr lang="en-US" altLang="ja-JP" sz="1765"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Technology Partner</a:t>
            </a:r>
          </a:p>
        </p:txBody>
      </p:sp>
      <p:sp>
        <p:nvSpPr>
          <p:cNvPr id="54" name="正方形/長方形 53"/>
          <p:cNvSpPr/>
          <p:nvPr/>
        </p:nvSpPr>
        <p:spPr bwMode="auto">
          <a:xfrm>
            <a:off x="5933067" y="777734"/>
            <a:ext cx="2613278" cy="469222"/>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4" name="正方形/長方形 63"/>
          <p:cNvSpPr/>
          <p:nvPr/>
        </p:nvSpPr>
        <p:spPr>
          <a:xfrm>
            <a:off x="6708927" y="876567"/>
            <a:ext cx="1111523" cy="363946"/>
          </a:xfrm>
          <a:prstGeom prst="rect">
            <a:avLst/>
          </a:prstGeom>
        </p:spPr>
        <p:txBody>
          <a:bodyPr wrap="none">
            <a:spAutoFit/>
          </a:bodyPr>
          <a:lstStyle/>
          <a:p>
            <a:pPr defTabSz="672139" fontAlgn="base">
              <a:spcBef>
                <a:spcPct val="0"/>
              </a:spcBef>
              <a:spcAft>
                <a:spcPct val="0"/>
              </a:spcAft>
            </a:pPr>
            <a:r>
              <a:rPr lang="en-US" altLang="ja-JP" sz="1765" spc="-37" dirty="0">
                <a:gradFill flip="none" rotWithShape="1">
                  <a:gsLst>
                    <a:gs pos="0">
                      <a:srgbClr val="FFFFFF"/>
                    </a:gs>
                    <a:gs pos="100000">
                      <a:srgbClr val="FFFFFF"/>
                    </a:gs>
                  </a:gsLst>
                  <a:lin ang="5400000" scaled="0"/>
                  <a:tileRect/>
                </a:gradFill>
                <a:latin typeface="Segoe UI" pitchFamily="34" charset="0"/>
                <a:ea typeface="Segoe UI" pitchFamily="34" charset="0"/>
                <a:cs typeface="Segoe UI" pitchFamily="34" charset="0"/>
              </a:rPr>
              <a:t>Customer</a:t>
            </a:r>
          </a:p>
        </p:txBody>
      </p:sp>
      <p:pic>
        <p:nvPicPr>
          <p:cNvPr id="6" name="図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044" y="3462987"/>
            <a:ext cx="2157022" cy="1438015"/>
          </a:xfrm>
          <a:prstGeom prst="rect">
            <a:avLst/>
          </a:prstGeom>
          <a:ln>
            <a:noFill/>
          </a:ln>
        </p:spPr>
      </p:pic>
      <p:pic>
        <p:nvPicPr>
          <p:cNvPr id="65" name="Picture 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84116" y="3462988"/>
            <a:ext cx="2171029" cy="1449687"/>
          </a:xfrm>
          <a:prstGeom prst="rect">
            <a:avLst/>
          </a:prstGeom>
        </p:spPr>
      </p:pic>
      <p:pic>
        <p:nvPicPr>
          <p:cNvPr id="7" name="図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4191" y="3462987"/>
            <a:ext cx="2171029" cy="1447353"/>
          </a:xfrm>
          <a:prstGeom prst="rect">
            <a:avLst/>
          </a:prstGeom>
        </p:spPr>
      </p:pic>
    </p:spTree>
    <p:custDataLst>
      <p:tags r:id="rId1"/>
    </p:custDataLst>
    <p:extLst>
      <p:ext uri="{BB962C8B-B14F-4D97-AF65-F5344CB8AC3E}">
        <p14:creationId xmlns:p14="http://schemas.microsoft.com/office/powerpoint/2010/main" val="1603941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ounded Rectangle 60"/>
          <p:cNvSpPr/>
          <p:nvPr/>
        </p:nvSpPr>
        <p:spPr bwMode="auto">
          <a:xfrm>
            <a:off x="406618" y="3920186"/>
            <a:ext cx="1540370" cy="1157830"/>
          </a:xfrm>
          <a:prstGeom prst="roundRect">
            <a:avLst/>
          </a:pr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60" name="Rounded Rectangle 59"/>
          <p:cNvSpPr/>
          <p:nvPr/>
        </p:nvSpPr>
        <p:spPr bwMode="auto">
          <a:xfrm>
            <a:off x="102705" y="2665937"/>
            <a:ext cx="1540370" cy="1157830"/>
          </a:xfrm>
          <a:prstGeom prst="roundRect">
            <a:avLst/>
          </a:prstGeom>
          <a:solidFill>
            <a:schemeClr val="accent6">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57" name="Rounded Rectangle 56"/>
          <p:cNvSpPr/>
          <p:nvPr/>
        </p:nvSpPr>
        <p:spPr bwMode="auto">
          <a:xfrm>
            <a:off x="406618" y="1449822"/>
            <a:ext cx="1540370" cy="1117167"/>
          </a:xfrm>
          <a:prstGeom prst="roundRect">
            <a:avLst/>
          </a:prstGeom>
          <a:solidFill>
            <a:schemeClr val="bg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8" name="Rounded Rectangle 7"/>
          <p:cNvSpPr/>
          <p:nvPr/>
        </p:nvSpPr>
        <p:spPr bwMode="auto">
          <a:xfrm>
            <a:off x="6810365" y="987014"/>
            <a:ext cx="2171087" cy="4032580"/>
          </a:xfrm>
          <a:prstGeom prst="roundRect">
            <a:avLst/>
          </a:prstGeom>
          <a:solidFill>
            <a:schemeClr val="bg1">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pic>
        <p:nvPicPr>
          <p:cNvPr id="29" name="図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671" y="1517042"/>
            <a:ext cx="440927" cy="618591"/>
          </a:xfrm>
          <a:prstGeom prst="rect">
            <a:avLst/>
          </a:prstGeom>
        </p:spPr>
      </p:pic>
      <p:sp>
        <p:nvSpPr>
          <p:cNvPr id="88" name="右矢印 87"/>
          <p:cNvSpPr/>
          <p:nvPr/>
        </p:nvSpPr>
        <p:spPr bwMode="auto">
          <a:xfrm>
            <a:off x="5444607" y="2879208"/>
            <a:ext cx="1281132" cy="596601"/>
          </a:xfrm>
          <a:prstGeom prst="rightArrow">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5" name="角丸四角形 84"/>
          <p:cNvSpPr/>
          <p:nvPr/>
        </p:nvSpPr>
        <p:spPr bwMode="auto">
          <a:xfrm>
            <a:off x="4989677" y="2355198"/>
            <a:ext cx="384248" cy="1583604"/>
          </a:xfrm>
          <a:prstGeom prst="roundRect">
            <a:avLst/>
          </a:pr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86" name="テキスト ボックス 85"/>
          <p:cNvSpPr txBox="1"/>
          <p:nvPr/>
        </p:nvSpPr>
        <p:spPr>
          <a:xfrm>
            <a:off x="4923901" y="2593843"/>
            <a:ext cx="556761" cy="1257112"/>
          </a:xfrm>
          <a:prstGeom prst="rect">
            <a:avLst/>
          </a:prstGeom>
          <a:noFill/>
        </p:spPr>
        <p:txBody>
          <a:bodyPr vert="eaVert" wrap="square" lIns="134464" tIns="107571" rIns="134464" bIns="107571" rtlCol="0">
            <a:spAutoFit/>
          </a:bodyPr>
          <a:lstStyle/>
          <a:p>
            <a:pPr>
              <a:lnSpc>
                <a:spcPct val="90000"/>
              </a:lnSpc>
            </a:pPr>
            <a:r>
              <a:rPr kumimoji="1" lang="en-US" altLang="ja-JP" sz="2059" dirty="0">
                <a:gradFill>
                  <a:gsLst>
                    <a:gs pos="2917">
                      <a:schemeClr val="tx1"/>
                    </a:gs>
                    <a:gs pos="30000">
                      <a:schemeClr val="tx1"/>
                    </a:gs>
                  </a:gsLst>
                  <a:lin ang="5400000" scaled="0"/>
                </a:gradFill>
              </a:rPr>
              <a:t>Import</a:t>
            </a:r>
            <a:endParaRPr kumimoji="1" lang="ja-JP" altLang="en-US" sz="2059" dirty="0">
              <a:gradFill>
                <a:gsLst>
                  <a:gs pos="2917">
                    <a:schemeClr val="tx1"/>
                  </a:gs>
                  <a:gs pos="30000">
                    <a:schemeClr val="tx1"/>
                  </a:gs>
                </a:gsLst>
                <a:lin ang="5400000" scaled="0"/>
              </a:gradFill>
            </a:endParaRPr>
          </a:p>
        </p:txBody>
      </p:sp>
      <p:sp>
        <p:nvSpPr>
          <p:cNvPr id="19" name="角丸四角形 18"/>
          <p:cNvSpPr/>
          <p:nvPr/>
        </p:nvSpPr>
        <p:spPr bwMode="auto">
          <a:xfrm>
            <a:off x="3228948" y="2344222"/>
            <a:ext cx="384248" cy="1583604"/>
          </a:xfrm>
          <a:prstGeom prst="roundRect">
            <a:avLst/>
          </a:pr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5" name="円/楕円 4"/>
          <p:cNvSpPr/>
          <p:nvPr/>
        </p:nvSpPr>
        <p:spPr bwMode="auto">
          <a:xfrm>
            <a:off x="3689090" y="2429682"/>
            <a:ext cx="1276066" cy="1393952"/>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2" name="Title 1"/>
          <p:cNvSpPr>
            <a:spLocks noGrp="1"/>
          </p:cNvSpPr>
          <p:nvPr>
            <p:ph type="title"/>
          </p:nvPr>
        </p:nvSpPr>
        <p:spPr>
          <a:xfrm>
            <a:off x="201931" y="217470"/>
            <a:ext cx="8741880" cy="467550"/>
          </a:xfrm>
        </p:spPr>
        <p:txBody>
          <a:bodyPr/>
          <a:lstStyle/>
          <a:p>
            <a:pPr algn="ctr"/>
            <a:r>
              <a:rPr lang="en-US" altLang="ja-JP" sz="2059" dirty="0">
                <a:solidFill>
                  <a:schemeClr val="accent1"/>
                </a:solidFill>
                <a:latin typeface="+mn-lt"/>
                <a:cs typeface="メイリオ" pitchFamily="50" charset="-128"/>
              </a:rPr>
              <a:t>Modernizing SAP Platform on Microsoft Cloud OS (Hyper-V and Azure)</a:t>
            </a:r>
            <a:endParaRPr lang="ja-JP" altLang="en-US" sz="2059" dirty="0">
              <a:solidFill>
                <a:schemeClr val="accent1"/>
              </a:solidFill>
              <a:latin typeface="+mn-lt"/>
              <a:cs typeface="メイリオ" pitchFamily="50" charset="-128"/>
            </a:endParaRPr>
          </a:p>
        </p:txBody>
      </p:sp>
      <p:sp>
        <p:nvSpPr>
          <p:cNvPr id="58" name="Title 1"/>
          <p:cNvSpPr txBox="1">
            <a:spLocks/>
          </p:cNvSpPr>
          <p:nvPr/>
        </p:nvSpPr>
        <p:spPr>
          <a:xfrm>
            <a:off x="302840" y="607092"/>
            <a:ext cx="8640399" cy="81253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6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370591" indent="-252134">
              <a:spcBef>
                <a:spcPts val="882"/>
              </a:spcBef>
              <a:buFont typeface="Arial" pitchFamily="34" charset="0"/>
              <a:buChar char="•"/>
            </a:pPr>
            <a:r>
              <a:rPr lang="en-US" altLang="ja-JP" sz="1400" dirty="0">
                <a:solidFill>
                  <a:schemeClr val="accent1"/>
                </a:solidFill>
                <a:latin typeface="+mn-lt"/>
                <a:cs typeface="メイリオ" pitchFamily="50" charset="-128"/>
              </a:rPr>
              <a:t>All SAP Business Suite applications are fully “multi-platform” </a:t>
            </a:r>
            <a:endParaRPr lang="ja-JP" altLang="en-US" sz="1400" dirty="0">
              <a:solidFill>
                <a:schemeClr val="accent1"/>
              </a:solidFill>
              <a:latin typeface="+mn-lt"/>
              <a:cs typeface="メイリオ" pitchFamily="50" charset="-128"/>
            </a:endParaRPr>
          </a:p>
          <a:p>
            <a:pPr marL="370591" indent="-252134">
              <a:spcBef>
                <a:spcPts val="882"/>
              </a:spcBef>
              <a:buFont typeface="Arial" pitchFamily="34" charset="0"/>
              <a:buChar char="•"/>
            </a:pPr>
            <a:r>
              <a:rPr lang="en-US" altLang="ja-JP" sz="1400" dirty="0">
                <a:solidFill>
                  <a:schemeClr val="accent1"/>
                </a:solidFill>
                <a:latin typeface="+mn-lt"/>
                <a:cs typeface="メイリオ" pitchFamily="50" charset="-128"/>
              </a:rPr>
              <a:t>SAP system copy is export and import - no difference at all whatever OS/DB platform you migrate to</a:t>
            </a:r>
            <a:endParaRPr lang="ja-JP" altLang="en-US" sz="1400" dirty="0">
              <a:solidFill>
                <a:schemeClr val="accent1"/>
              </a:solidFill>
              <a:latin typeface="+mn-lt"/>
              <a:cs typeface="メイリオ" pitchFamily="50" charset="-128"/>
            </a:endParaRPr>
          </a:p>
          <a:p>
            <a:pPr marL="370591" indent="-252134">
              <a:spcBef>
                <a:spcPts val="882"/>
              </a:spcBef>
              <a:buFont typeface="Arial" pitchFamily="34" charset="0"/>
              <a:buChar char="•"/>
            </a:pPr>
            <a:r>
              <a:rPr lang="en-US" altLang="ja-JP" sz="1400" dirty="0">
                <a:solidFill>
                  <a:schemeClr val="accent1"/>
                </a:solidFill>
                <a:latin typeface="+mn-lt"/>
                <a:cs typeface="メイリオ" pitchFamily="50" charset="-128"/>
              </a:rPr>
              <a:t>SAP has a standard tool kit for heterogeneous system copy (OS/DB change)</a:t>
            </a:r>
            <a:endParaRPr lang="ja-JP" altLang="en-US" sz="1400" dirty="0">
              <a:solidFill>
                <a:schemeClr val="accent1"/>
              </a:solidFill>
              <a:latin typeface="+mn-lt"/>
              <a:cs typeface="メイリオ" pitchFamily="50" charset="-128"/>
            </a:endParaRPr>
          </a:p>
        </p:txBody>
      </p:sp>
      <p:pic>
        <p:nvPicPr>
          <p:cNvPr id="3" name="図 2"/>
          <p:cNvPicPr>
            <a:picLocks noChangeAspect="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4158385" y="2543128"/>
            <a:ext cx="479531" cy="618343"/>
          </a:xfrm>
          <a:prstGeom prst="rect">
            <a:avLst/>
          </a:prstGeom>
        </p:spPr>
      </p:pic>
      <p:pic>
        <p:nvPicPr>
          <p:cNvPr id="59" name="図 58"/>
          <p:cNvPicPr>
            <a:picLocks noChangeAspect="1"/>
          </p:cNvPicPr>
          <p:nvPr/>
        </p:nvPicPr>
        <p:blipFill>
          <a:blip r:embed="rId5"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3971010" y="2703168"/>
            <a:ext cx="479531" cy="618343"/>
          </a:xfrm>
          <a:prstGeom prst="rect">
            <a:avLst/>
          </a:prstGeom>
        </p:spPr>
      </p:pic>
      <p:sp>
        <p:nvSpPr>
          <p:cNvPr id="73" name="正方形/長方形 72"/>
          <p:cNvSpPr/>
          <p:nvPr/>
        </p:nvSpPr>
        <p:spPr>
          <a:xfrm>
            <a:off x="219393" y="4626162"/>
            <a:ext cx="1902340" cy="409086"/>
          </a:xfrm>
          <a:prstGeom prst="rect">
            <a:avLst/>
          </a:prstGeom>
        </p:spPr>
        <p:txBody>
          <a:bodyPr wrap="square">
            <a:spAutoFit/>
          </a:bodyPr>
          <a:lstStyle/>
          <a:p>
            <a:pPr algn="ctr"/>
            <a:r>
              <a:rPr lang="en-US" altLang="ja-JP" sz="1029" dirty="0">
                <a:solidFill>
                  <a:sysClr val="windowText" lastClr="000000"/>
                </a:solidFill>
              </a:rPr>
              <a:t>SAP on Windows Server</a:t>
            </a:r>
          </a:p>
          <a:p>
            <a:pPr algn="ctr"/>
            <a:r>
              <a:rPr lang="en-US" altLang="ja-JP" sz="1029" dirty="0">
                <a:solidFill>
                  <a:sysClr val="windowText" lastClr="000000"/>
                </a:solidFill>
              </a:rPr>
              <a:t>and SQL Server</a:t>
            </a:r>
          </a:p>
        </p:txBody>
      </p:sp>
      <p:sp>
        <p:nvSpPr>
          <p:cNvPr id="74" name="正方形/長方形 73"/>
          <p:cNvSpPr/>
          <p:nvPr/>
        </p:nvSpPr>
        <p:spPr>
          <a:xfrm>
            <a:off x="3719768" y="3310661"/>
            <a:ext cx="1231696" cy="499560"/>
          </a:xfrm>
          <a:prstGeom prst="rect">
            <a:avLst/>
          </a:prstGeom>
        </p:spPr>
        <p:txBody>
          <a:bodyPr wrap="square">
            <a:spAutoFit/>
          </a:bodyPr>
          <a:lstStyle/>
          <a:p>
            <a:pPr algn="ctr"/>
            <a:r>
              <a:rPr lang="en-US" altLang="ja-JP" sz="882" dirty="0">
                <a:solidFill>
                  <a:schemeClr val="accent1"/>
                </a:solidFill>
              </a:rPr>
              <a:t>OS/DB independent Dump files</a:t>
            </a:r>
            <a:br>
              <a:rPr lang="en-US" altLang="ja-JP" sz="882" dirty="0">
                <a:solidFill>
                  <a:schemeClr val="accent1"/>
                </a:solidFill>
              </a:rPr>
            </a:br>
            <a:r>
              <a:rPr lang="en-US" altLang="ja-JP" sz="882" dirty="0">
                <a:solidFill>
                  <a:schemeClr val="accent1"/>
                </a:solidFill>
              </a:rPr>
              <a:t>generated</a:t>
            </a:r>
          </a:p>
        </p:txBody>
      </p:sp>
      <p:sp>
        <p:nvSpPr>
          <p:cNvPr id="83" name="右矢印 82"/>
          <p:cNvSpPr/>
          <p:nvPr/>
        </p:nvSpPr>
        <p:spPr bwMode="auto">
          <a:xfrm flipV="1">
            <a:off x="1778063" y="2880832"/>
            <a:ext cx="1265785" cy="582289"/>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pic>
        <p:nvPicPr>
          <p:cNvPr id="66" name="図 6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4983" y="2720107"/>
            <a:ext cx="427908" cy="603807"/>
          </a:xfrm>
          <a:prstGeom prst="rect">
            <a:avLst/>
          </a:prstGeom>
        </p:spPr>
      </p:pic>
      <p:sp>
        <p:nvSpPr>
          <p:cNvPr id="18" name="テキスト ボックス 17"/>
          <p:cNvSpPr txBox="1"/>
          <p:nvPr/>
        </p:nvSpPr>
        <p:spPr>
          <a:xfrm>
            <a:off x="3143102" y="2543128"/>
            <a:ext cx="556761" cy="1257112"/>
          </a:xfrm>
          <a:prstGeom prst="rect">
            <a:avLst/>
          </a:prstGeom>
          <a:noFill/>
        </p:spPr>
        <p:txBody>
          <a:bodyPr vert="eaVert" wrap="square" lIns="134464" tIns="107571" rIns="134464" bIns="107571" rtlCol="0">
            <a:spAutoFit/>
          </a:bodyPr>
          <a:lstStyle/>
          <a:p>
            <a:pPr>
              <a:lnSpc>
                <a:spcPct val="90000"/>
              </a:lnSpc>
            </a:pPr>
            <a:r>
              <a:rPr kumimoji="1" lang="en-US" altLang="ja-JP" sz="2059" dirty="0">
                <a:gradFill>
                  <a:gsLst>
                    <a:gs pos="2917">
                      <a:schemeClr val="tx1"/>
                    </a:gs>
                    <a:gs pos="30000">
                      <a:schemeClr val="tx1"/>
                    </a:gs>
                  </a:gsLst>
                  <a:lin ang="5400000" scaled="0"/>
                </a:gradFill>
              </a:rPr>
              <a:t>Export</a:t>
            </a:r>
            <a:endParaRPr kumimoji="1" lang="ja-JP" altLang="en-US" sz="2059" dirty="0">
              <a:gradFill>
                <a:gsLst>
                  <a:gs pos="2917">
                    <a:schemeClr val="tx1"/>
                  </a:gs>
                  <a:gs pos="30000">
                    <a:schemeClr val="tx1"/>
                  </a:gs>
                </a:gsLst>
                <a:lin ang="5400000" scaled="0"/>
              </a:gradFill>
            </a:endParaRPr>
          </a:p>
        </p:txBody>
      </p:sp>
      <p:sp>
        <p:nvSpPr>
          <p:cNvPr id="96" name="正方形/長方形 95"/>
          <p:cNvSpPr/>
          <p:nvPr/>
        </p:nvSpPr>
        <p:spPr>
          <a:xfrm>
            <a:off x="6962782" y="4379156"/>
            <a:ext cx="1889458" cy="567463"/>
          </a:xfrm>
          <a:prstGeom prst="rect">
            <a:avLst/>
          </a:prstGeom>
        </p:spPr>
        <p:txBody>
          <a:bodyPr wrap="square">
            <a:spAutoFit/>
          </a:bodyPr>
          <a:lstStyle/>
          <a:p>
            <a:pPr algn="ctr"/>
            <a:r>
              <a:rPr lang="en-US" altLang="ja-JP" sz="1029" dirty="0"/>
              <a:t>SAP on Windows Server 2012</a:t>
            </a:r>
          </a:p>
          <a:p>
            <a:pPr algn="ctr"/>
            <a:r>
              <a:rPr lang="en-US" altLang="ja-JP" sz="1029" dirty="0"/>
              <a:t>SQL Server 2012</a:t>
            </a:r>
            <a:br>
              <a:rPr lang="en-US" altLang="ja-JP" sz="1029" dirty="0"/>
            </a:br>
            <a:r>
              <a:rPr lang="en-US" altLang="ja-JP" sz="1029" dirty="0"/>
              <a:t>on Azure VM (Public Cloud)</a:t>
            </a:r>
          </a:p>
        </p:txBody>
      </p:sp>
      <p:pic>
        <p:nvPicPr>
          <p:cNvPr id="21" name="図 20"/>
          <p:cNvPicPr>
            <a:picLocks noChangeAspect="1"/>
          </p:cNvPicPr>
          <p:nvPr/>
        </p:nvPicPr>
        <p:blipFill>
          <a:blip r:embed="rId7"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7234743" y="3949338"/>
            <a:ext cx="1362466" cy="403979"/>
          </a:xfrm>
          <a:prstGeom prst="rect">
            <a:avLst/>
          </a:prstGeom>
        </p:spPr>
      </p:pic>
      <p:pic>
        <p:nvPicPr>
          <p:cNvPr id="53" name="図 5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85093" y="2208295"/>
            <a:ext cx="376327" cy="374018"/>
          </a:xfrm>
          <a:prstGeom prst="rect">
            <a:avLst/>
          </a:prstGeom>
        </p:spPr>
      </p:pic>
      <p:pic>
        <p:nvPicPr>
          <p:cNvPr id="30" name="図 8"/>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456479" y="3769725"/>
            <a:ext cx="715701" cy="446338"/>
          </a:xfrm>
          <a:prstGeom prst="rect">
            <a:avLst/>
          </a:prstGeom>
        </p:spPr>
      </p:pic>
      <p:pic>
        <p:nvPicPr>
          <p:cNvPr id="31" name="図 169"/>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456479" y="3590583"/>
            <a:ext cx="715701" cy="446338"/>
          </a:xfrm>
          <a:prstGeom prst="rect">
            <a:avLst/>
          </a:prstGeom>
        </p:spPr>
      </p:pic>
      <p:pic>
        <p:nvPicPr>
          <p:cNvPr id="32" name="図 169"/>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464467" y="3403623"/>
            <a:ext cx="715701" cy="446338"/>
          </a:xfrm>
          <a:prstGeom prst="rect">
            <a:avLst/>
          </a:prstGeom>
        </p:spPr>
      </p:pic>
      <p:pic>
        <p:nvPicPr>
          <p:cNvPr id="33" name="図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8431" y="1547844"/>
            <a:ext cx="440927" cy="618591"/>
          </a:xfrm>
          <a:prstGeom prst="rect">
            <a:avLst/>
          </a:prstGeom>
        </p:spPr>
      </p:pic>
      <p:pic>
        <p:nvPicPr>
          <p:cNvPr id="34" name="図 6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9066" y="2752887"/>
            <a:ext cx="427908" cy="603807"/>
          </a:xfrm>
          <a:prstGeom prst="rect">
            <a:avLst/>
          </a:prstGeom>
        </p:spPr>
      </p:pic>
      <p:pic>
        <p:nvPicPr>
          <p:cNvPr id="35" name="図 169"/>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54620" y="4194496"/>
            <a:ext cx="715701" cy="446338"/>
          </a:xfrm>
          <a:prstGeom prst="rect">
            <a:avLst/>
          </a:prstGeom>
        </p:spPr>
      </p:pic>
      <p:pic>
        <p:nvPicPr>
          <p:cNvPr id="36" name="図 169"/>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62609" y="4007536"/>
            <a:ext cx="715701" cy="446338"/>
          </a:xfrm>
          <a:prstGeom prst="rect">
            <a:avLst/>
          </a:prstGeom>
        </p:spPr>
      </p:pic>
      <p:pic>
        <p:nvPicPr>
          <p:cNvPr id="37" name="図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71180" y="1761364"/>
            <a:ext cx="410772" cy="387379"/>
          </a:xfrm>
          <a:prstGeom prst="rect">
            <a:avLst/>
          </a:prstGeom>
        </p:spPr>
      </p:pic>
      <p:pic>
        <p:nvPicPr>
          <p:cNvPr id="38" name="図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7636" y="2964994"/>
            <a:ext cx="410772" cy="387379"/>
          </a:xfrm>
          <a:prstGeom prst="rect">
            <a:avLst/>
          </a:prstGeom>
        </p:spPr>
      </p:pic>
      <p:pic>
        <p:nvPicPr>
          <p:cNvPr id="39" name="図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50322" y="4222130"/>
            <a:ext cx="410772" cy="387379"/>
          </a:xfrm>
          <a:prstGeom prst="rect">
            <a:avLst/>
          </a:prstGeom>
        </p:spPr>
      </p:pic>
      <p:pic>
        <p:nvPicPr>
          <p:cNvPr id="40" name="図 14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47130" y="3898789"/>
            <a:ext cx="388881" cy="295045"/>
          </a:xfrm>
          <a:prstGeom prst="rect">
            <a:avLst/>
          </a:prstGeom>
        </p:spPr>
      </p:pic>
      <p:sp>
        <p:nvSpPr>
          <p:cNvPr id="41" name="正方形/長方形 95"/>
          <p:cNvSpPr/>
          <p:nvPr/>
        </p:nvSpPr>
        <p:spPr>
          <a:xfrm>
            <a:off x="6928315" y="2572729"/>
            <a:ext cx="1889458" cy="567463"/>
          </a:xfrm>
          <a:prstGeom prst="rect">
            <a:avLst/>
          </a:prstGeom>
        </p:spPr>
        <p:txBody>
          <a:bodyPr wrap="square">
            <a:spAutoFit/>
          </a:bodyPr>
          <a:lstStyle/>
          <a:p>
            <a:pPr algn="ctr"/>
            <a:r>
              <a:rPr lang="en-US" altLang="ja-JP" sz="1029" dirty="0"/>
              <a:t>SAP on Windows Server 2012</a:t>
            </a:r>
          </a:p>
          <a:p>
            <a:pPr algn="ctr"/>
            <a:r>
              <a:rPr lang="en-US" altLang="ja-JP" sz="1029" dirty="0"/>
              <a:t>SQL Server 2012</a:t>
            </a:r>
            <a:br>
              <a:rPr lang="en-US" altLang="ja-JP" sz="1029" dirty="0"/>
            </a:br>
            <a:r>
              <a:rPr lang="en-US" altLang="ja-JP" sz="1029" dirty="0"/>
              <a:t>on Hyper-V (Private Cloud)</a:t>
            </a:r>
          </a:p>
        </p:txBody>
      </p:sp>
      <p:pic>
        <p:nvPicPr>
          <p:cNvPr id="42" name="図 20"/>
          <p:cNvPicPr>
            <a:picLocks noChangeAspect="1"/>
          </p:cNvPicPr>
          <p:nvPr/>
        </p:nvPicPr>
        <p:blipFill>
          <a:blip r:embed="rId7"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7200277" y="2134179"/>
            <a:ext cx="1362466" cy="403979"/>
          </a:xfrm>
          <a:prstGeom prst="rect">
            <a:avLst/>
          </a:prstGeom>
        </p:spPr>
      </p:pic>
      <p:pic>
        <p:nvPicPr>
          <p:cNvPr id="43" name="図 8"/>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422012" y="1954567"/>
            <a:ext cx="715701" cy="446338"/>
          </a:xfrm>
          <a:prstGeom prst="rect">
            <a:avLst/>
          </a:prstGeom>
        </p:spPr>
      </p:pic>
      <p:pic>
        <p:nvPicPr>
          <p:cNvPr id="44" name="図 169"/>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422012" y="1775424"/>
            <a:ext cx="715701" cy="446338"/>
          </a:xfrm>
          <a:prstGeom prst="rect">
            <a:avLst/>
          </a:prstGeom>
        </p:spPr>
      </p:pic>
      <p:pic>
        <p:nvPicPr>
          <p:cNvPr id="45" name="図 169"/>
          <p:cNvPicPr>
            <a:picLocks noChangeAspect="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430001" y="1588464"/>
            <a:ext cx="715701" cy="446338"/>
          </a:xfrm>
          <a:prstGeom prst="rect">
            <a:avLst/>
          </a:prstGeom>
        </p:spPr>
      </p:pic>
      <p:pic>
        <p:nvPicPr>
          <p:cNvPr id="46" name="図 14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12664" y="2083630"/>
            <a:ext cx="388881" cy="295045"/>
          </a:xfrm>
          <a:prstGeom prst="rect">
            <a:avLst/>
          </a:prstGeom>
        </p:spPr>
      </p:pic>
      <p:sp>
        <p:nvSpPr>
          <p:cNvPr id="6" name="TextBox 5"/>
          <p:cNvSpPr txBox="1"/>
          <p:nvPr/>
        </p:nvSpPr>
        <p:spPr>
          <a:xfrm>
            <a:off x="7042653" y="3047263"/>
            <a:ext cx="1583030" cy="420953"/>
          </a:xfrm>
          <a:prstGeom prst="rect">
            <a:avLst/>
          </a:prstGeom>
          <a:noFill/>
        </p:spPr>
        <p:txBody>
          <a:bodyPr wrap="square" lIns="134464" tIns="107571" rIns="134464" bIns="107571" rtlCol="0">
            <a:spAutoFit/>
          </a:bodyPr>
          <a:lstStyle/>
          <a:p>
            <a:pPr algn="ctr">
              <a:lnSpc>
                <a:spcPct val="90000"/>
              </a:lnSpc>
            </a:pPr>
            <a:r>
              <a:rPr lang="en-US" sz="1471" b="1" dirty="0">
                <a:gradFill>
                  <a:gsLst>
                    <a:gs pos="2917">
                      <a:schemeClr val="tx1"/>
                    </a:gs>
                    <a:gs pos="30000">
                      <a:schemeClr val="tx1"/>
                    </a:gs>
                  </a:gsLst>
                  <a:lin ang="5400000" scaled="0"/>
                </a:gradFill>
              </a:rPr>
              <a:t>AND | OR</a:t>
            </a:r>
          </a:p>
        </p:txBody>
      </p:sp>
      <p:sp>
        <p:nvSpPr>
          <p:cNvPr id="48" name="正方形/長方形 72"/>
          <p:cNvSpPr/>
          <p:nvPr/>
        </p:nvSpPr>
        <p:spPr>
          <a:xfrm>
            <a:off x="-121821" y="3401347"/>
            <a:ext cx="1883334" cy="409086"/>
          </a:xfrm>
          <a:prstGeom prst="rect">
            <a:avLst/>
          </a:prstGeom>
        </p:spPr>
        <p:txBody>
          <a:bodyPr wrap="square">
            <a:spAutoFit/>
          </a:bodyPr>
          <a:lstStyle/>
          <a:p>
            <a:pPr algn="ctr"/>
            <a:r>
              <a:rPr lang="en-US" altLang="ja-JP" sz="1029" dirty="0">
                <a:solidFill>
                  <a:schemeClr val="bg1"/>
                </a:solidFill>
              </a:rPr>
              <a:t>SAP on UNIX/OS390/</a:t>
            </a:r>
            <a:br>
              <a:rPr lang="en-US" altLang="ja-JP" sz="1029" dirty="0">
                <a:solidFill>
                  <a:schemeClr val="bg1"/>
                </a:solidFill>
              </a:rPr>
            </a:br>
            <a:r>
              <a:rPr lang="en-US" altLang="ja-JP" sz="1029" dirty="0">
                <a:solidFill>
                  <a:schemeClr val="bg1"/>
                </a:solidFill>
              </a:rPr>
              <a:t>AS400 and DB2</a:t>
            </a:r>
          </a:p>
        </p:txBody>
      </p:sp>
      <p:sp>
        <p:nvSpPr>
          <p:cNvPr id="49" name="正方形/長方形 72"/>
          <p:cNvSpPr/>
          <p:nvPr/>
        </p:nvSpPr>
        <p:spPr>
          <a:xfrm>
            <a:off x="501210" y="2169840"/>
            <a:ext cx="1196300" cy="409086"/>
          </a:xfrm>
          <a:prstGeom prst="rect">
            <a:avLst/>
          </a:prstGeom>
        </p:spPr>
        <p:txBody>
          <a:bodyPr wrap="square">
            <a:spAutoFit/>
          </a:bodyPr>
          <a:lstStyle/>
          <a:p>
            <a:pPr algn="ctr"/>
            <a:r>
              <a:rPr lang="en-US" altLang="ja-JP" sz="1029" dirty="0">
                <a:solidFill>
                  <a:schemeClr val="bg1"/>
                </a:solidFill>
              </a:rPr>
              <a:t>SAP on UNIX</a:t>
            </a:r>
            <a:br>
              <a:rPr lang="en-US" altLang="ja-JP" sz="1029" dirty="0">
                <a:solidFill>
                  <a:schemeClr val="bg1"/>
                </a:solidFill>
              </a:rPr>
            </a:br>
            <a:r>
              <a:rPr lang="en-US" altLang="ja-JP" sz="1029" dirty="0">
                <a:solidFill>
                  <a:schemeClr val="bg1"/>
                </a:solidFill>
              </a:rPr>
              <a:t>and Oracle</a:t>
            </a:r>
          </a:p>
        </p:txBody>
      </p:sp>
      <p:grpSp>
        <p:nvGrpSpPr>
          <p:cNvPr id="52" name="グループ化 163"/>
          <p:cNvGrpSpPr/>
          <p:nvPr/>
        </p:nvGrpSpPr>
        <p:grpSpPr>
          <a:xfrm>
            <a:off x="6972803" y="1121028"/>
            <a:ext cx="574579" cy="503562"/>
            <a:chOff x="3488907" y="2925244"/>
            <a:chExt cx="781467" cy="684879"/>
          </a:xfrm>
        </p:grpSpPr>
        <p:pic>
          <p:nvPicPr>
            <p:cNvPr id="54" name="図 16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43365" y="2925244"/>
              <a:ext cx="527009" cy="510475"/>
            </a:xfrm>
            <a:prstGeom prst="rect">
              <a:avLst/>
            </a:prstGeom>
          </p:spPr>
        </p:pic>
        <p:pic>
          <p:nvPicPr>
            <p:cNvPr id="55" name="図 16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488907" y="3105075"/>
              <a:ext cx="432611" cy="505048"/>
            </a:xfrm>
            <a:prstGeom prst="rect">
              <a:avLst/>
            </a:prstGeom>
          </p:spPr>
        </p:pic>
      </p:grpSp>
      <p:sp>
        <p:nvSpPr>
          <p:cNvPr id="56" name="正方形/長方形 95"/>
          <p:cNvSpPr/>
          <p:nvPr/>
        </p:nvSpPr>
        <p:spPr>
          <a:xfrm>
            <a:off x="7524688" y="1210464"/>
            <a:ext cx="1283673" cy="250710"/>
          </a:xfrm>
          <a:prstGeom prst="rect">
            <a:avLst/>
          </a:prstGeom>
        </p:spPr>
        <p:txBody>
          <a:bodyPr wrap="square">
            <a:spAutoFit/>
          </a:bodyPr>
          <a:lstStyle/>
          <a:p>
            <a:pPr algn="ctr"/>
            <a:r>
              <a:rPr lang="en-US" altLang="ja-JP" sz="1029" dirty="0"/>
              <a:t>System Center 2012</a:t>
            </a:r>
          </a:p>
        </p:txBody>
      </p:sp>
      <p:sp>
        <p:nvSpPr>
          <p:cNvPr id="62" name="右矢印 82"/>
          <p:cNvSpPr/>
          <p:nvPr/>
        </p:nvSpPr>
        <p:spPr bwMode="auto">
          <a:xfrm rot="2325478" flipV="1">
            <a:off x="1953157" y="2005368"/>
            <a:ext cx="1292083" cy="582289"/>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63" name="右矢印 82"/>
          <p:cNvSpPr/>
          <p:nvPr/>
        </p:nvSpPr>
        <p:spPr bwMode="auto">
          <a:xfrm rot="19433113" flipV="1">
            <a:off x="1977058" y="3785254"/>
            <a:ext cx="1265785" cy="582289"/>
          </a:xfrm>
          <a:prstGeom prst="rightArrow">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Tree>
    <p:custDataLst>
      <p:tags r:id="rId1"/>
    </p:custDataLst>
    <p:extLst>
      <p:ext uri="{BB962C8B-B14F-4D97-AF65-F5344CB8AC3E}">
        <p14:creationId xmlns:p14="http://schemas.microsoft.com/office/powerpoint/2010/main" val="27997395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lum bright="70000" contrast="-70000"/>
            <a:extLst>
              <a:ext uri="{28A0092B-C50C-407E-A947-70E740481C1C}">
                <a14:useLocalDpi xmlns:a14="http://schemas.microsoft.com/office/drawing/2010/main"/>
              </a:ext>
            </a:extLst>
          </a:blip>
          <a:srcRect t="7919"/>
          <a:stretch/>
        </p:blipFill>
        <p:spPr>
          <a:xfrm>
            <a:off x="2214156" y="443956"/>
            <a:ext cx="3606709" cy="4655992"/>
          </a:xfrm>
          <a:prstGeom prst="rect">
            <a:avLst/>
          </a:prstGeom>
        </p:spPr>
      </p:pic>
      <p:sp>
        <p:nvSpPr>
          <p:cNvPr id="34" name="Title 1"/>
          <p:cNvSpPr>
            <a:spLocks noGrp="1"/>
          </p:cNvSpPr>
          <p:nvPr>
            <p:ph type="title" idx="4294967295"/>
          </p:nvPr>
        </p:nvSpPr>
        <p:spPr>
          <a:xfrm>
            <a:off x="208099" y="247134"/>
            <a:ext cx="8741880" cy="532251"/>
          </a:xfrm>
          <a:prstGeom prst="rect">
            <a:avLst/>
          </a:prstGeom>
        </p:spPr>
        <p:txBody>
          <a:bodyPr>
            <a:noAutofit/>
          </a:bodyPr>
          <a:lstStyle/>
          <a:p>
            <a:r>
              <a:rPr lang="en-US" altLang="ja-JP" sz="2941" dirty="0">
                <a:solidFill>
                  <a:schemeClr val="accent1"/>
                </a:solidFill>
                <a:latin typeface="+mn-lt"/>
                <a:cs typeface="メイリオ" pitchFamily="50" charset="-128"/>
              </a:rPr>
              <a:t>SAP on Windows Azure Current </a:t>
            </a:r>
            <a:r>
              <a:rPr lang="en-US" altLang="ja-JP" sz="2941" dirty="0" smtClean="0">
                <a:solidFill>
                  <a:schemeClr val="accent1"/>
                </a:solidFill>
                <a:latin typeface="+mn-lt"/>
                <a:cs typeface="メイリオ" pitchFamily="50" charset="-128"/>
              </a:rPr>
              <a:t>Status</a:t>
            </a:r>
            <a:endParaRPr lang="ja-JP" altLang="en-US" sz="2941" dirty="0">
              <a:solidFill>
                <a:schemeClr val="accent1"/>
              </a:solidFill>
              <a:latin typeface="+mn-lt"/>
              <a:cs typeface="メイリオ" pitchFamily="50" charset="-128"/>
            </a:endParaRPr>
          </a:p>
        </p:txBody>
      </p:sp>
      <p:sp>
        <p:nvSpPr>
          <p:cNvPr id="27" name="Title 1"/>
          <p:cNvSpPr txBox="1">
            <a:spLocks/>
          </p:cNvSpPr>
          <p:nvPr/>
        </p:nvSpPr>
        <p:spPr>
          <a:xfrm>
            <a:off x="315047" y="1026846"/>
            <a:ext cx="8640399" cy="363650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6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370591" indent="-252134">
              <a:spcBef>
                <a:spcPts val="882"/>
              </a:spcBef>
              <a:buFont typeface="Arial" pitchFamily="34" charset="0"/>
              <a:buChar char="•"/>
            </a:pPr>
            <a:r>
              <a:rPr lang="en-US" altLang="ja-JP" sz="1324" dirty="0">
                <a:solidFill>
                  <a:schemeClr val="accent1"/>
                </a:solidFill>
                <a:cs typeface="メイリオ" pitchFamily="50" charset="-128"/>
              </a:rPr>
              <a:t>SAP Business Suite, </a:t>
            </a:r>
            <a:r>
              <a:rPr lang="en-US" altLang="ja-JP" sz="1324" dirty="0" err="1">
                <a:solidFill>
                  <a:schemeClr val="accent1"/>
                </a:solidFill>
                <a:cs typeface="メイリオ" pitchFamily="50" charset="-128"/>
              </a:rPr>
              <a:t>Netweaver</a:t>
            </a:r>
            <a:r>
              <a:rPr lang="en-US" altLang="ja-JP" sz="1324" dirty="0">
                <a:solidFill>
                  <a:schemeClr val="accent1"/>
                </a:solidFill>
                <a:cs typeface="メイリオ" pitchFamily="50" charset="-128"/>
              </a:rPr>
              <a:t> 7.x </a:t>
            </a:r>
            <a:r>
              <a:rPr lang="en-US" altLang="ja-JP" sz="1324" u="sng" dirty="0">
                <a:solidFill>
                  <a:schemeClr val="accent1"/>
                </a:solidFill>
                <a:cs typeface="メイリオ" pitchFamily="50" charset="-128"/>
              </a:rPr>
              <a:t>in production</a:t>
            </a:r>
            <a:endParaRPr lang="ja-JP" altLang="en-US" sz="1324" u="sng" dirty="0">
              <a:solidFill>
                <a:schemeClr val="accent1"/>
              </a:solidFill>
              <a:cs typeface="メイリオ" pitchFamily="50" charset="-128"/>
            </a:endParaRPr>
          </a:p>
          <a:p>
            <a:pPr marL="713390" lvl="1" indent="-252134">
              <a:spcBef>
                <a:spcPts val="882"/>
              </a:spcBef>
              <a:buFont typeface="Arial" pitchFamily="34" charset="0"/>
              <a:buChar char="•"/>
            </a:pPr>
            <a:r>
              <a:rPr lang="en-US" altLang="ja-JP" sz="1176" dirty="0">
                <a:solidFill>
                  <a:schemeClr val="accent1"/>
                </a:solidFill>
                <a:latin typeface="+mj-lt"/>
                <a:cs typeface="メイリオ" pitchFamily="50" charset="-128"/>
              </a:rPr>
              <a:t>ERP / HCM / CRM / SCM / SRM / BW / Portal / XI/PI / </a:t>
            </a:r>
            <a:r>
              <a:rPr lang="en-US" altLang="ja-JP" sz="1176" dirty="0" err="1">
                <a:solidFill>
                  <a:schemeClr val="accent1"/>
                </a:solidFill>
                <a:latin typeface="+mj-lt"/>
                <a:cs typeface="メイリオ" pitchFamily="50" charset="-128"/>
              </a:rPr>
              <a:t>NetWeaver</a:t>
            </a:r>
            <a:r>
              <a:rPr lang="en-US" altLang="ja-JP" sz="1176" dirty="0">
                <a:solidFill>
                  <a:schemeClr val="accent1"/>
                </a:solidFill>
                <a:latin typeface="+mj-lt"/>
                <a:cs typeface="メイリオ" pitchFamily="50" charset="-128"/>
              </a:rPr>
              <a:t> / Solution Manager</a:t>
            </a:r>
          </a:p>
          <a:p>
            <a:pPr marL="713390" lvl="1" indent="-252134">
              <a:spcBef>
                <a:spcPts val="882"/>
              </a:spcBef>
              <a:buFont typeface="Arial" pitchFamily="34" charset="0"/>
              <a:buChar char="•"/>
            </a:pPr>
            <a:r>
              <a:rPr lang="en-US" altLang="ja-JP" sz="1176" dirty="0">
                <a:solidFill>
                  <a:schemeClr val="accent1"/>
                </a:solidFill>
                <a:latin typeface="+mj-lt"/>
                <a:cs typeface="メイリオ" pitchFamily="50" charset="-128"/>
              </a:rPr>
              <a:t>Including Business All-in-One, Rapid Deployment Solutions</a:t>
            </a:r>
            <a:endParaRPr lang="ja-JP" altLang="en-US" sz="1176" dirty="0">
              <a:solidFill>
                <a:schemeClr val="accent1"/>
              </a:solidFill>
              <a:latin typeface="+mj-lt"/>
              <a:cs typeface="メイリオ" pitchFamily="50" charset="-128"/>
            </a:endParaRPr>
          </a:p>
          <a:p>
            <a:pPr marL="713390" lvl="1" indent="-252134">
              <a:spcBef>
                <a:spcPts val="882"/>
              </a:spcBef>
              <a:buFont typeface="Arial" pitchFamily="34" charset="0"/>
              <a:buChar char="•"/>
            </a:pPr>
            <a:r>
              <a:rPr lang="en-US" altLang="ja-JP" sz="1176" dirty="0">
                <a:solidFill>
                  <a:schemeClr val="accent1"/>
                </a:solidFill>
                <a:latin typeface="+mj-lt"/>
                <a:cs typeface="メイリオ" pitchFamily="50" charset="-128"/>
              </a:rPr>
              <a:t>Supported OS/DB : Windows 2008 R2/2012/2012 R2, SQL Server 2008 R2/2012/2014 or Sybase ASE </a:t>
            </a:r>
          </a:p>
          <a:p>
            <a:pPr marL="713390" lvl="1" indent="-252134">
              <a:spcBef>
                <a:spcPts val="882"/>
              </a:spcBef>
              <a:buFont typeface="Arial" pitchFamily="34" charset="0"/>
              <a:buChar char="•"/>
            </a:pPr>
            <a:r>
              <a:rPr lang="en-US" altLang="ja-JP" sz="1176" dirty="0">
                <a:solidFill>
                  <a:schemeClr val="accent1"/>
                </a:solidFill>
                <a:latin typeface="+mj-lt"/>
                <a:cs typeface="メイリオ" pitchFamily="50" charset="-128"/>
              </a:rPr>
              <a:t>(*) Other OS/DBs to follow (no timeframe yet)</a:t>
            </a:r>
          </a:p>
          <a:p>
            <a:pPr marL="370591" indent="-252134">
              <a:spcBef>
                <a:spcPts val="882"/>
              </a:spcBef>
              <a:buFont typeface="Arial" pitchFamily="34" charset="0"/>
              <a:buChar char="•"/>
            </a:pPr>
            <a:r>
              <a:rPr lang="en-US" altLang="ja-JP" sz="1324" dirty="0">
                <a:solidFill>
                  <a:schemeClr val="accent1"/>
                </a:solidFill>
                <a:cs typeface="メイリオ" pitchFamily="50" charset="-128"/>
              </a:rPr>
              <a:t>SAP HANA One and HANA Developer Edition </a:t>
            </a:r>
          </a:p>
          <a:p>
            <a:pPr marL="713390" lvl="1" indent="-252134">
              <a:spcBef>
                <a:spcPts val="882"/>
              </a:spcBef>
              <a:buFont typeface="Arial" pitchFamily="34" charset="0"/>
              <a:buChar char="•"/>
            </a:pPr>
            <a:r>
              <a:rPr lang="en-US" altLang="ja-JP" sz="1176" dirty="0">
                <a:solidFill>
                  <a:schemeClr val="accent1"/>
                </a:solidFill>
                <a:latin typeface="+mj-lt"/>
                <a:cs typeface="メイリオ" pitchFamily="50" charset="-128"/>
              </a:rPr>
              <a:t>Supported OS : </a:t>
            </a:r>
            <a:r>
              <a:rPr lang="en-US" altLang="ja-JP" sz="1176" dirty="0" err="1">
                <a:solidFill>
                  <a:schemeClr val="accent1"/>
                </a:solidFill>
                <a:latin typeface="+mj-lt"/>
                <a:cs typeface="メイリオ" pitchFamily="50" charset="-128"/>
              </a:rPr>
              <a:t>Suse</a:t>
            </a:r>
            <a:r>
              <a:rPr lang="en-US" altLang="ja-JP" sz="1176" dirty="0">
                <a:solidFill>
                  <a:schemeClr val="accent1"/>
                </a:solidFill>
                <a:latin typeface="+mj-lt"/>
                <a:cs typeface="メイリオ" pitchFamily="50" charset="-128"/>
              </a:rPr>
              <a:t> Linux Enterprise Server 11 or later</a:t>
            </a:r>
            <a:endParaRPr lang="en-US" altLang="ja-JP" sz="100" dirty="0">
              <a:solidFill>
                <a:schemeClr val="accent1"/>
              </a:solidFill>
              <a:latin typeface="+mj-lt"/>
              <a:cs typeface="メイリオ" pitchFamily="50" charset="-128"/>
            </a:endParaRPr>
          </a:p>
          <a:p>
            <a:pPr marL="370591" indent="-252134">
              <a:spcBef>
                <a:spcPts val="882"/>
              </a:spcBef>
              <a:buFont typeface="Arial" pitchFamily="34" charset="0"/>
              <a:buChar char="•"/>
            </a:pPr>
            <a:r>
              <a:rPr lang="en-US" altLang="ja-JP" sz="1324" dirty="0">
                <a:solidFill>
                  <a:schemeClr val="accent1"/>
                </a:solidFill>
                <a:cs typeface="メイリオ" pitchFamily="50" charset="-128"/>
              </a:rPr>
              <a:t>SD Benchmark on Windows Azure </a:t>
            </a:r>
            <a:endParaRPr lang="ja-JP" altLang="en-US" sz="1324" dirty="0">
              <a:solidFill>
                <a:schemeClr val="accent1"/>
              </a:solidFill>
              <a:cs typeface="メイリオ" pitchFamily="50" charset="-128"/>
            </a:endParaRPr>
          </a:p>
          <a:p>
            <a:pPr marL="713390" lvl="1" indent="-252134">
              <a:spcBef>
                <a:spcPts val="882"/>
              </a:spcBef>
              <a:buFont typeface="Arial" pitchFamily="34" charset="0"/>
              <a:buChar char="•"/>
            </a:pPr>
            <a:r>
              <a:rPr lang="en-US" altLang="ja-JP" sz="1176" dirty="0">
                <a:solidFill>
                  <a:schemeClr val="accent1"/>
                </a:solidFill>
                <a:latin typeface="+mj-lt"/>
                <a:cs typeface="メイリオ" pitchFamily="50" charset="-128"/>
              </a:rPr>
              <a:t>A5 = 1,500 SAPS, A6 = 3,000 SAPS, A7 = 6,000 </a:t>
            </a:r>
            <a:r>
              <a:rPr lang="en-US" altLang="ja-JP" sz="1176" dirty="0" smtClean="0">
                <a:solidFill>
                  <a:schemeClr val="accent1"/>
                </a:solidFill>
                <a:latin typeface="+mj-lt"/>
                <a:cs typeface="メイリオ" pitchFamily="50" charset="-128"/>
              </a:rPr>
              <a:t>SAPS</a:t>
            </a:r>
            <a:endParaRPr lang="en-US" altLang="ja-JP" sz="1176" dirty="0">
              <a:solidFill>
                <a:schemeClr val="accent1"/>
              </a:solidFill>
              <a:latin typeface="+mj-lt"/>
              <a:cs typeface="メイリオ" pitchFamily="50" charset="-128"/>
            </a:endParaRPr>
          </a:p>
          <a:p>
            <a:pPr marL="713390" lvl="1" indent="-252134">
              <a:spcBef>
                <a:spcPts val="882"/>
              </a:spcBef>
              <a:buFont typeface="Arial" pitchFamily="34" charset="0"/>
              <a:buChar char="•"/>
            </a:pPr>
            <a:r>
              <a:rPr lang="en-US" altLang="ja-JP" sz="1176" dirty="0">
                <a:solidFill>
                  <a:schemeClr val="accent1"/>
                </a:solidFill>
                <a:latin typeface="+mj-lt"/>
                <a:cs typeface="メイリオ" pitchFamily="50" charset="-128"/>
              </a:rPr>
              <a:t>Over 50,000 SAPS is configurable by having multiple AP servers</a:t>
            </a:r>
          </a:p>
          <a:p>
            <a:pPr marL="370591" indent="-252134">
              <a:spcBef>
                <a:spcPts val="882"/>
              </a:spcBef>
              <a:buFont typeface="Arial" pitchFamily="34" charset="0"/>
              <a:buChar char="•"/>
            </a:pPr>
            <a:r>
              <a:rPr lang="en-US" altLang="ja-JP" sz="1324" dirty="0">
                <a:solidFill>
                  <a:schemeClr val="accent1"/>
                </a:solidFill>
                <a:cs typeface="メイリオ" pitchFamily="50" charset="-128"/>
              </a:rPr>
              <a:t>(*) SAP </a:t>
            </a:r>
            <a:r>
              <a:rPr lang="en-US" altLang="ja-JP" sz="1324" dirty="0" err="1">
                <a:solidFill>
                  <a:schemeClr val="accent1"/>
                </a:solidFill>
                <a:cs typeface="メイリオ" pitchFamily="50" charset="-128"/>
              </a:rPr>
              <a:t>Afaria</a:t>
            </a:r>
            <a:r>
              <a:rPr lang="en-US" altLang="ja-JP" sz="1324" dirty="0">
                <a:solidFill>
                  <a:schemeClr val="accent1"/>
                </a:solidFill>
                <a:cs typeface="メイリオ" pitchFamily="50" charset="-128"/>
              </a:rPr>
              <a:t>, Mobile Platform, Sybase IQ, Sybase ASE to follow </a:t>
            </a:r>
          </a:p>
          <a:p>
            <a:pPr marL="370591" indent="-252134">
              <a:spcBef>
                <a:spcPts val="882"/>
              </a:spcBef>
              <a:buFont typeface="Arial" pitchFamily="34" charset="0"/>
              <a:buChar char="•"/>
            </a:pPr>
            <a:r>
              <a:rPr lang="en-US" altLang="ja-JP" sz="1324" dirty="0">
                <a:solidFill>
                  <a:schemeClr val="accent1"/>
                </a:solidFill>
                <a:cs typeface="メイリオ" pitchFamily="50" charset="-128"/>
              </a:rPr>
              <a:t>(*) SAP Business Analytics (BO, EIM, Crystal) on Win/SQL/Linux/ASE, SAP Business Suite/BW on Hana/Linux/ASE, </a:t>
            </a:r>
            <a:br>
              <a:rPr lang="en-US" altLang="ja-JP" sz="1324" dirty="0">
                <a:solidFill>
                  <a:schemeClr val="accent1"/>
                </a:solidFill>
                <a:cs typeface="メイリオ" pitchFamily="50" charset="-128"/>
              </a:rPr>
            </a:br>
            <a:r>
              <a:rPr lang="en-US" altLang="ja-JP" sz="1324" dirty="0" err="1">
                <a:solidFill>
                  <a:schemeClr val="accent1"/>
                </a:solidFill>
                <a:cs typeface="メイリオ" pitchFamily="50" charset="-128"/>
              </a:rPr>
              <a:t>SybaseASE</a:t>
            </a:r>
            <a:r>
              <a:rPr lang="en-US" altLang="ja-JP" sz="1324" dirty="0">
                <a:solidFill>
                  <a:schemeClr val="accent1"/>
                </a:solidFill>
                <a:cs typeface="メイリオ" pitchFamily="50" charset="-128"/>
              </a:rPr>
              <a:t>/Sybase IQ/</a:t>
            </a:r>
            <a:r>
              <a:rPr lang="en-US" altLang="ja-JP" sz="1324" dirty="0" err="1">
                <a:solidFill>
                  <a:schemeClr val="accent1"/>
                </a:solidFill>
                <a:cs typeface="メイリオ" pitchFamily="50" charset="-128"/>
              </a:rPr>
              <a:t>NetWeaver</a:t>
            </a:r>
            <a:r>
              <a:rPr lang="en-US" altLang="ja-JP" sz="1324" dirty="0">
                <a:solidFill>
                  <a:schemeClr val="accent1"/>
                </a:solidFill>
                <a:cs typeface="メイリオ" pitchFamily="50" charset="-128"/>
              </a:rPr>
              <a:t> on Linux, HANA One Premium on Linux, </a:t>
            </a:r>
            <a:r>
              <a:rPr lang="en-US" altLang="ja-JP" sz="1324" dirty="0" err="1">
                <a:solidFill>
                  <a:schemeClr val="accent1"/>
                </a:solidFill>
                <a:cs typeface="メイリオ" pitchFamily="50" charset="-128"/>
              </a:rPr>
              <a:t>NetWeaver</a:t>
            </a:r>
            <a:r>
              <a:rPr lang="en-US" altLang="ja-JP" sz="1324" dirty="0">
                <a:solidFill>
                  <a:schemeClr val="accent1"/>
                </a:solidFill>
                <a:cs typeface="メイリオ" pitchFamily="50" charset="-128"/>
              </a:rPr>
              <a:t> on HANA/Linux/ASE/</a:t>
            </a:r>
            <a:r>
              <a:rPr lang="en-US" altLang="ja-JP" sz="1324" dirty="0" err="1">
                <a:solidFill>
                  <a:schemeClr val="accent1"/>
                </a:solidFill>
                <a:cs typeface="メイリオ" pitchFamily="50" charset="-128"/>
              </a:rPr>
              <a:t>MaxDB</a:t>
            </a:r>
            <a:r>
              <a:rPr lang="en-US" altLang="ja-JP" sz="1324" dirty="0">
                <a:solidFill>
                  <a:schemeClr val="accent1"/>
                </a:solidFill>
                <a:cs typeface="メイリオ" pitchFamily="50" charset="-128"/>
              </a:rPr>
              <a:t> </a:t>
            </a:r>
            <a:endParaRPr lang="ja-JP" altLang="en-US" sz="1324" dirty="0">
              <a:solidFill>
                <a:schemeClr val="accent1"/>
              </a:solidFill>
              <a:cs typeface="メイリオ" pitchFamily="50" charset="-128"/>
            </a:endParaRPr>
          </a:p>
        </p:txBody>
      </p:sp>
      <p:sp>
        <p:nvSpPr>
          <p:cNvPr id="28" name="Title 1"/>
          <p:cNvSpPr txBox="1">
            <a:spLocks/>
          </p:cNvSpPr>
          <p:nvPr/>
        </p:nvSpPr>
        <p:spPr>
          <a:xfrm>
            <a:off x="302840" y="740423"/>
            <a:ext cx="8640399" cy="24442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6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altLang="ja-JP" sz="1765" dirty="0">
                <a:solidFill>
                  <a:srgbClr val="FF0000"/>
                </a:solidFill>
                <a:latin typeface="+mn-lt"/>
                <a:cs typeface="メイリオ" pitchFamily="50" charset="-128"/>
              </a:rPr>
              <a:t>SAP’s official certification for Windows Azure </a:t>
            </a:r>
            <a:r>
              <a:rPr lang="en-US" altLang="ja-JP" sz="1765" dirty="0" err="1">
                <a:solidFill>
                  <a:srgbClr val="FF0000"/>
                </a:solidFill>
                <a:latin typeface="+mn-lt"/>
                <a:cs typeface="メイリオ" pitchFamily="50" charset="-128"/>
              </a:rPr>
              <a:t>IaaS</a:t>
            </a:r>
            <a:r>
              <a:rPr lang="en-US" altLang="ja-JP" sz="1765" dirty="0">
                <a:solidFill>
                  <a:srgbClr val="FF0000"/>
                </a:solidFill>
                <a:latin typeface="+mn-lt"/>
                <a:cs typeface="メイリオ" pitchFamily="50" charset="-128"/>
              </a:rPr>
              <a:t>/VM coming soon</a:t>
            </a:r>
          </a:p>
        </p:txBody>
      </p:sp>
      <p:pic>
        <p:nvPicPr>
          <p:cNvPr id="31"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26922" y="2060978"/>
            <a:ext cx="994049" cy="506965"/>
          </a:xfrm>
          <a:prstGeom prst="rect">
            <a:avLst/>
          </a:prstGeom>
        </p:spPr>
      </p:pic>
      <p:pic>
        <p:nvPicPr>
          <p:cNvPr id="39" name="図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3812" y="2665479"/>
            <a:ext cx="2605697" cy="627611"/>
          </a:xfrm>
          <a:prstGeom prst="rect">
            <a:avLst/>
          </a:prstGeom>
        </p:spPr>
      </p:pic>
      <p:sp>
        <p:nvSpPr>
          <p:cNvPr id="9" name="TextBox 2"/>
          <p:cNvSpPr txBox="1"/>
          <p:nvPr/>
        </p:nvSpPr>
        <p:spPr>
          <a:xfrm>
            <a:off x="3070589" y="4736685"/>
            <a:ext cx="2890643" cy="296107"/>
          </a:xfrm>
          <a:prstGeom prst="rect">
            <a:avLst/>
          </a:prstGeom>
          <a:noFill/>
        </p:spPr>
        <p:txBody>
          <a:bodyPr wrap="square" rtlCol="0">
            <a:spAutoFit/>
          </a:bodyPr>
          <a:lstStyle/>
          <a:p>
            <a:pPr algn="ctr"/>
            <a:r>
              <a:rPr lang="en-US" altLang="ja-JP" sz="1324" i="1" dirty="0"/>
              <a:t>Microsoft</a:t>
            </a:r>
            <a:r>
              <a:rPr lang="ja-JP" altLang="en-US" sz="1324" i="1" dirty="0"/>
              <a:t> </a:t>
            </a:r>
            <a:r>
              <a:rPr lang="en-US" altLang="ja-JP" sz="1324" i="1" dirty="0"/>
              <a:t>Confidential</a:t>
            </a:r>
            <a:endParaRPr lang="en-US" sz="1324" i="1" dirty="0"/>
          </a:p>
        </p:txBody>
      </p:sp>
    </p:spTree>
    <p:extLst>
      <p:ext uri="{BB962C8B-B14F-4D97-AF65-F5344CB8AC3E}">
        <p14:creationId xmlns:p14="http://schemas.microsoft.com/office/powerpoint/2010/main" val="267201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bwMode="auto">
          <a:xfrm>
            <a:off x="208098" y="1708091"/>
            <a:ext cx="2848277" cy="2130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34" name="Title 1"/>
          <p:cNvSpPr>
            <a:spLocks noGrp="1"/>
          </p:cNvSpPr>
          <p:nvPr>
            <p:ph type="title" idx="4294967295"/>
          </p:nvPr>
        </p:nvSpPr>
        <p:spPr>
          <a:xfrm>
            <a:off x="208099" y="247134"/>
            <a:ext cx="8741880" cy="532251"/>
          </a:xfrm>
          <a:prstGeom prst="rect">
            <a:avLst/>
          </a:prstGeom>
        </p:spPr>
        <p:txBody>
          <a:bodyPr>
            <a:noAutofit/>
          </a:bodyPr>
          <a:lstStyle/>
          <a:p>
            <a:r>
              <a:rPr lang="en-US" altLang="ja-JP" sz="2941" dirty="0">
                <a:solidFill>
                  <a:schemeClr val="accent1"/>
                </a:solidFill>
                <a:latin typeface="+mn-lt"/>
                <a:cs typeface="メイリオ" pitchFamily="50" charset="-128"/>
              </a:rPr>
              <a:t>Azure VM Instances for SAP Environment </a:t>
            </a:r>
            <a:endParaRPr lang="ja-JP" altLang="en-US" sz="2941" dirty="0">
              <a:solidFill>
                <a:schemeClr val="accent1"/>
              </a:solidFill>
              <a:latin typeface="+mn-lt"/>
              <a:cs typeface="メイリオ" pitchFamily="50" charset="-128"/>
            </a:endParaRPr>
          </a:p>
        </p:txBody>
      </p:sp>
      <p:sp>
        <p:nvSpPr>
          <p:cNvPr id="27" name="Title 1"/>
          <p:cNvSpPr txBox="1">
            <a:spLocks/>
          </p:cNvSpPr>
          <p:nvPr/>
        </p:nvSpPr>
        <p:spPr>
          <a:xfrm>
            <a:off x="309580" y="779385"/>
            <a:ext cx="8640399" cy="841962"/>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6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370591" indent="-252134">
              <a:spcBef>
                <a:spcPts val="882"/>
              </a:spcBef>
              <a:buFont typeface="Arial" pitchFamily="34" charset="0"/>
              <a:buChar char="•"/>
            </a:pPr>
            <a:r>
              <a:rPr lang="en-US" altLang="ja-JP" sz="1471" dirty="0">
                <a:solidFill>
                  <a:schemeClr val="accent1"/>
                </a:solidFill>
                <a:latin typeface="+mn-lt"/>
                <a:cs typeface="メイリオ" pitchFamily="50" charset="-128"/>
              </a:rPr>
              <a:t>Supported OS : Windows Server 2008 R2</a:t>
            </a:r>
            <a:r>
              <a:rPr lang="ja-JP" altLang="en-US" sz="1471" dirty="0">
                <a:solidFill>
                  <a:schemeClr val="accent1"/>
                </a:solidFill>
                <a:latin typeface="+mn-lt"/>
                <a:cs typeface="メイリオ" pitchFamily="50" charset="-128"/>
              </a:rPr>
              <a:t> </a:t>
            </a:r>
            <a:r>
              <a:rPr lang="en-US" altLang="ja-JP" sz="1471" dirty="0">
                <a:solidFill>
                  <a:schemeClr val="accent1"/>
                </a:solidFill>
                <a:latin typeface="+mn-lt"/>
                <a:cs typeface="メイリオ" pitchFamily="50" charset="-128"/>
              </a:rPr>
              <a:t>/ 2012 / 2012 R2 (Preview)</a:t>
            </a:r>
            <a:endParaRPr lang="ja-JP" altLang="en-US" sz="1471" dirty="0">
              <a:solidFill>
                <a:schemeClr val="accent1"/>
              </a:solidFill>
              <a:latin typeface="+mn-lt"/>
              <a:cs typeface="メイリオ" pitchFamily="50" charset="-128"/>
            </a:endParaRPr>
          </a:p>
          <a:p>
            <a:pPr marL="370591" indent="-252134">
              <a:spcBef>
                <a:spcPts val="882"/>
              </a:spcBef>
              <a:buFont typeface="Arial" pitchFamily="34" charset="0"/>
              <a:buChar char="•"/>
            </a:pPr>
            <a:r>
              <a:rPr lang="en-US" altLang="ja-JP" sz="1471" dirty="0">
                <a:solidFill>
                  <a:schemeClr val="accent1"/>
                </a:solidFill>
                <a:latin typeface="+mn-lt"/>
                <a:cs typeface="メイリオ" pitchFamily="50" charset="-128"/>
              </a:rPr>
              <a:t>Supported DB : SQL Server 2008 R2 / 2012 / 2014 (Preview), Sybase ASE</a:t>
            </a:r>
            <a:endParaRPr lang="ja-JP" altLang="en-US" sz="1471" dirty="0">
              <a:solidFill>
                <a:schemeClr val="accent1"/>
              </a:solidFill>
              <a:latin typeface="+mn-lt"/>
              <a:cs typeface="メイリオ" pitchFamily="50" charset="-128"/>
            </a:endParaRPr>
          </a:p>
          <a:p>
            <a:pPr marL="370591" indent="-252134">
              <a:spcBef>
                <a:spcPts val="882"/>
              </a:spcBef>
              <a:buFont typeface="Arial" pitchFamily="34" charset="0"/>
              <a:buChar char="•"/>
            </a:pPr>
            <a:r>
              <a:rPr lang="en-US" altLang="ja-JP" sz="1471" dirty="0">
                <a:solidFill>
                  <a:schemeClr val="accent1"/>
                </a:solidFill>
                <a:latin typeface="+mn-lt"/>
                <a:cs typeface="メイリオ" pitchFamily="50" charset="-128"/>
              </a:rPr>
              <a:t>Multiple AP servers (with a single DB server) is configurable </a:t>
            </a:r>
            <a:endParaRPr lang="ja-JP" altLang="en-US" sz="1471" dirty="0">
              <a:solidFill>
                <a:schemeClr val="accent1"/>
              </a:solidFill>
              <a:latin typeface="+mn-lt"/>
              <a:cs typeface="メイリオ" pitchFamily="50" charset="-128"/>
            </a:endParaRPr>
          </a:p>
        </p:txBody>
      </p:sp>
      <p:sp>
        <p:nvSpPr>
          <p:cNvPr id="2" name="正方形/長方形 1"/>
          <p:cNvSpPr/>
          <p:nvPr/>
        </p:nvSpPr>
        <p:spPr>
          <a:xfrm>
            <a:off x="1301517" y="1678851"/>
            <a:ext cx="546945" cy="296107"/>
          </a:xfrm>
          <a:prstGeom prst="rect">
            <a:avLst/>
          </a:prstGeom>
        </p:spPr>
        <p:txBody>
          <a:bodyPr wrap="none">
            <a:spAutoFit/>
          </a:bodyPr>
          <a:lstStyle/>
          <a:p>
            <a:r>
              <a:rPr lang="en-US" altLang="ja-JP" sz="772" dirty="0">
                <a:solidFill>
                  <a:schemeClr val="bg1"/>
                </a:solidFill>
              </a:rPr>
              <a:t>Size</a:t>
            </a:r>
            <a:r>
              <a:rPr lang="ja-JP" altLang="en-US" sz="772" dirty="0">
                <a:solidFill>
                  <a:schemeClr val="bg1"/>
                </a:solidFill>
              </a:rPr>
              <a:t> </a:t>
            </a:r>
            <a:r>
              <a:rPr lang="ja-JP" altLang="en-US" sz="1324" dirty="0">
                <a:solidFill>
                  <a:schemeClr val="bg1"/>
                </a:solidFill>
              </a:rPr>
              <a:t>A5</a:t>
            </a:r>
          </a:p>
        </p:txBody>
      </p:sp>
      <p:grpSp>
        <p:nvGrpSpPr>
          <p:cNvPr id="5" name="グループ化 4"/>
          <p:cNvGrpSpPr/>
          <p:nvPr/>
        </p:nvGrpSpPr>
        <p:grpSpPr>
          <a:xfrm>
            <a:off x="1236182" y="4181750"/>
            <a:ext cx="1363253" cy="741464"/>
            <a:chOff x="347583" y="4707439"/>
            <a:chExt cx="2937999" cy="1597956"/>
          </a:xfrm>
        </p:grpSpPr>
        <p:pic>
          <p:nvPicPr>
            <p:cNvPr id="8" name="図 7"/>
            <p:cNvPicPr>
              <a:picLocks noChangeAspect="1"/>
            </p:cNvPicPr>
            <p:nvPr/>
          </p:nvPicPr>
          <p:blipFill>
            <a:blip r:embed="rId3"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347583" y="4707439"/>
              <a:ext cx="2937999" cy="1597956"/>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19333" y="4738678"/>
              <a:ext cx="697780" cy="1087436"/>
            </a:xfrm>
            <a:prstGeom prst="rect">
              <a:avLst/>
            </a:prstGeom>
          </p:spPr>
        </p:pic>
      </p:grpSp>
      <p:graphicFrame>
        <p:nvGraphicFramePr>
          <p:cNvPr id="26" name="表 25"/>
          <p:cNvGraphicFramePr>
            <a:graphicFrameLocks noGrp="1"/>
          </p:cNvGraphicFramePr>
          <p:nvPr>
            <p:extLst/>
          </p:nvPr>
        </p:nvGraphicFramePr>
        <p:xfrm>
          <a:off x="208099" y="1931482"/>
          <a:ext cx="2847733" cy="2146775"/>
        </p:xfrm>
        <a:graphic>
          <a:graphicData uri="http://schemas.openxmlformats.org/drawingml/2006/table">
            <a:tbl>
              <a:tblPr firstRow="1" bandRow="1">
                <a:tableStyleId>{D7AC3CCA-C797-4891-BE02-D94E43425B78}</a:tableStyleId>
              </a:tblPr>
              <a:tblGrid>
                <a:gridCol w="1876089"/>
                <a:gridCol w="971644"/>
              </a:tblGrid>
              <a:tr h="184888">
                <a:tc>
                  <a:txBody>
                    <a:bodyPr/>
                    <a:lstStyle/>
                    <a:p>
                      <a:r>
                        <a:rPr lang="en-US" altLang="ja-JP" sz="800" b="0" dirty="0" smtClean="0"/>
                        <a:t># of cores</a:t>
                      </a:r>
                      <a:endParaRPr kumimoji="1" lang="ja-JP" altLang="en-US" sz="800" b="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smtClean="0"/>
                        <a:t>2 core</a:t>
                      </a:r>
                      <a:endParaRPr lang="ja-JP" altLang="en-US" sz="800" b="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memory</a:t>
                      </a:r>
                      <a:endParaRPr lang="ja-JP" altLang="en-US" sz="800" dirty="0" smtClean="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14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Network bandwidth</a:t>
                      </a:r>
                      <a:endParaRPr lang="ja-JP" altLang="en-US" sz="800" dirty="0" smtClean="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200 Mbps</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8846">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Local disk</a:t>
                      </a:r>
                      <a:r>
                        <a:rPr lang="ja-JP" altLang="en-US" sz="800" dirty="0" smtClean="0"/>
                        <a:t> (PaaS)</a:t>
                      </a:r>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489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8846">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Local disk</a:t>
                      </a:r>
                      <a:r>
                        <a:rPr lang="ja-JP" altLang="en-US" sz="800" dirty="0" smtClean="0"/>
                        <a:t> C:(IaaS)</a:t>
                      </a:r>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126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8846">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Local temp disk</a:t>
                      </a:r>
                      <a:r>
                        <a:rPr lang="ja-JP" altLang="en-US" sz="800" dirty="0" smtClean="0"/>
                        <a:t> D:（IaaS)</a:t>
                      </a:r>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135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05325">
                <a:tc>
                  <a:txBody>
                    <a:bodyPr/>
                    <a:lstStyle/>
                    <a:p>
                      <a:r>
                        <a:rPr lang="en-US" altLang="ja-JP" sz="800" dirty="0" smtClean="0"/>
                        <a:t>IaaS Attach disks #</a:t>
                      </a:r>
                      <a:endParaRPr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4</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r>
                        <a:rPr kumimoji="1" lang="en-US" altLang="ja-JP" sz="800" dirty="0" smtClean="0"/>
                        <a:t>Max</a:t>
                      </a:r>
                      <a:r>
                        <a:rPr kumimoji="1" lang="ja-JP" altLang="en-US" sz="800" baseline="0" dirty="0" smtClean="0"/>
                        <a:t> </a:t>
                      </a:r>
                      <a:r>
                        <a:rPr kumimoji="1" lang="en-US" altLang="ja-JP" sz="800" dirty="0" smtClean="0"/>
                        <a:t>IOPS (IaaS)</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2,000</a:t>
                      </a:r>
                      <a:r>
                        <a:rPr kumimoji="1" lang="ja-JP" altLang="en-US" sz="800" baseline="0" dirty="0" smtClean="0"/>
                        <a:t> </a:t>
                      </a:r>
                      <a:r>
                        <a:rPr kumimoji="1" lang="en-US" altLang="ja-JP" sz="800" dirty="0" smtClean="0"/>
                        <a:t>(4 x 500)</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r>
                        <a:rPr kumimoji="1" lang="en-US" altLang="ja-JP" sz="800" dirty="0" smtClean="0"/>
                        <a:t>SAPS</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1,500</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r>
                        <a:rPr kumimoji="1" lang="en-US" altLang="ja-JP" sz="800" dirty="0" smtClean="0"/>
                        <a:t>Cost</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32404" rtl="0" eaLnBrk="1" fontAlgn="auto" latinLnBrk="0" hangingPunct="1">
                        <a:lnSpc>
                          <a:spcPct val="100000"/>
                        </a:lnSpc>
                        <a:spcBef>
                          <a:spcPts val="0"/>
                        </a:spcBef>
                        <a:spcAft>
                          <a:spcPts val="0"/>
                        </a:spcAft>
                        <a:buClrTx/>
                        <a:buSzTx/>
                        <a:buFontTx/>
                        <a:buNone/>
                        <a:tabLst/>
                        <a:defRPr/>
                      </a:pPr>
                      <a:r>
                        <a:rPr kumimoji="1" lang="en-US" altLang="ja-JP" sz="800" dirty="0" smtClean="0"/>
                        <a:t>$0.4/hour</a:t>
                      </a:r>
                      <a:endParaRPr kumimoji="1" lang="ja-JP" altLang="en-US" sz="800" baseline="30000" dirty="0" smtClean="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正方形/長方形 6"/>
          <p:cNvSpPr/>
          <p:nvPr/>
        </p:nvSpPr>
        <p:spPr bwMode="auto">
          <a:xfrm>
            <a:off x="208098" y="1708090"/>
            <a:ext cx="2848277" cy="3312837"/>
          </a:xfrm>
          <a:prstGeom prst="rect">
            <a:avLst/>
          </a:prstGeom>
          <a:no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ts val="441"/>
              </a:spcBef>
              <a:spcAft>
                <a:spcPct val="0"/>
              </a:spcAft>
            </a:pPr>
            <a:endParaRPr kumimoji="1" lang="ja-JP" altLang="en-US" sz="1471" dirty="0">
              <a:gradFill>
                <a:gsLst>
                  <a:gs pos="0">
                    <a:srgbClr val="FFFFFF"/>
                  </a:gs>
                  <a:gs pos="100000">
                    <a:srgbClr val="FFFFFF"/>
                  </a:gs>
                </a:gsLst>
                <a:lin ang="5400000" scaled="0"/>
              </a:gradFill>
            </a:endParaRPr>
          </a:p>
        </p:txBody>
      </p:sp>
      <p:pic>
        <p:nvPicPr>
          <p:cNvPr id="32" name="図 3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0393" y="4580034"/>
            <a:ext cx="449508" cy="264061"/>
          </a:xfrm>
          <a:prstGeom prst="rect">
            <a:avLst/>
          </a:prstGeom>
        </p:spPr>
      </p:pic>
      <p:sp>
        <p:nvSpPr>
          <p:cNvPr id="39" name="正方形/長方形 38"/>
          <p:cNvSpPr/>
          <p:nvPr/>
        </p:nvSpPr>
        <p:spPr bwMode="auto">
          <a:xfrm>
            <a:off x="3129264" y="1705676"/>
            <a:ext cx="2848277" cy="2130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40" name="正方形/長方形 39"/>
          <p:cNvSpPr/>
          <p:nvPr/>
        </p:nvSpPr>
        <p:spPr>
          <a:xfrm>
            <a:off x="4222683" y="1676436"/>
            <a:ext cx="546945" cy="296107"/>
          </a:xfrm>
          <a:prstGeom prst="rect">
            <a:avLst/>
          </a:prstGeom>
        </p:spPr>
        <p:txBody>
          <a:bodyPr wrap="none">
            <a:spAutoFit/>
          </a:bodyPr>
          <a:lstStyle/>
          <a:p>
            <a:r>
              <a:rPr lang="en-US" altLang="ja-JP" sz="772" dirty="0">
                <a:solidFill>
                  <a:schemeClr val="bg1"/>
                </a:solidFill>
              </a:rPr>
              <a:t>Size</a:t>
            </a:r>
            <a:r>
              <a:rPr lang="ja-JP" altLang="en-US" sz="772" dirty="0">
                <a:solidFill>
                  <a:schemeClr val="bg1"/>
                </a:solidFill>
              </a:rPr>
              <a:t> </a:t>
            </a:r>
            <a:r>
              <a:rPr lang="ja-JP" altLang="en-US" sz="1324" dirty="0">
                <a:solidFill>
                  <a:schemeClr val="bg1"/>
                </a:solidFill>
              </a:rPr>
              <a:t>A</a:t>
            </a:r>
            <a:r>
              <a:rPr lang="en-US" altLang="ja-JP" sz="1324" dirty="0">
                <a:solidFill>
                  <a:schemeClr val="bg1"/>
                </a:solidFill>
              </a:rPr>
              <a:t>6</a:t>
            </a:r>
            <a:endParaRPr lang="ja-JP" altLang="en-US" sz="1324" dirty="0">
              <a:solidFill>
                <a:schemeClr val="bg1"/>
              </a:solidFill>
            </a:endParaRPr>
          </a:p>
        </p:txBody>
      </p:sp>
      <p:grpSp>
        <p:nvGrpSpPr>
          <p:cNvPr id="41" name="グループ化 40"/>
          <p:cNvGrpSpPr/>
          <p:nvPr/>
        </p:nvGrpSpPr>
        <p:grpSpPr>
          <a:xfrm>
            <a:off x="4157347" y="4179335"/>
            <a:ext cx="1363253" cy="741464"/>
            <a:chOff x="347583" y="4707439"/>
            <a:chExt cx="2937999" cy="1597956"/>
          </a:xfrm>
        </p:grpSpPr>
        <p:pic>
          <p:nvPicPr>
            <p:cNvPr id="42" name="図 41"/>
            <p:cNvPicPr>
              <a:picLocks noChangeAspect="1"/>
            </p:cNvPicPr>
            <p:nvPr/>
          </p:nvPicPr>
          <p:blipFill>
            <a:blip r:embed="rId3"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347583" y="4707439"/>
              <a:ext cx="2937999" cy="1597956"/>
            </a:xfrm>
            <a:prstGeom prst="rect">
              <a:avLst/>
            </a:prstGeom>
          </p:spPr>
        </p:pic>
        <p:pic>
          <p:nvPicPr>
            <p:cNvPr id="43" name="図 4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19333" y="4738678"/>
              <a:ext cx="697780" cy="1087436"/>
            </a:xfrm>
            <a:prstGeom prst="rect">
              <a:avLst/>
            </a:prstGeom>
          </p:spPr>
        </p:pic>
      </p:grpSp>
      <p:graphicFrame>
        <p:nvGraphicFramePr>
          <p:cNvPr id="44" name="表 43"/>
          <p:cNvGraphicFramePr>
            <a:graphicFrameLocks noGrp="1"/>
          </p:cNvGraphicFramePr>
          <p:nvPr>
            <p:extLst/>
          </p:nvPr>
        </p:nvGraphicFramePr>
        <p:xfrm>
          <a:off x="3129265" y="1929067"/>
          <a:ext cx="2847733" cy="2146775"/>
        </p:xfrm>
        <a:graphic>
          <a:graphicData uri="http://schemas.openxmlformats.org/drawingml/2006/table">
            <a:tbl>
              <a:tblPr firstRow="1" bandRow="1">
                <a:tableStyleId>{D7AC3CCA-C797-4891-BE02-D94E43425B78}</a:tableStyleId>
              </a:tblPr>
              <a:tblGrid>
                <a:gridCol w="1918728"/>
                <a:gridCol w="929005"/>
              </a:tblGrid>
              <a:tr h="184888">
                <a:tc>
                  <a:txBody>
                    <a:bodyPr/>
                    <a:lstStyle/>
                    <a:p>
                      <a:r>
                        <a:rPr lang="en-US" altLang="ja-JP" sz="800" b="0" dirty="0" smtClean="0"/>
                        <a:t># of cores</a:t>
                      </a:r>
                      <a:endParaRPr kumimoji="1" lang="ja-JP" altLang="en-US" sz="800" b="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smtClean="0"/>
                        <a:t>4 core</a:t>
                      </a:r>
                      <a:endParaRPr lang="ja-JP" altLang="en-US" sz="800" b="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memory</a:t>
                      </a:r>
                      <a:endParaRPr lang="ja-JP" altLang="en-US" sz="800" dirty="0" smtClean="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26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Network bandwidth</a:t>
                      </a:r>
                      <a:endParaRPr lang="ja-JP" altLang="en-US" sz="800" dirty="0" smtClean="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1,000Mbps</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8846">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Local disk</a:t>
                      </a:r>
                      <a:r>
                        <a:rPr lang="ja-JP" altLang="en-US" sz="800" dirty="0" smtClean="0"/>
                        <a:t> (PaaS)</a:t>
                      </a:r>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999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8846">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Local disk</a:t>
                      </a:r>
                      <a:r>
                        <a:rPr lang="ja-JP" altLang="en-US" sz="800" dirty="0" smtClean="0"/>
                        <a:t> C:(IaaS)</a:t>
                      </a:r>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126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8846">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Local temp disk</a:t>
                      </a:r>
                      <a:r>
                        <a:rPr lang="ja-JP" altLang="en-US" sz="800" dirty="0" smtClean="0"/>
                        <a:t> D:（IaaS)</a:t>
                      </a:r>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285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05325">
                <a:tc>
                  <a:txBody>
                    <a:bodyPr/>
                    <a:lstStyle/>
                    <a:p>
                      <a:r>
                        <a:rPr lang="en-US" altLang="ja-JP" sz="800" dirty="0" smtClean="0"/>
                        <a:t>IaaS Attach disks #</a:t>
                      </a:r>
                      <a:endParaRPr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8</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r>
                        <a:rPr kumimoji="1" lang="en-US" altLang="ja-JP" sz="800" dirty="0" smtClean="0"/>
                        <a:t>Max IOPS (IaaS)</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4,000 (8 x 500)</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r>
                        <a:rPr kumimoji="1" lang="en-US" altLang="ja-JP" sz="800" dirty="0" smtClean="0"/>
                        <a:t>SAPS</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3,000</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r>
                        <a:rPr kumimoji="1" lang="en-US" altLang="ja-JP" sz="800" dirty="0" smtClean="0"/>
                        <a:t>Cost</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32404" rtl="0" eaLnBrk="1" fontAlgn="auto" latinLnBrk="0" hangingPunct="1">
                        <a:lnSpc>
                          <a:spcPct val="100000"/>
                        </a:lnSpc>
                        <a:spcBef>
                          <a:spcPts val="0"/>
                        </a:spcBef>
                        <a:spcAft>
                          <a:spcPts val="0"/>
                        </a:spcAft>
                        <a:buClrTx/>
                        <a:buSzTx/>
                        <a:buFontTx/>
                        <a:buNone/>
                        <a:tabLst/>
                        <a:defRPr/>
                      </a:pPr>
                      <a:r>
                        <a:rPr kumimoji="1" lang="en-US" altLang="ja-JP" sz="800" dirty="0" smtClean="0"/>
                        <a:t>$0.8/hour</a:t>
                      </a:r>
                      <a:endParaRPr kumimoji="1" lang="ja-JP" altLang="en-US" sz="800" baseline="30000" dirty="0" smtClean="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5" name="正方形/長方形 44"/>
          <p:cNvSpPr/>
          <p:nvPr/>
        </p:nvSpPr>
        <p:spPr bwMode="auto">
          <a:xfrm>
            <a:off x="3129264" y="1705675"/>
            <a:ext cx="2848277" cy="3312837"/>
          </a:xfrm>
          <a:prstGeom prst="rect">
            <a:avLst/>
          </a:prstGeom>
          <a:no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ts val="441"/>
              </a:spcBef>
              <a:spcAft>
                <a:spcPct val="0"/>
              </a:spcAft>
            </a:pPr>
            <a:endParaRPr kumimoji="1" lang="ja-JP" altLang="en-US" sz="1471" dirty="0">
              <a:gradFill>
                <a:gsLst>
                  <a:gs pos="0">
                    <a:srgbClr val="FFFFFF"/>
                  </a:gs>
                  <a:gs pos="100000">
                    <a:srgbClr val="FFFFFF"/>
                  </a:gs>
                </a:gsLst>
                <a:lin ang="5400000" scaled="0"/>
              </a:gradFill>
            </a:endParaRPr>
          </a:p>
        </p:txBody>
      </p:sp>
      <p:pic>
        <p:nvPicPr>
          <p:cNvPr id="47" name="図 4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48688" y="4598087"/>
            <a:ext cx="420981" cy="247303"/>
          </a:xfrm>
          <a:prstGeom prst="rect">
            <a:avLst/>
          </a:prstGeom>
        </p:spPr>
      </p:pic>
      <p:sp>
        <p:nvSpPr>
          <p:cNvPr id="48" name="テキスト ボックス 47"/>
          <p:cNvSpPr txBox="1"/>
          <p:nvPr/>
        </p:nvSpPr>
        <p:spPr>
          <a:xfrm>
            <a:off x="4157347" y="4157074"/>
            <a:ext cx="1026190" cy="339392"/>
          </a:xfrm>
          <a:prstGeom prst="rect">
            <a:avLst/>
          </a:prstGeom>
          <a:noFill/>
        </p:spPr>
        <p:txBody>
          <a:bodyPr wrap="square" lIns="134464" tIns="107571" rIns="134464" bIns="107571" rtlCol="0">
            <a:spAutoFit/>
          </a:bodyPr>
          <a:lstStyle/>
          <a:p>
            <a:pPr>
              <a:lnSpc>
                <a:spcPct val="90000"/>
              </a:lnSpc>
            </a:pPr>
            <a:r>
              <a:rPr kumimoji="1" lang="en-US" altLang="ja-JP" sz="882" dirty="0">
                <a:gradFill>
                  <a:gsLst>
                    <a:gs pos="2917">
                      <a:schemeClr val="tx1"/>
                    </a:gs>
                    <a:gs pos="30000">
                      <a:schemeClr val="tx1"/>
                    </a:gs>
                  </a:gsLst>
                  <a:lin ang="5400000" scaled="0"/>
                </a:gradFill>
              </a:rPr>
              <a:t>4</a:t>
            </a:r>
            <a:r>
              <a:rPr kumimoji="1" lang="ja-JP" altLang="en-US" sz="882" dirty="0">
                <a:gradFill>
                  <a:gsLst>
                    <a:gs pos="2917">
                      <a:schemeClr val="tx1"/>
                    </a:gs>
                    <a:gs pos="30000">
                      <a:schemeClr val="tx1"/>
                    </a:gs>
                  </a:gsLst>
                  <a:lin ang="5400000" scaled="0"/>
                </a:gradFill>
              </a:rPr>
              <a:t> </a:t>
            </a:r>
            <a:r>
              <a:rPr kumimoji="1" lang="en-US" altLang="ja-JP" sz="882" dirty="0">
                <a:gradFill>
                  <a:gsLst>
                    <a:gs pos="2917">
                      <a:schemeClr val="tx1"/>
                    </a:gs>
                    <a:gs pos="30000">
                      <a:schemeClr val="tx1"/>
                    </a:gs>
                  </a:gsLst>
                  <a:lin ang="5400000" scaled="0"/>
                </a:gradFill>
              </a:rPr>
              <a:t>core</a:t>
            </a:r>
            <a:endParaRPr kumimoji="1" lang="ja-JP" altLang="en-US" sz="882" dirty="0">
              <a:gradFill>
                <a:gsLst>
                  <a:gs pos="2917">
                    <a:schemeClr val="tx1"/>
                  </a:gs>
                  <a:gs pos="30000">
                    <a:schemeClr val="tx1"/>
                  </a:gs>
                </a:gsLst>
                <a:lin ang="5400000" scaled="0"/>
              </a:gradFill>
            </a:endParaRPr>
          </a:p>
        </p:txBody>
      </p:sp>
      <p:sp>
        <p:nvSpPr>
          <p:cNvPr id="50" name="テキスト ボックス 49"/>
          <p:cNvSpPr txBox="1"/>
          <p:nvPr/>
        </p:nvSpPr>
        <p:spPr>
          <a:xfrm>
            <a:off x="4005844" y="4591718"/>
            <a:ext cx="1026190" cy="339392"/>
          </a:xfrm>
          <a:prstGeom prst="rect">
            <a:avLst/>
          </a:prstGeom>
          <a:noFill/>
        </p:spPr>
        <p:txBody>
          <a:bodyPr wrap="square" lIns="134464" tIns="107571" rIns="134464" bIns="107571" rtlCol="0">
            <a:spAutoFit/>
          </a:bodyPr>
          <a:lstStyle/>
          <a:p>
            <a:pPr>
              <a:lnSpc>
                <a:spcPct val="90000"/>
              </a:lnSpc>
            </a:pPr>
            <a:r>
              <a:rPr kumimoji="1" lang="en-US" altLang="ja-JP" sz="882" dirty="0">
                <a:gradFill>
                  <a:gsLst>
                    <a:gs pos="2917">
                      <a:schemeClr val="tx1"/>
                    </a:gs>
                    <a:gs pos="30000">
                      <a:schemeClr val="tx1"/>
                    </a:gs>
                  </a:gsLst>
                  <a:lin ang="5400000" scaled="0"/>
                </a:gradFill>
              </a:rPr>
              <a:t>26 GB</a:t>
            </a:r>
            <a:endParaRPr kumimoji="1" lang="ja-JP" altLang="en-US" sz="882" dirty="0">
              <a:gradFill>
                <a:gsLst>
                  <a:gs pos="2917">
                    <a:schemeClr val="tx1"/>
                  </a:gs>
                  <a:gs pos="30000">
                    <a:schemeClr val="tx1"/>
                  </a:gs>
                </a:gsLst>
                <a:lin ang="5400000" scaled="0"/>
              </a:gradFill>
            </a:endParaRPr>
          </a:p>
        </p:txBody>
      </p:sp>
      <p:pic>
        <p:nvPicPr>
          <p:cNvPr id="53" name="図 5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78712" y="4625928"/>
            <a:ext cx="420981" cy="247303"/>
          </a:xfrm>
          <a:prstGeom prst="rect">
            <a:avLst/>
          </a:prstGeom>
        </p:spPr>
      </p:pic>
      <p:pic>
        <p:nvPicPr>
          <p:cNvPr id="54" name="図 5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19030" y="4185744"/>
            <a:ext cx="323775" cy="504579"/>
          </a:xfrm>
          <a:prstGeom prst="rect">
            <a:avLst/>
          </a:prstGeom>
        </p:spPr>
      </p:pic>
      <p:pic>
        <p:nvPicPr>
          <p:cNvPr id="55" name="図 5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40196" y="4196245"/>
            <a:ext cx="323775" cy="504579"/>
          </a:xfrm>
          <a:prstGeom prst="rect">
            <a:avLst/>
          </a:prstGeom>
        </p:spPr>
      </p:pic>
      <p:sp>
        <p:nvSpPr>
          <p:cNvPr id="56" name="正方形/長方形 55"/>
          <p:cNvSpPr/>
          <p:nvPr/>
        </p:nvSpPr>
        <p:spPr bwMode="auto">
          <a:xfrm>
            <a:off x="6041209" y="1705676"/>
            <a:ext cx="2848277" cy="213075"/>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kumimoji="1" lang="ja-JP" altLang="en-US" sz="1471" dirty="0">
              <a:gradFill>
                <a:gsLst>
                  <a:gs pos="0">
                    <a:srgbClr val="FFFFFF"/>
                  </a:gs>
                  <a:gs pos="100000">
                    <a:srgbClr val="FFFFFF"/>
                  </a:gs>
                </a:gsLst>
                <a:lin ang="5400000" scaled="0"/>
              </a:gradFill>
            </a:endParaRPr>
          </a:p>
        </p:txBody>
      </p:sp>
      <p:sp>
        <p:nvSpPr>
          <p:cNvPr id="57" name="正方形/長方形 56"/>
          <p:cNvSpPr/>
          <p:nvPr/>
        </p:nvSpPr>
        <p:spPr>
          <a:xfrm>
            <a:off x="7134628" y="1676436"/>
            <a:ext cx="546945" cy="296107"/>
          </a:xfrm>
          <a:prstGeom prst="rect">
            <a:avLst/>
          </a:prstGeom>
        </p:spPr>
        <p:txBody>
          <a:bodyPr wrap="none">
            <a:spAutoFit/>
          </a:bodyPr>
          <a:lstStyle/>
          <a:p>
            <a:r>
              <a:rPr lang="en-US" altLang="ja-JP" sz="772" dirty="0">
                <a:solidFill>
                  <a:schemeClr val="bg1"/>
                </a:solidFill>
              </a:rPr>
              <a:t>Size</a:t>
            </a:r>
            <a:r>
              <a:rPr lang="ja-JP" altLang="en-US" sz="772" dirty="0">
                <a:solidFill>
                  <a:schemeClr val="bg1"/>
                </a:solidFill>
              </a:rPr>
              <a:t> </a:t>
            </a:r>
            <a:r>
              <a:rPr lang="ja-JP" altLang="en-US" sz="1324" dirty="0">
                <a:solidFill>
                  <a:schemeClr val="bg1"/>
                </a:solidFill>
              </a:rPr>
              <a:t>A</a:t>
            </a:r>
            <a:r>
              <a:rPr lang="en-US" altLang="ja-JP" sz="1324" dirty="0">
                <a:solidFill>
                  <a:schemeClr val="bg1"/>
                </a:solidFill>
              </a:rPr>
              <a:t>7</a:t>
            </a:r>
            <a:endParaRPr lang="ja-JP" altLang="en-US" sz="1324" dirty="0">
              <a:solidFill>
                <a:schemeClr val="bg1"/>
              </a:solidFill>
            </a:endParaRPr>
          </a:p>
        </p:txBody>
      </p:sp>
      <p:grpSp>
        <p:nvGrpSpPr>
          <p:cNvPr id="58" name="グループ化 57"/>
          <p:cNvGrpSpPr/>
          <p:nvPr/>
        </p:nvGrpSpPr>
        <p:grpSpPr>
          <a:xfrm>
            <a:off x="7069292" y="4179335"/>
            <a:ext cx="1363253" cy="741464"/>
            <a:chOff x="347583" y="4707439"/>
            <a:chExt cx="2937999" cy="1597956"/>
          </a:xfrm>
        </p:grpSpPr>
        <p:pic>
          <p:nvPicPr>
            <p:cNvPr id="59" name="図 58"/>
            <p:cNvPicPr>
              <a:picLocks noChangeAspect="1"/>
            </p:cNvPicPr>
            <p:nvPr/>
          </p:nvPicPr>
          <p:blipFill>
            <a:blip r:embed="rId3" cstate="email">
              <a:duotone>
                <a:prstClr val="black"/>
                <a:schemeClr val="accent4">
                  <a:tint val="45000"/>
                  <a:satMod val="400000"/>
                </a:schemeClr>
              </a:duotone>
              <a:extLst>
                <a:ext uri="{28A0092B-C50C-407E-A947-70E740481C1C}">
                  <a14:useLocalDpi xmlns:a14="http://schemas.microsoft.com/office/drawing/2010/main"/>
                </a:ext>
              </a:extLst>
            </a:blip>
            <a:stretch>
              <a:fillRect/>
            </a:stretch>
          </p:blipFill>
          <p:spPr>
            <a:xfrm>
              <a:off x="347583" y="4707439"/>
              <a:ext cx="2937999" cy="1597956"/>
            </a:xfrm>
            <a:prstGeom prst="rect">
              <a:avLst/>
            </a:prstGeom>
          </p:spPr>
        </p:pic>
        <p:pic>
          <p:nvPicPr>
            <p:cNvPr id="60" name="図 5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19333" y="4738678"/>
              <a:ext cx="697780" cy="1087436"/>
            </a:xfrm>
            <a:prstGeom prst="rect">
              <a:avLst/>
            </a:prstGeom>
          </p:spPr>
        </p:pic>
      </p:grpSp>
      <p:graphicFrame>
        <p:nvGraphicFramePr>
          <p:cNvPr id="61" name="表 60"/>
          <p:cNvGraphicFramePr>
            <a:graphicFrameLocks noGrp="1"/>
          </p:cNvGraphicFramePr>
          <p:nvPr>
            <p:extLst/>
          </p:nvPr>
        </p:nvGraphicFramePr>
        <p:xfrm>
          <a:off x="6041209" y="1929067"/>
          <a:ext cx="2847733" cy="2146775"/>
        </p:xfrm>
        <a:graphic>
          <a:graphicData uri="http://schemas.openxmlformats.org/drawingml/2006/table">
            <a:tbl>
              <a:tblPr firstRow="1" bandRow="1">
                <a:tableStyleId>{D7AC3CCA-C797-4891-BE02-D94E43425B78}</a:tableStyleId>
              </a:tblPr>
              <a:tblGrid>
                <a:gridCol w="1918728"/>
                <a:gridCol w="929005"/>
              </a:tblGrid>
              <a:tr h="184888">
                <a:tc>
                  <a:txBody>
                    <a:bodyPr/>
                    <a:lstStyle/>
                    <a:p>
                      <a:r>
                        <a:rPr lang="en-US" altLang="ja-JP" sz="800" b="0" dirty="0" smtClean="0"/>
                        <a:t># of cores</a:t>
                      </a:r>
                      <a:endParaRPr kumimoji="1" lang="ja-JP" altLang="en-US" sz="800" b="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smtClean="0"/>
                        <a:t>8core</a:t>
                      </a:r>
                      <a:endParaRPr lang="ja-JP" altLang="en-US" sz="800" b="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memory</a:t>
                      </a:r>
                      <a:endParaRPr lang="ja-JP" altLang="en-US" sz="800" dirty="0" smtClean="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52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Network bandwidth</a:t>
                      </a:r>
                      <a:endParaRPr lang="ja-JP" altLang="en-US" sz="800" dirty="0" smtClean="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2,000Mbps</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8846">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Local disk</a:t>
                      </a:r>
                      <a:r>
                        <a:rPr lang="ja-JP" altLang="en-US" sz="800" dirty="0" smtClean="0"/>
                        <a:t> (PaaS)</a:t>
                      </a:r>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2,039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8846">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Local disk</a:t>
                      </a:r>
                      <a:r>
                        <a:rPr lang="ja-JP" altLang="en-US" sz="800" dirty="0" smtClean="0"/>
                        <a:t> C:(IaaS)</a:t>
                      </a:r>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126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68846">
                <a:tc>
                  <a:txBody>
                    <a:bodyPr/>
                    <a:lstStyle/>
                    <a:p>
                      <a:pPr marL="0" marR="0" indent="0" algn="l" defTabSz="932404" rtl="0" eaLnBrk="1" fontAlgn="auto" latinLnBrk="0" hangingPunct="1">
                        <a:lnSpc>
                          <a:spcPct val="100000"/>
                        </a:lnSpc>
                        <a:spcBef>
                          <a:spcPts val="0"/>
                        </a:spcBef>
                        <a:spcAft>
                          <a:spcPts val="0"/>
                        </a:spcAft>
                        <a:buClrTx/>
                        <a:buSzTx/>
                        <a:buFontTx/>
                        <a:buNone/>
                        <a:tabLst/>
                        <a:defRPr/>
                      </a:pPr>
                      <a:r>
                        <a:rPr lang="en-US" altLang="ja-JP" sz="800" dirty="0" smtClean="0"/>
                        <a:t>Local temp disk</a:t>
                      </a:r>
                      <a:r>
                        <a:rPr lang="ja-JP" altLang="en-US" sz="800" dirty="0" smtClean="0"/>
                        <a:t> D:（IaaS)</a:t>
                      </a:r>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605 GB</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205325">
                <a:tc>
                  <a:txBody>
                    <a:bodyPr/>
                    <a:lstStyle/>
                    <a:p>
                      <a:r>
                        <a:rPr lang="en-US" altLang="ja-JP" sz="800" dirty="0" smtClean="0"/>
                        <a:t>IaaS Attach disks #</a:t>
                      </a:r>
                      <a:endParaRPr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16</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r>
                        <a:rPr kumimoji="1" lang="en-US" altLang="ja-JP" sz="800" dirty="0" smtClean="0"/>
                        <a:t>Max IOPS (IaaS)</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8000 (16 x 500)</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r>
                        <a:rPr kumimoji="1" lang="en-US" altLang="ja-JP" sz="800" dirty="0" smtClean="0"/>
                        <a:t>SAPS</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6,000</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84888">
                <a:tc>
                  <a:txBody>
                    <a:bodyPr/>
                    <a:lstStyle/>
                    <a:p>
                      <a:r>
                        <a:rPr kumimoji="1" lang="en-US" altLang="ja-JP" sz="800" dirty="0" smtClean="0"/>
                        <a:t>Cost</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800" dirty="0" smtClean="0"/>
                        <a:t>$1.6$/hour</a:t>
                      </a:r>
                      <a:endParaRPr kumimoji="1" lang="ja-JP" altLang="en-US" sz="800" dirty="0"/>
                    </a:p>
                  </a:txBody>
                  <a:tcPr marL="67232" marR="67232" marT="33616" marB="3361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2" name="正方形/長方形 61"/>
          <p:cNvSpPr/>
          <p:nvPr/>
        </p:nvSpPr>
        <p:spPr bwMode="auto">
          <a:xfrm>
            <a:off x="6041209" y="1705675"/>
            <a:ext cx="2848277" cy="3312837"/>
          </a:xfrm>
          <a:prstGeom prst="rect">
            <a:avLst/>
          </a:prstGeom>
          <a:noFill/>
          <a:ln>
            <a:solidFill>
              <a:schemeClr val="accent5"/>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ts val="441"/>
              </a:spcBef>
              <a:spcAft>
                <a:spcPct val="0"/>
              </a:spcAft>
            </a:pPr>
            <a:endParaRPr kumimoji="1" lang="ja-JP" altLang="en-US" sz="1471" dirty="0">
              <a:gradFill>
                <a:gsLst>
                  <a:gs pos="0">
                    <a:srgbClr val="FFFFFF"/>
                  </a:gs>
                  <a:gs pos="100000">
                    <a:srgbClr val="FFFFFF"/>
                  </a:gs>
                </a:gsLst>
                <a:lin ang="5400000" scaled="0"/>
              </a:gradFill>
            </a:endParaRPr>
          </a:p>
        </p:txBody>
      </p:sp>
      <p:pic>
        <p:nvPicPr>
          <p:cNvPr id="63" name="図 6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43562" y="4461409"/>
            <a:ext cx="416185" cy="244485"/>
          </a:xfrm>
          <a:prstGeom prst="rect">
            <a:avLst/>
          </a:prstGeom>
        </p:spPr>
      </p:pic>
      <p:sp>
        <p:nvSpPr>
          <p:cNvPr id="64" name="テキスト ボックス 63"/>
          <p:cNvSpPr txBox="1"/>
          <p:nvPr/>
        </p:nvSpPr>
        <p:spPr>
          <a:xfrm>
            <a:off x="6922585" y="4189697"/>
            <a:ext cx="1026190" cy="339392"/>
          </a:xfrm>
          <a:prstGeom prst="rect">
            <a:avLst/>
          </a:prstGeom>
          <a:noFill/>
        </p:spPr>
        <p:txBody>
          <a:bodyPr wrap="square" lIns="134464" tIns="107571" rIns="134464" bIns="107571" rtlCol="0">
            <a:spAutoFit/>
          </a:bodyPr>
          <a:lstStyle/>
          <a:p>
            <a:pPr>
              <a:lnSpc>
                <a:spcPct val="90000"/>
              </a:lnSpc>
            </a:pPr>
            <a:r>
              <a:rPr kumimoji="1" lang="en-US" altLang="ja-JP" sz="882" dirty="0">
                <a:gradFill>
                  <a:gsLst>
                    <a:gs pos="2917">
                      <a:schemeClr val="tx1"/>
                    </a:gs>
                    <a:gs pos="30000">
                      <a:schemeClr val="tx1"/>
                    </a:gs>
                  </a:gsLst>
                  <a:lin ang="5400000" scaled="0"/>
                </a:gradFill>
              </a:rPr>
              <a:t>8</a:t>
            </a:r>
            <a:r>
              <a:rPr kumimoji="1" lang="ja-JP" altLang="en-US" sz="882" dirty="0">
                <a:gradFill>
                  <a:gsLst>
                    <a:gs pos="2917">
                      <a:schemeClr val="tx1"/>
                    </a:gs>
                    <a:gs pos="30000">
                      <a:schemeClr val="tx1"/>
                    </a:gs>
                  </a:gsLst>
                  <a:lin ang="5400000" scaled="0"/>
                </a:gradFill>
              </a:rPr>
              <a:t> </a:t>
            </a:r>
            <a:r>
              <a:rPr kumimoji="1" lang="en-US" altLang="ja-JP" sz="882" dirty="0">
                <a:gradFill>
                  <a:gsLst>
                    <a:gs pos="2917">
                      <a:schemeClr val="tx1"/>
                    </a:gs>
                    <a:gs pos="30000">
                      <a:schemeClr val="tx1"/>
                    </a:gs>
                  </a:gsLst>
                  <a:lin ang="5400000" scaled="0"/>
                </a:gradFill>
              </a:rPr>
              <a:t>core</a:t>
            </a:r>
            <a:endParaRPr kumimoji="1" lang="ja-JP" altLang="en-US" sz="882" dirty="0">
              <a:gradFill>
                <a:gsLst>
                  <a:gs pos="2917">
                    <a:schemeClr val="tx1"/>
                  </a:gs>
                  <a:gs pos="30000">
                    <a:schemeClr val="tx1"/>
                  </a:gs>
                </a:gsLst>
                <a:lin ang="5400000" scaled="0"/>
              </a:gradFill>
            </a:endParaRPr>
          </a:p>
        </p:txBody>
      </p:sp>
      <p:sp>
        <p:nvSpPr>
          <p:cNvPr id="65" name="テキスト ボックス 64"/>
          <p:cNvSpPr txBox="1"/>
          <p:nvPr/>
        </p:nvSpPr>
        <p:spPr>
          <a:xfrm>
            <a:off x="6917788" y="4591718"/>
            <a:ext cx="1026190" cy="339392"/>
          </a:xfrm>
          <a:prstGeom prst="rect">
            <a:avLst/>
          </a:prstGeom>
          <a:noFill/>
        </p:spPr>
        <p:txBody>
          <a:bodyPr wrap="square" lIns="134464" tIns="107571" rIns="134464" bIns="107571" rtlCol="0">
            <a:spAutoFit/>
          </a:bodyPr>
          <a:lstStyle/>
          <a:p>
            <a:pPr>
              <a:lnSpc>
                <a:spcPct val="90000"/>
              </a:lnSpc>
            </a:pPr>
            <a:r>
              <a:rPr kumimoji="1" lang="en-US" altLang="ja-JP" sz="882" dirty="0">
                <a:gradFill>
                  <a:gsLst>
                    <a:gs pos="2917">
                      <a:schemeClr val="tx1"/>
                    </a:gs>
                    <a:gs pos="30000">
                      <a:schemeClr val="tx1"/>
                    </a:gs>
                  </a:gsLst>
                  <a:lin ang="5400000" scaled="0"/>
                </a:gradFill>
              </a:rPr>
              <a:t>52 GB</a:t>
            </a:r>
            <a:endParaRPr kumimoji="1" lang="ja-JP" altLang="en-US" sz="882" dirty="0">
              <a:gradFill>
                <a:gsLst>
                  <a:gs pos="2917">
                    <a:schemeClr val="tx1"/>
                  </a:gs>
                  <a:gs pos="30000">
                    <a:schemeClr val="tx1"/>
                  </a:gs>
                </a:gsLst>
                <a:lin ang="5400000" scaled="0"/>
              </a:gradFill>
            </a:endParaRPr>
          </a:p>
        </p:txBody>
      </p:sp>
      <p:pic>
        <p:nvPicPr>
          <p:cNvPr id="68" name="図 6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34017" y="4511008"/>
            <a:ext cx="416185" cy="244485"/>
          </a:xfrm>
          <a:prstGeom prst="rect">
            <a:avLst/>
          </a:prstGeom>
        </p:spPr>
      </p:pic>
      <p:pic>
        <p:nvPicPr>
          <p:cNvPr id="69" name="図 6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52140" y="4196245"/>
            <a:ext cx="323775" cy="504579"/>
          </a:xfrm>
          <a:prstGeom prst="rect">
            <a:avLst/>
          </a:prstGeom>
        </p:spPr>
      </p:pic>
      <p:pic>
        <p:nvPicPr>
          <p:cNvPr id="38" name="図 3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5824" y="4295997"/>
            <a:ext cx="422243" cy="180204"/>
          </a:xfrm>
          <a:prstGeom prst="rect">
            <a:avLst/>
          </a:prstGeom>
        </p:spPr>
      </p:pic>
      <p:pic>
        <p:nvPicPr>
          <p:cNvPr id="71" name="図 7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604052" y="4249214"/>
            <a:ext cx="579463" cy="247302"/>
          </a:xfrm>
          <a:prstGeom prst="rect">
            <a:avLst/>
          </a:prstGeom>
        </p:spPr>
      </p:pic>
      <p:pic>
        <p:nvPicPr>
          <p:cNvPr id="72" name="図 7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03887" y="4125563"/>
            <a:ext cx="579463" cy="247302"/>
          </a:xfrm>
          <a:prstGeom prst="rect">
            <a:avLst/>
          </a:prstGeom>
        </p:spPr>
      </p:pic>
      <p:pic>
        <p:nvPicPr>
          <p:cNvPr id="73" name="図 7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8865" y="4194651"/>
            <a:ext cx="326578" cy="139377"/>
          </a:xfrm>
          <a:prstGeom prst="rect">
            <a:avLst/>
          </a:prstGeom>
        </p:spPr>
      </p:pic>
      <p:pic>
        <p:nvPicPr>
          <p:cNvPr id="74" name="図 7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75525" y="4154115"/>
            <a:ext cx="326578" cy="139377"/>
          </a:xfrm>
          <a:prstGeom prst="rect">
            <a:avLst/>
          </a:prstGeom>
        </p:spPr>
      </p:pic>
      <p:pic>
        <p:nvPicPr>
          <p:cNvPr id="75" name="図 7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47983" y="4331095"/>
            <a:ext cx="326578" cy="139377"/>
          </a:xfrm>
          <a:prstGeom prst="rect">
            <a:avLst/>
          </a:prstGeom>
        </p:spPr>
      </p:pic>
      <p:pic>
        <p:nvPicPr>
          <p:cNvPr id="76" name="図 7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54643" y="4290560"/>
            <a:ext cx="326578" cy="139377"/>
          </a:xfrm>
          <a:prstGeom prst="rect">
            <a:avLst/>
          </a:prstGeom>
        </p:spPr>
      </p:pic>
      <p:pic>
        <p:nvPicPr>
          <p:cNvPr id="77" name="図 7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8909" y="4550067"/>
            <a:ext cx="416185" cy="244485"/>
          </a:xfrm>
          <a:prstGeom prst="rect">
            <a:avLst/>
          </a:prstGeom>
        </p:spPr>
      </p:pic>
      <p:pic>
        <p:nvPicPr>
          <p:cNvPr id="78" name="図 7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10179" y="4589822"/>
            <a:ext cx="416185" cy="244485"/>
          </a:xfrm>
          <a:prstGeom prst="rect">
            <a:avLst/>
          </a:prstGeom>
        </p:spPr>
      </p:pic>
      <p:sp>
        <p:nvSpPr>
          <p:cNvPr id="33" name="テキスト ボックス 32"/>
          <p:cNvSpPr txBox="1"/>
          <p:nvPr/>
        </p:nvSpPr>
        <p:spPr>
          <a:xfrm>
            <a:off x="1089474" y="4192112"/>
            <a:ext cx="1026190" cy="339392"/>
          </a:xfrm>
          <a:prstGeom prst="rect">
            <a:avLst/>
          </a:prstGeom>
          <a:noFill/>
        </p:spPr>
        <p:txBody>
          <a:bodyPr wrap="square" lIns="134464" tIns="107571" rIns="134464" bIns="107571" rtlCol="0">
            <a:spAutoFit/>
          </a:bodyPr>
          <a:lstStyle/>
          <a:p>
            <a:pPr>
              <a:lnSpc>
                <a:spcPct val="90000"/>
              </a:lnSpc>
            </a:pPr>
            <a:r>
              <a:rPr kumimoji="1" lang="en-US" altLang="ja-JP" sz="882" dirty="0">
                <a:gradFill>
                  <a:gsLst>
                    <a:gs pos="2917">
                      <a:schemeClr val="tx1"/>
                    </a:gs>
                    <a:gs pos="30000">
                      <a:schemeClr val="tx1"/>
                    </a:gs>
                  </a:gsLst>
                  <a:lin ang="5400000" scaled="0"/>
                </a:gradFill>
              </a:rPr>
              <a:t>2</a:t>
            </a:r>
            <a:r>
              <a:rPr kumimoji="1" lang="ja-JP" altLang="en-US" sz="882" dirty="0">
                <a:gradFill>
                  <a:gsLst>
                    <a:gs pos="2917">
                      <a:schemeClr val="tx1"/>
                    </a:gs>
                    <a:gs pos="30000">
                      <a:schemeClr val="tx1"/>
                    </a:gs>
                  </a:gsLst>
                  <a:lin ang="5400000" scaled="0"/>
                </a:gradFill>
              </a:rPr>
              <a:t> </a:t>
            </a:r>
            <a:r>
              <a:rPr kumimoji="1" lang="en-US" altLang="ja-JP" sz="882" dirty="0">
                <a:gradFill>
                  <a:gsLst>
                    <a:gs pos="2917">
                      <a:schemeClr val="tx1"/>
                    </a:gs>
                    <a:gs pos="30000">
                      <a:schemeClr val="tx1"/>
                    </a:gs>
                  </a:gsLst>
                  <a:lin ang="5400000" scaled="0"/>
                </a:gradFill>
              </a:rPr>
              <a:t>core</a:t>
            </a:r>
            <a:endParaRPr kumimoji="1" lang="ja-JP" altLang="en-US" sz="882" dirty="0">
              <a:gradFill>
                <a:gsLst>
                  <a:gs pos="2917">
                    <a:schemeClr val="tx1"/>
                  </a:gs>
                  <a:gs pos="30000">
                    <a:schemeClr val="tx1"/>
                  </a:gs>
                </a:gsLst>
                <a:lin ang="5400000" scaled="0"/>
              </a:gradFill>
            </a:endParaRPr>
          </a:p>
        </p:txBody>
      </p:sp>
      <p:sp>
        <p:nvSpPr>
          <p:cNvPr id="37" name="テキスト ボックス 36"/>
          <p:cNvSpPr txBox="1"/>
          <p:nvPr/>
        </p:nvSpPr>
        <p:spPr>
          <a:xfrm>
            <a:off x="1084678" y="4594133"/>
            <a:ext cx="1026190" cy="339392"/>
          </a:xfrm>
          <a:prstGeom prst="rect">
            <a:avLst/>
          </a:prstGeom>
          <a:noFill/>
        </p:spPr>
        <p:txBody>
          <a:bodyPr wrap="square" lIns="134464" tIns="107571" rIns="134464" bIns="107571" rtlCol="0">
            <a:spAutoFit/>
          </a:bodyPr>
          <a:lstStyle/>
          <a:p>
            <a:pPr>
              <a:lnSpc>
                <a:spcPct val="90000"/>
              </a:lnSpc>
            </a:pPr>
            <a:r>
              <a:rPr kumimoji="1" lang="en-US" altLang="ja-JP" sz="882" dirty="0">
                <a:gradFill>
                  <a:gsLst>
                    <a:gs pos="2917">
                      <a:schemeClr val="tx1"/>
                    </a:gs>
                    <a:gs pos="30000">
                      <a:schemeClr val="tx1"/>
                    </a:gs>
                  </a:gsLst>
                  <a:lin ang="5400000" scaled="0"/>
                </a:gradFill>
              </a:rPr>
              <a:t>14 GB</a:t>
            </a:r>
            <a:endParaRPr kumimoji="1" lang="ja-JP" altLang="en-US" sz="882"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48919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SBp1gIKJ0ymRG7ATvzoQ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12mAQSt9k.ubWR._kB_m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g6MHVWYPyECRhkBZ1mRtC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LDWho3r9gkid41300dIP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uNMJoS5FUuL7M_cgcg33Q"/>
</p:tagLst>
</file>

<file path=ppt/tags/tag15.xml><?xml version="1.0" encoding="utf-8"?>
<p:tagLst xmlns:a="http://schemas.openxmlformats.org/drawingml/2006/main" xmlns:r="http://schemas.openxmlformats.org/officeDocument/2006/relationships" xmlns:p="http://schemas.openxmlformats.org/presentationml/2006/main">
  <p:tag name="TIMING" val="|3.9|32.4|51.9"/>
</p:tagLst>
</file>

<file path=ppt/tags/tag16.xml><?xml version="1.0" encoding="utf-8"?>
<p:tagLst xmlns:a="http://schemas.openxmlformats.org/drawingml/2006/main" xmlns:r="http://schemas.openxmlformats.org/officeDocument/2006/relationships" xmlns:p="http://schemas.openxmlformats.org/presentationml/2006/main">
  <p:tag name="MT_TILE" val="YES"/>
</p:tagLst>
</file>

<file path=ppt/tags/tag17.xml><?xml version="1.0" encoding="utf-8"?>
<p:tagLst xmlns:a="http://schemas.openxmlformats.org/drawingml/2006/main" xmlns:r="http://schemas.openxmlformats.org/officeDocument/2006/relationships" xmlns:p="http://schemas.openxmlformats.org/presentationml/2006/main">
  <p:tag name="MT_TILE" val="YES"/>
</p:tagLst>
</file>

<file path=ppt/tags/tag18.xml><?xml version="1.0" encoding="utf-8"?>
<p:tagLst xmlns:a="http://schemas.openxmlformats.org/drawingml/2006/main" xmlns:r="http://schemas.openxmlformats.org/officeDocument/2006/relationships" xmlns:p="http://schemas.openxmlformats.org/presentationml/2006/main">
  <p:tag name="MT_TILE" val="YES"/>
</p:tagLst>
</file>

<file path=ppt/tags/tag19.xml><?xml version="1.0" encoding="utf-8"?>
<p:tagLst xmlns:a="http://schemas.openxmlformats.org/drawingml/2006/main" xmlns:r="http://schemas.openxmlformats.org/officeDocument/2006/relationships" xmlns:p="http://schemas.openxmlformats.org/presentationml/2006/main">
  <p:tag name="TIMING" val="|3.9|32.4|51.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OVNF5w5cEuTKxKM0ip6b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SBp1gIKJ0ymRG7ATvzo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12mAQSt9k.ubWR._kB_m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6MHVWYPyECRhkBZ1mRtC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LDWho3r9gkid41300dIP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uNMJoS5FUuL7M_cgcg33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oOVNF5w5cEuTKxKM0ip6bQ"/>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A984236156F2E4486E7AB3106174EEF" ma:contentTypeVersion="1" ma:contentTypeDescription="新しいドキュメントを作成します。" ma:contentTypeScope="" ma:versionID="bb4295d3351d081991cd22a4f494bd22">
  <xsd:schema xmlns:xsd="http://www.w3.org/2001/XMLSchema" xmlns:xs="http://www.w3.org/2001/XMLSchema" xmlns:p="http://schemas.microsoft.com/office/2006/metadata/properties" targetNamespace="http://schemas.microsoft.com/office/2006/metadata/properties" ma:root="true" ma:fieldsID="eaec4f8b256873bb4f632e3d5a8ff53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DC03D3-EBA4-4726-BF66-0D518D224C68}">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www.w3.org/XML/1998/namespace"/>
  </ds:schemaRefs>
</ds:datastoreItem>
</file>

<file path=customXml/itemProps2.xml><?xml version="1.0" encoding="utf-8"?>
<ds:datastoreItem xmlns:ds="http://schemas.openxmlformats.org/officeDocument/2006/customXml" ds:itemID="{75E5A689-7B15-4D6C-BEAE-89A963476673}">
  <ds:schemaRefs>
    <ds:schemaRef ds:uri="http://schemas.microsoft.com/sharepoint/v3/contenttype/forms"/>
  </ds:schemaRefs>
</ds:datastoreItem>
</file>

<file path=customXml/itemProps3.xml><?xml version="1.0" encoding="utf-8"?>
<ds:datastoreItem xmlns:ds="http://schemas.openxmlformats.org/officeDocument/2006/customXml" ds:itemID="{292B2940-187B-4165-9860-F8176833A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2186</TotalTime>
  <Words>3174</Words>
  <Application>Microsoft Office PowerPoint</Application>
  <PresentationFormat>On-screen Show (16:9)</PresentationFormat>
  <Paragraphs>663</Paragraphs>
  <Slides>45</Slides>
  <Notes>21</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62" baseType="lpstr">
      <vt:lpstr>メイリオ</vt:lpstr>
      <vt:lpstr>ＭＳ Ｐゴシック</vt:lpstr>
      <vt:lpstr>新細明體</vt:lpstr>
      <vt:lpstr>Arial</vt:lpstr>
      <vt:lpstr>Calibri</vt:lpstr>
      <vt:lpstr>Segoe Light</vt:lpstr>
      <vt:lpstr>Segoe Semibold</vt:lpstr>
      <vt:lpstr>Segoe UI</vt:lpstr>
      <vt:lpstr>Segoe UI</vt:lpstr>
      <vt:lpstr>Segoe UI Bold</vt:lpstr>
      <vt:lpstr>Segoe UI Light</vt:lpstr>
      <vt:lpstr>Segoe UI Semibold</vt:lpstr>
      <vt:lpstr>Times New Roman</vt:lpstr>
      <vt:lpstr>Wingdings</vt:lpstr>
      <vt:lpstr>Office Theme</vt:lpstr>
      <vt:lpstr>1_Office Theme</vt:lpstr>
      <vt:lpstr>think-cell Slide</vt:lpstr>
      <vt:lpstr>Windows Azure IaaS  to run SAP Business Suite and SAP HANA  </vt:lpstr>
      <vt:lpstr>CHALLENGES WITH BUSINESS APPLICATIONS</vt:lpstr>
      <vt:lpstr>TIER-1 APP MODERNIZATION ON THE CLOUD</vt:lpstr>
      <vt:lpstr>5 GOALS OF MODERNIZATION</vt:lpstr>
      <vt:lpstr>Modernization of SAP Platform and User Experience</vt:lpstr>
      <vt:lpstr>SAP and Microsoft – Global Alliance </vt:lpstr>
      <vt:lpstr>Modernizing SAP Platform on Microsoft Cloud OS (Hyper-V and Azure)</vt:lpstr>
      <vt:lpstr>SAP on Windows Azure Current Status</vt:lpstr>
      <vt:lpstr>Azure VM Instances for SAP Environment </vt:lpstr>
      <vt:lpstr>PowerPoint Presentation</vt:lpstr>
      <vt:lpstr>PowerPoint Presentation</vt:lpstr>
      <vt:lpstr>Basic Deployment structure</vt:lpstr>
      <vt:lpstr>SAP and Sub System Migration to Azure </vt:lpstr>
      <vt:lpstr>1. Deployment of Dev, Test and DR (Non-Production)</vt:lpstr>
      <vt:lpstr>1. Deployment of Dev, Test and DR (Non-Production)</vt:lpstr>
      <vt:lpstr>2. Deployment of Production and Non-production </vt:lpstr>
      <vt:lpstr>PowerPoint Presentation</vt:lpstr>
      <vt:lpstr>2-2. Deployment of Production and Non-production (Running 24x365)</vt:lpstr>
      <vt:lpstr>Other considerations</vt:lpstr>
      <vt:lpstr>PowerPoint Presentation</vt:lpstr>
      <vt:lpstr>Simplifying SAP Infrastructure and Support Model</vt:lpstr>
      <vt:lpstr>Integrated Management Between Private Cloud and Public Cloud </vt:lpstr>
      <vt:lpstr>MODERNIZED APPLICATION PLATFORM @ Manufacturing and Resources</vt:lpstr>
      <vt:lpstr>PowerPoint Presentation</vt:lpstr>
      <vt:lpstr>PowerPoint Presentation</vt:lpstr>
      <vt:lpstr>ISID BUSINESS SPECTRE VNEXT</vt:lpstr>
      <vt:lpstr>PowerPoint Presentation</vt:lpstr>
      <vt:lpstr>1. Why SAP on Azure - for Dev/Test Non-Production Environment</vt:lpstr>
      <vt:lpstr>2. Why SAP on Azure - for DR “Half-”Production Environment</vt:lpstr>
      <vt:lpstr>3. Why SAP on Azure - for Production Environment</vt:lpstr>
      <vt:lpstr>Japan’s Largest Trading Company Consolidated and Automated  its Logistics/Finance Systems on Microsoft Cloud OS Platform </vt:lpstr>
      <vt:lpstr>Thai Retailer Improves Performance and Availability of  Mission-Critical ERP and POS Data Management System  </vt:lpstr>
      <vt:lpstr>Microsoft &amp; SAP Solution for Manufacturing</vt:lpstr>
      <vt:lpstr>Microsoft &amp; SAP alliance on Manufacturing </vt:lpstr>
      <vt:lpstr>PowerPoint Presentation</vt:lpstr>
      <vt:lpstr>PowerPoint Presentation</vt:lpstr>
      <vt:lpstr>Solution Overview</vt:lpstr>
      <vt:lpstr>PowerPoint Presentation</vt:lpstr>
      <vt:lpstr>Demo Screen Shots – MII Production Cockpit</vt:lpstr>
      <vt:lpstr>Demo Screen Shots – MII Production Cockpit</vt:lpstr>
      <vt:lpstr>Demo Screen Shots KPI Framework &amp; Plant Info Catalog</vt:lpstr>
      <vt:lpstr>Demo Screen Shots MS O365 Power View</vt:lpstr>
      <vt:lpstr>Demo Screen Shots MS O365 Power View</vt:lpstr>
      <vt:lpstr>Demo Screen Shots MS O365 Power View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dc:creator>
  <cp:lastModifiedBy>Anil Dwarakanath</cp:lastModifiedBy>
  <cp:revision>60</cp:revision>
  <dcterms:created xsi:type="dcterms:W3CDTF">2013-02-15T11:52:06Z</dcterms:created>
  <dcterms:modified xsi:type="dcterms:W3CDTF">2014-03-19T12:53:25Z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0x0101006A984236156F2E4486E7AB3106174EEF</vt:lpwstr>
  </property>
</Properties>
</file>