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72" r:id="rId9"/>
    <p:sldId id="274" r:id="rId10"/>
    <p:sldId id="276" r:id="rId11"/>
    <p:sldId id="277" r:id="rId12"/>
    <p:sldId id="279" r:id="rId13"/>
    <p:sldId id="263" r:id="rId14"/>
    <p:sldId id="275" r:id="rId15"/>
    <p:sldId id="280" r:id="rId16"/>
    <p:sldId id="278" r:id="rId17"/>
    <p:sldId id="264" r:id="rId18"/>
    <p:sldId id="268" r:id="rId19"/>
    <p:sldId id="270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8D0FC-C456-4C8A-BED0-30F3CFF4AFB4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08F7E-09E5-4B49-A613-B2E851833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59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A1687-9244-476C-8946-D0ED957434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12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model your data</a:t>
            </a:r>
          </a:p>
          <a:p>
            <a:r>
              <a:rPr lang="en-US" dirty="0" smtClean="0"/>
              <a:t>what data access patterns will your application need</a:t>
            </a:r>
          </a:p>
          <a:p>
            <a:r>
              <a:rPr lang="en-US" dirty="0" smtClean="0"/>
              <a:t>how you deal with data integrity/consistency (what happens if two applications will need to access the same data in read/write mode?)</a:t>
            </a:r>
          </a:p>
          <a:p>
            <a:r>
              <a:rPr lang="en-US" dirty="0" smtClean="0"/>
              <a:t>what is the final complexity, performance, scalability of the solution based on the decisions you’ve made to the above points.</a:t>
            </a:r>
          </a:p>
          <a:p>
            <a:r>
              <a:rPr lang="en-US" baseline="0" dirty="0" smtClean="0"/>
              <a:t> </a:t>
            </a:r>
          </a:p>
          <a:p>
            <a:r>
              <a:rPr lang="en-US" dirty="0" smtClean="0"/>
              <a:t>Access </a:t>
            </a:r>
            <a:r>
              <a:rPr lang="en-US" dirty="0" err="1" smtClean="0"/>
              <a:t>Mechanims</a:t>
            </a:r>
            <a:r>
              <a:rPr lang="en-US" dirty="0" smtClean="0"/>
              <a:t> – REST </a:t>
            </a:r>
            <a:r>
              <a:rPr lang="en-US" dirty="0" err="1" smtClean="0"/>
              <a:t>vs</a:t>
            </a:r>
            <a:r>
              <a:rPr lang="en-US" dirty="0" smtClean="0"/>
              <a:t> API </a:t>
            </a:r>
            <a:r>
              <a:rPr lang="en-US" dirty="0" err="1" smtClean="0"/>
              <a:t>vs</a:t>
            </a:r>
            <a:r>
              <a:rPr lang="en-US" dirty="0" smtClean="0"/>
              <a:t> SQL (like</a:t>
            </a:r>
            <a:r>
              <a:rPr lang="en-US" baseline="0" dirty="0" smtClean="0"/>
              <a:t> mechanisms of </a:t>
            </a:r>
            <a:r>
              <a:rPr lang="en-US" baseline="0" dirty="0" err="1" smtClean="0"/>
              <a:t>cassandara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Joins ? – mostly not – document </a:t>
            </a:r>
            <a:r>
              <a:rPr lang="en-US" baseline="0" dirty="0" err="1" smtClean="0"/>
              <a:t>db</a:t>
            </a:r>
            <a:r>
              <a:rPr lang="en-US" baseline="0" dirty="0" smtClean="0"/>
              <a:t> allow nesting and transactions, columnar stores allow storing columns together and spreading them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ways to skin</a:t>
            </a:r>
          </a:p>
          <a:p>
            <a:r>
              <a:rPr lang="en-US" dirty="0" smtClean="0"/>
              <a:t>Data model – </a:t>
            </a:r>
            <a:r>
              <a:rPr lang="en-US" dirty="0" err="1" smtClean="0"/>
              <a:t>kv</a:t>
            </a:r>
            <a:r>
              <a:rPr lang="en-US" dirty="0" smtClean="0"/>
              <a:t>, column</a:t>
            </a:r>
          </a:p>
          <a:p>
            <a:r>
              <a:rPr lang="en-US" dirty="0" smtClean="0"/>
              <a:t>API – single tuple, range</a:t>
            </a:r>
          </a:p>
          <a:p>
            <a:r>
              <a:rPr lang="en-US" dirty="0" smtClean="0"/>
              <a:t>Partition (ordered/random)</a:t>
            </a:r>
          </a:p>
          <a:p>
            <a:r>
              <a:rPr lang="en-US" dirty="0" smtClean="0"/>
              <a:t>Optimized</a:t>
            </a:r>
            <a:r>
              <a:rPr lang="en-US" baseline="0" dirty="0" smtClean="0"/>
              <a:t> for reads/writes</a:t>
            </a:r>
          </a:p>
          <a:p>
            <a:r>
              <a:rPr lang="en-US" baseline="0" dirty="0" smtClean="0"/>
              <a:t>Versions – version/timestamp</a:t>
            </a:r>
          </a:p>
          <a:p>
            <a:r>
              <a:rPr lang="en-US" baseline="0" dirty="0" smtClean="0"/>
              <a:t>Replication – quorum/</a:t>
            </a:r>
            <a:r>
              <a:rPr lang="en-US" baseline="0" dirty="0" err="1" smtClean="0"/>
              <a:t>filesystem</a:t>
            </a:r>
            <a:endParaRPr lang="en-US" baseline="0" dirty="0" smtClean="0"/>
          </a:p>
          <a:p>
            <a:r>
              <a:rPr lang="en-US" baseline="0" dirty="0" smtClean="0"/>
              <a:t>Arch – decentralized, hierarchical</a:t>
            </a:r>
          </a:p>
          <a:p>
            <a:r>
              <a:rPr lang="en-US" baseline="0" dirty="0" smtClean="0"/>
              <a:t>Data center aware?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A1687-9244-476C-8946-D0ED957434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71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6194427"/>
            <a:ext cx="2286000" cy="527052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990305" y="4398287"/>
            <a:ext cx="4677697" cy="498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3200" spc="-71" baseline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0"/>
                </a:gra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4769" y="20055"/>
            <a:ext cx="3687233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4769" y="5733257"/>
            <a:ext cx="3687233" cy="112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019800" y="2572171"/>
            <a:ext cx="5422331" cy="1143000"/>
          </a:xfrm>
          <a:prstGeom prst="rect">
            <a:avLst/>
          </a:prstGeom>
        </p:spPr>
        <p:txBody>
          <a:bodyPr/>
          <a:lstStyle>
            <a:lvl1pPr>
              <a:defRPr sz="3733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609600" y="2427412"/>
            <a:ext cx="3581400" cy="2982789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6209" indent="0" defTabSz="914076" fontAlgn="base">
              <a:spcBef>
                <a:spcPct val="0"/>
              </a:spcBef>
              <a:spcAft>
                <a:spcPct val="0"/>
              </a:spcAft>
            </a:pPr>
            <a:r>
              <a:rPr lang="en-US" sz="3000" spc="-100" dirty="0" smtClean="0">
                <a:solidFill>
                  <a:srgbClr val="0066C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Windows Azure Conference 2014</a:t>
            </a:r>
            <a:endParaRPr lang="en-US" sz="3000" spc="-100" dirty="0" smtClean="0">
              <a:solidFill>
                <a:srgbClr val="0066C1"/>
              </a:solidFill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668000" y="20053"/>
            <a:ext cx="1346035" cy="1884947"/>
          </a:xfrm>
          <a:prstGeom prst="roundRect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413" y="3473703"/>
            <a:ext cx="2820520" cy="18491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279027"/>
            <a:ext cx="2016224" cy="74165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46906"/>
            <a:ext cx="2555259" cy="61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47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803862" y="1858942"/>
            <a:ext cx="2620433" cy="1562647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5803862" y="3516302"/>
            <a:ext cx="2620433" cy="234159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196594" y="1857364"/>
            <a:ext cx="5383753" cy="4000528"/>
          </a:xfrm>
          <a:prstGeom prst="rect">
            <a:avLst/>
          </a:prstGeom>
          <a:solidFill>
            <a:srgbClr val="00B050"/>
          </a:solidFill>
        </p:spPr>
        <p:txBody>
          <a:bodyPr vert="horz" wrap="square" lIns="108000" tIns="108000" rIns="108000" bIns="10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FFFFFF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FFFFFF">
                    <a:alpha val="60000"/>
                  </a:srgbClr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90459" y="214290"/>
            <a:ext cx="11620581" cy="1405155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indent="0" algn="l">
              <a:lnSpc>
                <a:spcPts val="5600"/>
              </a:lnSpc>
              <a:spcBef>
                <a:spcPts val="0"/>
              </a:spcBef>
              <a:buNone/>
              <a:defRPr sz="6400" b="1" baseline="0">
                <a:solidFill>
                  <a:srgbClr val="0071B6"/>
                </a:solidFill>
                <a:latin typeface="Segoe UI Bold"/>
                <a:cs typeface="Segoe UI Bold"/>
              </a:defRPr>
            </a:lvl1pPr>
            <a:lvl2pPr>
              <a:defRPr>
                <a:latin typeface="Segoe UI Bold"/>
                <a:cs typeface="Segoe UI Bold"/>
              </a:defRPr>
            </a:lvl2pPr>
            <a:lvl3pPr>
              <a:defRPr>
                <a:latin typeface="Segoe UI Bold"/>
                <a:cs typeface="Segoe UI Bold"/>
              </a:defRPr>
            </a:lvl3pPr>
            <a:lvl4pPr>
              <a:defRPr>
                <a:latin typeface="Segoe UI Bold"/>
                <a:cs typeface="Segoe UI Bold"/>
              </a:defRPr>
            </a:lvl4pPr>
            <a:lvl5pPr>
              <a:defRPr>
                <a:latin typeface="Segoe UI Bold"/>
                <a:cs typeface="Segoe UI Bold"/>
              </a:defRPr>
            </a:lvl5pPr>
          </a:lstStyle>
          <a:p>
            <a:pPr lvl="0"/>
            <a:r>
              <a:rPr lang="en-US" dirty="0" smtClean="0"/>
              <a:t>This is a typical page with multiple photos.</a:t>
            </a:r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547061" y="1858942"/>
            <a:ext cx="3227915" cy="399886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  <a:prstGeom prst="rect">
            <a:avLst/>
          </a:prstGeom>
          <a:solidFill>
            <a:srgbClr val="00B050"/>
          </a:solidFill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53721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71B6"/>
                </a:solidFill>
              </a:defRPr>
            </a:lvl1pPr>
            <a:lvl2pPr>
              <a:defRPr sz="2667">
                <a:solidFill>
                  <a:srgbClr val="0071B6"/>
                </a:solidFill>
              </a:defRPr>
            </a:lvl2pPr>
            <a:lvl3pPr>
              <a:defRPr sz="2400">
                <a:solidFill>
                  <a:srgbClr val="0071B6"/>
                </a:solidFill>
              </a:defRPr>
            </a:lvl3pPr>
            <a:lvl4pPr>
              <a:defRPr sz="2133">
                <a:solidFill>
                  <a:srgbClr val="0071B6"/>
                </a:solidFill>
              </a:defRPr>
            </a:lvl4pPr>
            <a:lvl5pPr>
              <a:defRPr sz="2133">
                <a:solidFill>
                  <a:srgbClr val="0071B6"/>
                </a:solidFill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4378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810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5472" y="4800600"/>
            <a:ext cx="7905805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 baseline="0">
                <a:solidFill>
                  <a:srgbClr val="0071B6"/>
                </a:solidFill>
              </a:defRPr>
            </a:lvl1pPr>
          </a:lstStyle>
          <a:p>
            <a:r>
              <a:rPr lang="en-US" dirty="0" smtClean="0"/>
              <a:t>Click to edit Media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472" y="5367338"/>
            <a:ext cx="7905805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>
                <a:solidFill>
                  <a:srgbClr val="0071B6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0"/>
          </p:nvPr>
        </p:nvSpPr>
        <p:spPr>
          <a:xfrm>
            <a:off x="2095502" y="714375"/>
            <a:ext cx="7905751" cy="4000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764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1B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1010939" cy="43053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0071B6"/>
                </a:solidFill>
              </a:defRPr>
            </a:lvl1pPr>
            <a:lvl2pPr>
              <a:defRPr sz="2667">
                <a:solidFill>
                  <a:srgbClr val="0071B6"/>
                </a:solidFill>
              </a:defRPr>
            </a:lvl2pPr>
            <a:lvl3pPr>
              <a:defRPr sz="2400">
                <a:solidFill>
                  <a:srgbClr val="0071B6"/>
                </a:solidFill>
              </a:defRPr>
            </a:lvl3pPr>
            <a:lvl4pPr>
              <a:defRPr sz="2133">
                <a:solidFill>
                  <a:srgbClr val="0071B6"/>
                </a:solidFill>
              </a:defRPr>
            </a:lvl4pPr>
            <a:lvl5pPr>
              <a:defRPr sz="2133">
                <a:solidFill>
                  <a:srgbClr val="0071B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83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38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71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128448" y="5569923"/>
            <a:ext cx="2016224" cy="1219451"/>
          </a:xfrm>
          <a:prstGeom prst="rect">
            <a:avLst/>
          </a:prstGeom>
          <a:solidFill>
            <a:srgbClr val="0071B6"/>
          </a:solidFill>
          <a:ln>
            <a:solidFill>
              <a:srgbClr val="0071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428737"/>
            <a:ext cx="103632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333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000372"/>
            <a:ext cx="8534400" cy="135732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Speaker’s Name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279027"/>
            <a:ext cx="2016224" cy="7416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46906"/>
            <a:ext cx="2555259" cy="6154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3339" y="6213309"/>
            <a:ext cx="3867213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3" dirty="0" smtClean="0">
                <a:solidFill>
                  <a:schemeClr val="bg1"/>
                </a:solidFill>
              </a:rPr>
              <a:t>Windows Azure Conference 2014</a:t>
            </a:r>
            <a:endParaRPr lang="en-US" sz="2133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8448" y="5473913"/>
            <a:ext cx="1885373" cy="123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20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500045"/>
            <a:ext cx="10363200" cy="85725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267" b="1" cap="none" baseline="0">
                <a:solidFill>
                  <a:srgbClr val="0071B6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 smtClean="0"/>
              <a:t>Chapter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2464" y="1370178"/>
            <a:ext cx="10363200" cy="64294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67">
                <a:solidFill>
                  <a:srgbClr val="0071B6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Chapter sub-head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" y="2286000"/>
            <a:ext cx="12192000" cy="35242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1B6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0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14476"/>
            <a:ext cx="5613440" cy="4214872"/>
          </a:xfrm>
          <a:prstGeom prst="rect">
            <a:avLst/>
          </a:prstGeom>
        </p:spPr>
        <p:txBody>
          <a:bodyPr/>
          <a:lstStyle>
            <a:lvl1pPr>
              <a:defRPr sz="3733">
                <a:solidFill>
                  <a:srgbClr val="0071B6"/>
                </a:solidFill>
              </a:defRPr>
            </a:lvl1pPr>
            <a:lvl2pPr>
              <a:defRPr sz="3200">
                <a:solidFill>
                  <a:srgbClr val="0071B6"/>
                </a:solidFill>
              </a:defRPr>
            </a:lvl2pPr>
            <a:lvl3pPr>
              <a:defRPr sz="2667">
                <a:solidFill>
                  <a:srgbClr val="0071B6"/>
                </a:solidFill>
              </a:defRPr>
            </a:lvl3pPr>
            <a:lvl4pPr>
              <a:defRPr sz="2400">
                <a:solidFill>
                  <a:srgbClr val="0071B6"/>
                </a:solidFill>
              </a:defRPr>
            </a:lvl4pPr>
            <a:lvl5pPr>
              <a:defRPr sz="2400">
                <a:solidFill>
                  <a:srgbClr val="0071B6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0"/>
          </p:nvPr>
        </p:nvSpPr>
        <p:spPr>
          <a:xfrm>
            <a:off x="666712" y="1714488"/>
            <a:ext cx="5238787" cy="4214843"/>
          </a:xfrm>
          <a:prstGeom prst="rect">
            <a:avLst/>
          </a:prstGeom>
          <a:effectLst>
            <a:reflection blurRad="6350" stA="50000" endA="300" endPos="55500" dist="50800" dir="5400000" sy="-100000" algn="bl" rotWithShape="0"/>
          </a:effectLst>
        </p:spPr>
        <p:txBody>
          <a:bodyPr/>
          <a:lstStyle>
            <a:lvl1pPr>
              <a:defRPr>
                <a:solidFill>
                  <a:srgbClr val="0071B6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5" name="Content Placeholder 15"/>
          <p:cNvSpPr>
            <a:spLocks noGrp="1"/>
          </p:cNvSpPr>
          <p:nvPr>
            <p:ph sz="quarter" idx="22"/>
          </p:nvPr>
        </p:nvSpPr>
        <p:spPr>
          <a:xfrm>
            <a:off x="285752" y="285751"/>
            <a:ext cx="11525249" cy="1333500"/>
          </a:xfrm>
          <a:prstGeom prst="rect">
            <a:avLst/>
          </a:prstGeom>
        </p:spPr>
        <p:txBody>
          <a:bodyPr/>
          <a:lstStyle>
            <a:lvl1pPr>
              <a:buNone/>
              <a:defRPr sz="4800" b="1">
                <a:solidFill>
                  <a:srgbClr val="0071B6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007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7"/>
          <p:cNvSpPr>
            <a:spLocks noGrp="1"/>
          </p:cNvSpPr>
          <p:nvPr>
            <p:ph type="pic" sz="quarter" idx="18"/>
          </p:nvPr>
        </p:nvSpPr>
        <p:spPr>
          <a:xfrm>
            <a:off x="292060" y="1852526"/>
            <a:ext cx="1566333" cy="1174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292060" y="3574437"/>
            <a:ext cx="1585384" cy="11906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6129879" y="1852526"/>
            <a:ext cx="1566333" cy="1174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6129881" y="3574437"/>
            <a:ext cx="1585383" cy="11906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2011391" y="1852526"/>
            <a:ext cx="3798857" cy="1426201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0071B6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0071B6"/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12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7810512" y="1852526"/>
            <a:ext cx="3905277" cy="1426201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0071B6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0071B6"/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13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2011391" y="3574437"/>
            <a:ext cx="3798857" cy="1426201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0071B6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0071B6"/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7810512" y="3574437"/>
            <a:ext cx="3905277" cy="1426201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0071B6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0071B6"/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2"/>
          </p:nvPr>
        </p:nvSpPr>
        <p:spPr>
          <a:xfrm>
            <a:off x="285752" y="285751"/>
            <a:ext cx="11525249" cy="1333500"/>
          </a:xfrm>
          <a:prstGeom prst="rect">
            <a:avLst/>
          </a:prstGeom>
        </p:spPr>
        <p:txBody>
          <a:bodyPr/>
          <a:lstStyle>
            <a:lvl1pPr>
              <a:buNone/>
              <a:defRPr sz="4800" b="1">
                <a:solidFill>
                  <a:srgbClr val="0071B6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7984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7"/>
          <p:cNvSpPr>
            <a:spLocks noGrp="1"/>
          </p:cNvSpPr>
          <p:nvPr>
            <p:ph type="pic" sz="quarter" idx="18"/>
          </p:nvPr>
        </p:nvSpPr>
        <p:spPr>
          <a:xfrm>
            <a:off x="292060" y="1852526"/>
            <a:ext cx="1566333" cy="1174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292060" y="3574437"/>
            <a:ext cx="1585384" cy="11906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Picture Placeholder 21"/>
          <p:cNvSpPr>
            <a:spLocks noGrp="1"/>
          </p:cNvSpPr>
          <p:nvPr>
            <p:ph type="pic" sz="quarter" idx="20"/>
          </p:nvPr>
        </p:nvSpPr>
        <p:spPr>
          <a:xfrm>
            <a:off x="6129879" y="1852526"/>
            <a:ext cx="1566333" cy="1174751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Picture Placeholder 23"/>
          <p:cNvSpPr>
            <a:spLocks noGrp="1"/>
          </p:cNvSpPr>
          <p:nvPr>
            <p:ph type="pic" sz="quarter" idx="21"/>
          </p:nvPr>
        </p:nvSpPr>
        <p:spPr>
          <a:xfrm>
            <a:off x="6129881" y="3574437"/>
            <a:ext cx="1585383" cy="11906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333">
                <a:latin typeface="Segoe UI"/>
                <a:cs typeface="Segoe UI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2011391" y="1852526"/>
            <a:ext cx="3798857" cy="1426201"/>
          </a:xfrm>
          <a:prstGeom prst="rect">
            <a:avLst/>
          </a:prstGeom>
          <a:solidFill>
            <a:srgbClr val="00B050"/>
          </a:solidFill>
        </p:spPr>
        <p:txBody>
          <a:bodyPr vert="horz" wrap="square" lIns="108000" tIns="108000" rIns="108000" bIns="10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FFFFFF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FFFFFF">
                    <a:alpha val="60000"/>
                  </a:srgbClr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13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2011391" y="3574437"/>
            <a:ext cx="3798857" cy="1426201"/>
          </a:xfrm>
          <a:prstGeom prst="rect">
            <a:avLst/>
          </a:prstGeom>
          <a:solidFill>
            <a:srgbClr val="00B050"/>
          </a:solidFill>
        </p:spPr>
        <p:txBody>
          <a:bodyPr vert="horz" wrap="square" lIns="108000" tIns="108000" rIns="108000" bIns="10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FFFFFF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FFFFFF">
                    <a:alpha val="60000"/>
                  </a:srgbClr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15" name="Text Placehold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7905765" y="1849968"/>
            <a:ext cx="3798857" cy="1426201"/>
          </a:xfrm>
          <a:prstGeom prst="rect">
            <a:avLst/>
          </a:prstGeom>
          <a:solidFill>
            <a:srgbClr val="00B050"/>
          </a:solidFill>
        </p:spPr>
        <p:txBody>
          <a:bodyPr vert="horz" wrap="square" lIns="108000" tIns="108000" rIns="108000" bIns="10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FFFFFF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FFFFFF">
                    <a:alpha val="60000"/>
                  </a:srgbClr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7905765" y="3571877"/>
            <a:ext cx="3798857" cy="1426201"/>
          </a:xfrm>
          <a:prstGeom prst="rect">
            <a:avLst/>
          </a:prstGeom>
          <a:solidFill>
            <a:srgbClr val="00B050"/>
          </a:solidFill>
        </p:spPr>
        <p:txBody>
          <a:bodyPr vert="horz" wrap="square" lIns="108000" tIns="108000" rIns="108000" bIns="10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67" b="1" i="0">
                <a:solidFill>
                  <a:srgbClr val="FFFFFF"/>
                </a:solidFill>
                <a:latin typeface="Segoe Ui"/>
                <a:cs typeface="Segoe Ui"/>
              </a:defRPr>
            </a:lvl1pPr>
            <a:lvl2pPr marL="0" indent="0">
              <a:spcBef>
                <a:spcPts val="0"/>
              </a:spcBef>
              <a:buFontTx/>
              <a:buNone/>
              <a:defRPr sz="1867" baseline="0">
                <a:solidFill>
                  <a:srgbClr val="FFFFFF">
                    <a:alpha val="60000"/>
                  </a:srgbClr>
                </a:solidFill>
                <a:latin typeface="Segoe Ui"/>
                <a:cs typeface="Segoe Ui"/>
              </a:defRPr>
            </a:lvl2pPr>
            <a:lvl3pPr>
              <a:defRPr>
                <a:latin typeface="Segoe Ui"/>
                <a:cs typeface="Segoe Ui"/>
              </a:defRPr>
            </a:lvl3pPr>
            <a:lvl4pPr>
              <a:defRPr>
                <a:latin typeface="Segoe Ui"/>
                <a:cs typeface="Segoe Ui"/>
              </a:defRPr>
            </a:lvl4pPr>
            <a:lvl5pPr>
              <a:defRPr>
                <a:latin typeface="Segoe Ui"/>
                <a:cs typeface="Segoe Ui"/>
              </a:defRPr>
            </a:lvl5pPr>
          </a:lstStyle>
          <a:p>
            <a:r>
              <a:rPr lang="en-US" dirty="0" smtClean="0"/>
              <a:t>White 14pt Segoe UI bold subhead</a:t>
            </a:r>
          </a:p>
          <a:p>
            <a:pPr lvl="1"/>
            <a:r>
              <a:rPr lang="en-US" dirty="0" smtClean="0"/>
              <a:t>14pt </a:t>
            </a:r>
            <a:r>
              <a:rPr lang="en-US" dirty="0" err="1" smtClean="0"/>
              <a:t>Segoe</a:t>
            </a:r>
            <a:r>
              <a:rPr lang="en-US" dirty="0" smtClean="0"/>
              <a:t> UI body copy in a color that’s forty percent transparency of white.</a:t>
            </a:r>
            <a:endParaRPr lang="en-US" dirty="0"/>
          </a:p>
        </p:txBody>
      </p:sp>
      <p:sp>
        <p:nvSpPr>
          <p:cNvPr id="12" name="Content Placeholder 15"/>
          <p:cNvSpPr>
            <a:spLocks noGrp="1"/>
          </p:cNvSpPr>
          <p:nvPr>
            <p:ph sz="quarter" idx="24"/>
          </p:nvPr>
        </p:nvSpPr>
        <p:spPr>
          <a:xfrm>
            <a:off x="285752" y="285751"/>
            <a:ext cx="11525249" cy="1333500"/>
          </a:xfrm>
          <a:prstGeom prst="rect">
            <a:avLst/>
          </a:prstGeom>
        </p:spPr>
        <p:txBody>
          <a:bodyPr/>
          <a:lstStyle>
            <a:lvl1pPr>
              <a:buNone/>
              <a:defRPr sz="4800" b="1">
                <a:solidFill>
                  <a:srgbClr val="0071B6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944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461" y="274637"/>
            <a:ext cx="11010939" cy="1143000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0071B6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71463" y="1500176"/>
            <a:ext cx="4476781" cy="4429125"/>
          </a:xfrm>
          <a:prstGeom prst="rect">
            <a:avLst/>
          </a:prstGeom>
          <a:effectLst/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5238744" y="1500175"/>
            <a:ext cx="6381795" cy="4429156"/>
          </a:xfrm>
          <a:prstGeom prst="rect">
            <a:avLst/>
          </a:prstGeom>
          <a:solidFill>
            <a:srgbClr val="00B0F0"/>
          </a:solidFill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18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0071B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29" name="Text Placeholder 128"/>
          <p:cNvSpPr>
            <a:spLocks noGrp="1"/>
          </p:cNvSpPr>
          <p:nvPr>
            <p:ph type="body" sz="quarter" idx="10"/>
          </p:nvPr>
        </p:nvSpPr>
        <p:spPr>
          <a:xfrm>
            <a:off x="1047813" y="1643063"/>
            <a:ext cx="3143251" cy="107156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anchor="ctr"/>
          <a:lstStyle>
            <a:lvl1pPr algn="ctr">
              <a:buNone/>
              <a:defRPr sz="2667" b="1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1" name="Text Placeholder 128"/>
          <p:cNvSpPr>
            <a:spLocks noGrp="1"/>
          </p:cNvSpPr>
          <p:nvPr>
            <p:ph type="body" sz="quarter" idx="11"/>
          </p:nvPr>
        </p:nvSpPr>
        <p:spPr>
          <a:xfrm>
            <a:off x="4476799" y="1643049"/>
            <a:ext cx="3143251" cy="107156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anchor="ctr"/>
          <a:lstStyle>
            <a:lvl1pPr algn="ctr">
              <a:buNone/>
              <a:defRPr sz="2667" b="1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2" name="Text Placeholder 128"/>
          <p:cNvSpPr>
            <a:spLocks noGrp="1"/>
          </p:cNvSpPr>
          <p:nvPr>
            <p:ph type="body" sz="quarter" idx="12"/>
          </p:nvPr>
        </p:nvSpPr>
        <p:spPr>
          <a:xfrm>
            <a:off x="7905784" y="1643037"/>
            <a:ext cx="3143251" cy="107156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anchor="ctr"/>
          <a:lstStyle>
            <a:lvl1pPr algn="ctr">
              <a:buNone/>
              <a:defRPr sz="2667" b="1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3" name="Text Placeholder 128"/>
          <p:cNvSpPr>
            <a:spLocks noGrp="1"/>
          </p:cNvSpPr>
          <p:nvPr>
            <p:ph type="body" sz="quarter" idx="13"/>
          </p:nvPr>
        </p:nvSpPr>
        <p:spPr>
          <a:xfrm>
            <a:off x="1047792" y="2857521"/>
            <a:ext cx="3143251" cy="314325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anchor="t"/>
          <a:lstStyle>
            <a:lvl1pPr algn="l">
              <a:buNone/>
              <a:defRPr sz="2400" b="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4" name="Text Placeholder 128"/>
          <p:cNvSpPr>
            <a:spLocks noGrp="1"/>
          </p:cNvSpPr>
          <p:nvPr>
            <p:ph type="body" sz="quarter" idx="14"/>
          </p:nvPr>
        </p:nvSpPr>
        <p:spPr>
          <a:xfrm>
            <a:off x="4476777" y="2857509"/>
            <a:ext cx="3143251" cy="314325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anchor="t"/>
          <a:lstStyle>
            <a:lvl1pPr algn="l">
              <a:buNone/>
              <a:defRPr sz="2400" b="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5" name="Text Placeholder 128"/>
          <p:cNvSpPr>
            <a:spLocks noGrp="1"/>
          </p:cNvSpPr>
          <p:nvPr>
            <p:ph type="body" sz="quarter" idx="15"/>
          </p:nvPr>
        </p:nvSpPr>
        <p:spPr>
          <a:xfrm>
            <a:off x="7905763" y="2857496"/>
            <a:ext cx="3143251" cy="314325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anchor="t"/>
          <a:lstStyle>
            <a:lvl1pPr algn="l">
              <a:buNone/>
              <a:defRPr sz="2400" b="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47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60" y="274637"/>
            <a:ext cx="11430080" cy="1143000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0071B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80960" y="1500188"/>
            <a:ext cx="3619525" cy="4429125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286199" y="1500175"/>
            <a:ext cx="3619525" cy="4429125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191476" y="1500175"/>
            <a:ext cx="3619525" cy="4429125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92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82" y="6379004"/>
            <a:ext cx="340484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 smtClean="0">
                <a:solidFill>
                  <a:srgbClr val="0071B6"/>
                </a:solidFill>
              </a:rPr>
              <a:t>Windows Azure Conference 2014</a:t>
            </a:r>
            <a:endParaRPr lang="en-US" sz="1867" dirty="0">
              <a:solidFill>
                <a:srgbClr val="0071B6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752511" y="5939602"/>
            <a:ext cx="1296151" cy="84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28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121917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Data Storage options on Windows Azure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Govind Kanshi</a:t>
            </a:r>
          </a:p>
          <a:p>
            <a:r>
              <a:rPr lang="en-US" dirty="0" smtClean="0"/>
              <a:t>MTC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0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Management/Monitoring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Hosted</a:t>
            </a:r>
          </a:p>
          <a:p>
            <a:pPr lvl="1"/>
            <a:r>
              <a:rPr lang="en-US" dirty="0" smtClean="0"/>
              <a:t>API or Dashboard (mostly) </a:t>
            </a:r>
          </a:p>
          <a:p>
            <a:pPr lvl="1"/>
            <a:r>
              <a:rPr lang="en-US" dirty="0" smtClean="0"/>
              <a:t>Everything </a:t>
            </a:r>
            <a:r>
              <a:rPr lang="en-US" dirty="0" err="1" smtClean="0"/>
              <a:t>abstraced</a:t>
            </a:r>
            <a:r>
              <a:rPr lang="en-US" dirty="0" smtClean="0"/>
              <a:t> – Cost/operations which matter than </a:t>
            </a:r>
            <a:r>
              <a:rPr lang="en-US" dirty="0" err="1" smtClean="0"/>
              <a:t>os</a:t>
            </a:r>
            <a:r>
              <a:rPr lang="en-US" dirty="0" smtClean="0"/>
              <a:t>/</a:t>
            </a:r>
            <a:r>
              <a:rPr lang="en-US" dirty="0" err="1" smtClean="0"/>
              <a:t>mem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Mostly auto managed/healed with </a:t>
            </a:r>
            <a:r>
              <a:rPr lang="en-US" dirty="0" err="1" smtClean="0"/>
              <a:t>with</a:t>
            </a:r>
            <a:r>
              <a:rPr lang="en-US" dirty="0" smtClean="0"/>
              <a:t> overall backend taking care of many things</a:t>
            </a:r>
          </a:p>
          <a:p>
            <a:pPr lvl="1"/>
            <a:r>
              <a:rPr lang="en-US" dirty="0" smtClean="0"/>
              <a:t>No worries about patch </a:t>
            </a:r>
            <a:r>
              <a:rPr lang="en-US" dirty="0" err="1" smtClean="0"/>
              <a:t>mgmt</a:t>
            </a:r>
            <a:r>
              <a:rPr lang="en-US" dirty="0" smtClean="0"/>
              <a:t>,  backup schedules etc…</a:t>
            </a:r>
          </a:p>
          <a:p>
            <a:r>
              <a:rPr lang="en-US" dirty="0" smtClean="0"/>
              <a:t>Host your own</a:t>
            </a:r>
          </a:p>
          <a:p>
            <a:pPr lvl="1"/>
            <a:r>
              <a:rPr lang="en-US" dirty="0" smtClean="0"/>
              <a:t>Roll out your own (time vs what to expose/use/act upon) – Cloud aware SW needed. System Center can do x things</a:t>
            </a:r>
          </a:p>
          <a:p>
            <a:pPr lvl="1"/>
            <a:r>
              <a:rPr lang="en-US" dirty="0" smtClean="0"/>
              <a:t>Backend can take care of say compute failover or storage but rest stuff needs to be built upon.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9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Hosted</a:t>
            </a:r>
          </a:p>
          <a:p>
            <a:pPr lvl="1"/>
            <a:r>
              <a:rPr lang="en-US" dirty="0" smtClean="0"/>
              <a:t>Generally easy (volume stored, unit/processed/sent)</a:t>
            </a:r>
          </a:p>
          <a:p>
            <a:pPr lvl="1"/>
            <a:r>
              <a:rPr lang="en-US" dirty="0" smtClean="0"/>
              <a:t>For ISV Billing is still an exercise – should become better</a:t>
            </a:r>
          </a:p>
          <a:p>
            <a:r>
              <a:rPr lang="en-US" dirty="0" smtClean="0"/>
              <a:t>Host your own</a:t>
            </a:r>
          </a:p>
          <a:p>
            <a:pPr lvl="1"/>
            <a:r>
              <a:rPr lang="en-US" dirty="0" smtClean="0"/>
              <a:t>Roll your own – basically what you use is what you pay.</a:t>
            </a:r>
          </a:p>
          <a:p>
            <a:pPr lvl="1"/>
            <a:r>
              <a:rPr lang="en-US" dirty="0" smtClean="0"/>
              <a:t>Plus </a:t>
            </a:r>
            <a:r>
              <a:rPr lang="en-US" dirty="0" smtClean="0"/>
              <a:t>licensing</a:t>
            </a:r>
            <a:endParaRPr lang="en-US" dirty="0" smtClean="0"/>
          </a:p>
          <a:p>
            <a:pPr lvl="1"/>
            <a:r>
              <a:rPr lang="en-US" dirty="0" smtClean="0"/>
              <a:t>Plus dedicated people(sometimes hierarchy, one to do day-day jobs, another to help business/</a:t>
            </a:r>
            <a:r>
              <a:rPr lang="en-US" dirty="0" err="1" smtClean="0"/>
              <a:t>dev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7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check for in Host your Own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 portability</a:t>
            </a:r>
          </a:p>
          <a:p>
            <a:r>
              <a:rPr lang="en-US" dirty="0" smtClean="0"/>
              <a:t>Certification </a:t>
            </a:r>
          </a:p>
          <a:p>
            <a:r>
              <a:rPr lang="en-US" dirty="0" smtClean="0"/>
              <a:t>Support</a:t>
            </a:r>
          </a:p>
          <a:p>
            <a:r>
              <a:rPr lang="en-US" dirty="0" smtClean="0"/>
              <a:t>Preferred usage</a:t>
            </a:r>
          </a:p>
          <a:p>
            <a:pPr lvl="1"/>
            <a:r>
              <a:rPr lang="en-US" dirty="0" smtClean="0"/>
              <a:t>Dev/Test vs Production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diff kind of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Data is complex  - </a:t>
            </a:r>
            <a:r>
              <a:rPr lang="en-US" dirty="0" err="1" smtClean="0"/>
              <a:t>struct</a:t>
            </a:r>
            <a:r>
              <a:rPr lang="en-US" dirty="0" smtClean="0"/>
              <a:t> of </a:t>
            </a:r>
            <a:r>
              <a:rPr lang="en-US" dirty="0" err="1" smtClean="0"/>
              <a:t>struct</a:t>
            </a:r>
            <a:r>
              <a:rPr lang="en-US" dirty="0" smtClean="0"/>
              <a:t> of maps</a:t>
            </a:r>
          </a:p>
          <a:p>
            <a:r>
              <a:rPr lang="en-US" dirty="0" smtClean="0"/>
              <a:t>Data is changing the shape</a:t>
            </a:r>
          </a:p>
          <a:p>
            <a:r>
              <a:rPr lang="en-US" dirty="0" smtClean="0"/>
              <a:t>Lot of data is collected – scale of storage </a:t>
            </a:r>
          </a:p>
          <a:p>
            <a:pPr lvl="1"/>
            <a:r>
              <a:rPr lang="en-US" dirty="0" smtClean="0"/>
              <a:t>Time Series</a:t>
            </a:r>
          </a:p>
          <a:p>
            <a:pPr lvl="2"/>
            <a:r>
              <a:rPr lang="en-US" dirty="0" smtClean="0"/>
              <a:t>Sensors</a:t>
            </a:r>
          </a:p>
          <a:p>
            <a:pPr lvl="2"/>
            <a:r>
              <a:rPr lang="en-US" dirty="0" smtClean="0"/>
              <a:t>Audit events</a:t>
            </a:r>
          </a:p>
          <a:p>
            <a:pPr lvl="1"/>
            <a:r>
              <a:rPr lang="en-US" dirty="0" smtClean="0"/>
              <a:t>Data is schema? </a:t>
            </a:r>
          </a:p>
          <a:p>
            <a:pPr lvl="2"/>
            <a:r>
              <a:rPr lang="en-US" dirty="0"/>
              <a:t>easy to add new fields, and even completely change the structure of a model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Need query model over shape rather than just key/value or pseudo mapping to Relational world</a:t>
            </a:r>
          </a:p>
          <a:p>
            <a:r>
              <a:rPr lang="en-US" dirty="0" smtClean="0"/>
              <a:t>Low Latency high volume 	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1488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4" y="457200"/>
            <a:ext cx="7416824" cy="792088"/>
          </a:xfrm>
        </p:spPr>
        <p:txBody>
          <a:bodyPr/>
          <a:lstStyle/>
          <a:p>
            <a:r>
              <a:rPr lang="en-US" dirty="0"/>
              <a:t>What kind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656" y="1295401"/>
            <a:ext cx="9089752" cy="4932785"/>
          </a:xfrm>
        </p:spPr>
        <p:txBody>
          <a:bodyPr>
            <a:noAutofit/>
          </a:bodyPr>
          <a:lstStyle/>
          <a:p>
            <a:r>
              <a:rPr lang="en-US" sz="2400" dirty="0"/>
              <a:t>What is my scenario</a:t>
            </a:r>
          </a:p>
          <a:p>
            <a:pPr lvl="1"/>
            <a:r>
              <a:rPr lang="en-US" sz="2000" dirty="0" smtClean="0"/>
              <a:t>Caching </a:t>
            </a:r>
            <a:r>
              <a:rPr lang="en-US" sz="2000" dirty="0"/>
              <a:t>– Velocity, </a:t>
            </a:r>
            <a:r>
              <a:rPr lang="en-US" sz="2000" dirty="0" err="1"/>
              <a:t>MemcacheD</a:t>
            </a:r>
            <a:r>
              <a:rPr lang="en-US" sz="2000" dirty="0"/>
              <a:t>, Redis, Riak</a:t>
            </a:r>
          </a:p>
          <a:p>
            <a:pPr lvl="1"/>
            <a:r>
              <a:rPr lang="en-US" sz="2000" dirty="0" smtClean="0"/>
              <a:t>Counters/Speed/Write </a:t>
            </a:r>
            <a:r>
              <a:rPr lang="en-US" sz="2000" dirty="0"/>
              <a:t>– Velocity, </a:t>
            </a:r>
            <a:r>
              <a:rPr lang="en-US" sz="2000" dirty="0" smtClean="0"/>
              <a:t>Redis, Cassandra</a:t>
            </a:r>
            <a:endParaRPr lang="en-US" sz="2000" dirty="0"/>
          </a:p>
          <a:p>
            <a:pPr lvl="1"/>
            <a:r>
              <a:rPr lang="en-US" sz="2000" dirty="0"/>
              <a:t>Transactions – Database, SQL Azure (federation)</a:t>
            </a:r>
          </a:p>
          <a:p>
            <a:pPr lvl="1"/>
            <a:r>
              <a:rPr lang="en-US" sz="2000" dirty="0"/>
              <a:t>Documents/</a:t>
            </a:r>
            <a:r>
              <a:rPr lang="en-US" sz="2000" dirty="0" err="1"/>
              <a:t>jsonfied</a:t>
            </a:r>
            <a:r>
              <a:rPr lang="en-US" sz="2000" dirty="0"/>
              <a:t> </a:t>
            </a:r>
            <a:r>
              <a:rPr lang="en-US" sz="2000" dirty="0" smtClean="0"/>
              <a:t>class/shape </a:t>
            </a:r>
            <a:r>
              <a:rPr lang="en-US" sz="2000" dirty="0"/>
              <a:t>– MongoDB, </a:t>
            </a:r>
            <a:r>
              <a:rPr lang="en-US" sz="2000" dirty="0" err="1"/>
              <a:t>RavenDB</a:t>
            </a:r>
            <a:r>
              <a:rPr lang="en-US" sz="2000" dirty="0" smtClean="0"/>
              <a:t>, Riak *</a:t>
            </a:r>
            <a:endParaRPr lang="en-US" sz="2000" dirty="0"/>
          </a:p>
          <a:p>
            <a:pPr lvl="1"/>
            <a:r>
              <a:rPr lang="en-US" sz="2000" dirty="0" smtClean="0"/>
              <a:t>Write </a:t>
            </a:r>
            <a:r>
              <a:rPr lang="en-US" sz="2000" dirty="0"/>
              <a:t>large amount of data with throughput – </a:t>
            </a:r>
            <a:r>
              <a:rPr lang="en-US" sz="2000" dirty="0" err="1"/>
              <a:t>Cassandra,Azure</a:t>
            </a:r>
            <a:r>
              <a:rPr lang="en-US" sz="2000" dirty="0"/>
              <a:t> Storage</a:t>
            </a:r>
          </a:p>
          <a:p>
            <a:pPr lvl="1"/>
            <a:r>
              <a:rPr lang="en-US" sz="2000" dirty="0"/>
              <a:t>Full Text Search – </a:t>
            </a:r>
            <a:r>
              <a:rPr lang="en-US" sz="2000" dirty="0" smtClean="0"/>
              <a:t>Solr/ElasticSearch, Sphinx</a:t>
            </a:r>
          </a:p>
          <a:p>
            <a:pPr lvl="1"/>
            <a:r>
              <a:rPr lang="en-US" sz="2000" dirty="0" smtClean="0"/>
              <a:t>Store data for scale out compute – Hadoop</a:t>
            </a:r>
          </a:p>
          <a:p>
            <a:pPr lvl="1"/>
            <a:r>
              <a:rPr lang="en-US" sz="2000" dirty="0" smtClean="0"/>
              <a:t>Store data on specialized Appliance – PDW</a:t>
            </a:r>
          </a:p>
          <a:p>
            <a:pPr marL="0" indent="0">
              <a:buNone/>
            </a:pPr>
            <a:r>
              <a:rPr lang="en-US" sz="2400" dirty="0" smtClean="0"/>
              <a:t>* Wished we could query shape data rather than fitting in relational world of columns/rows</a:t>
            </a:r>
            <a:br>
              <a:rPr lang="en-US" sz="2400" dirty="0" smtClean="0"/>
            </a:b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666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store my data - Location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587752"/>
            <a:ext cx="10067406" cy="219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2953512"/>
            <a:ext cx="157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latency</a:t>
            </a:r>
          </a:p>
          <a:p>
            <a:r>
              <a:rPr lang="en-US" dirty="0" smtClean="0"/>
              <a:t>Local Memory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13653" y="2953512"/>
            <a:ext cx="1731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latency</a:t>
            </a:r>
          </a:p>
          <a:p>
            <a:r>
              <a:rPr lang="en-US" dirty="0" smtClean="0"/>
              <a:t>Shared Memory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43549" y="2953510"/>
            <a:ext cx="118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Dedicated </a:t>
            </a:r>
          </a:p>
          <a:p>
            <a:r>
              <a:rPr lang="en-US" dirty="0" smtClean="0"/>
              <a:t>Machine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63188" y="2847542"/>
            <a:ext cx="13486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Shared high </a:t>
            </a:r>
          </a:p>
          <a:p>
            <a:r>
              <a:rPr lang="en-US" dirty="0" smtClean="0"/>
              <a:t>throughput</a:t>
            </a:r>
          </a:p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73879" y="2994667"/>
            <a:ext cx="1489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Shared entity </a:t>
            </a:r>
          </a:p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062986" y="2953510"/>
            <a:ext cx="1907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Shared </a:t>
            </a:r>
            <a:r>
              <a:rPr lang="en-US" smtClean="0"/>
              <a:t>raw, batch </a:t>
            </a:r>
            <a:endParaRPr lang="en-US" dirty="0" smtClean="0"/>
          </a:p>
          <a:p>
            <a:r>
              <a:rPr lang="en-US" dirty="0" smtClean="0"/>
              <a:t>long term storage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9234" y="1782601"/>
            <a:ext cx="97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 Data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13653" y="1802195"/>
            <a:ext cx="134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Session data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44961" y="1791679"/>
            <a:ext cx="87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Tx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15995" y="1782601"/>
            <a:ext cx="854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Tx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375817" y="1808479"/>
            <a:ext cx="1195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Entity data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920537" y="1769888"/>
            <a:ext cx="1731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Data Lake/Store </a:t>
            </a:r>
          </a:p>
          <a:p>
            <a:r>
              <a:rPr lang="en-US" smtClean="0"/>
              <a:t>everything, 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000126" y="4193381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Node Cache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72195" y="4810125"/>
            <a:ext cx="1344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Azure Cache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44961" y="4193381"/>
            <a:ext cx="1440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Relational DB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59764" y="4965144"/>
            <a:ext cx="1440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SQLAzure</a:t>
            </a:r>
            <a:endParaRPr lang="en-US" dirty="0" smtClean="0"/>
          </a:p>
          <a:p>
            <a:r>
              <a:rPr lang="en-US" dirty="0" smtClean="0"/>
              <a:t>Relational DB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340561" y="4125203"/>
            <a:ext cx="1217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AzureTable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234213" y="4102700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HDInsight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592931" y="3821906"/>
            <a:ext cx="10644188" cy="26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484408" y="1492370"/>
            <a:ext cx="0" cy="3873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36212" y="1508220"/>
            <a:ext cx="0" cy="3873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85035" y="1508220"/>
            <a:ext cx="0" cy="3873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40561" y="1508220"/>
            <a:ext cx="0" cy="3873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0537" y="1508220"/>
            <a:ext cx="0" cy="3873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another way to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I write lot of data and need to store &amp; query it</a:t>
            </a:r>
          </a:p>
          <a:p>
            <a:r>
              <a:rPr lang="en-US" dirty="0" smtClean="0"/>
              <a:t>Will need very low latency</a:t>
            </a:r>
          </a:p>
          <a:p>
            <a:r>
              <a:rPr lang="en-US" dirty="0" smtClean="0"/>
              <a:t>Can I compromise on consistency</a:t>
            </a:r>
          </a:p>
          <a:p>
            <a:r>
              <a:rPr lang="en-US" dirty="0" smtClean="0"/>
              <a:t>What are my business needs (how fast we are growing), Can I afford to take a break and get/roll in new 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we get/store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</a:p>
          <a:p>
            <a:pPr lvl="1"/>
            <a:r>
              <a:rPr lang="en-US" dirty="0" smtClean="0"/>
              <a:t>SQL, LINQ, </a:t>
            </a:r>
            <a:r>
              <a:rPr lang="en-US" dirty="0" err="1" smtClean="0"/>
              <a:t>ORMed</a:t>
            </a:r>
            <a:r>
              <a:rPr lang="en-US" dirty="0" smtClean="0"/>
              <a:t> (challenge mapping to every language) or REST</a:t>
            </a:r>
          </a:p>
          <a:p>
            <a:pPr lvl="1"/>
            <a:r>
              <a:rPr lang="en-US" dirty="0" smtClean="0"/>
              <a:t>Custom (query format, </a:t>
            </a:r>
            <a:r>
              <a:rPr lang="en-US" dirty="0" err="1" smtClean="0"/>
              <a:t>compression,serialization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Tunable Consistency</a:t>
            </a:r>
          </a:p>
          <a:p>
            <a:pPr lvl="1"/>
            <a:r>
              <a:rPr lang="en-US" dirty="0" smtClean="0"/>
              <a:t>Out of 5 nodes only when 3 respond yay – consider written</a:t>
            </a:r>
          </a:p>
          <a:p>
            <a:pPr lvl="1"/>
            <a:r>
              <a:rPr lang="en-US" dirty="0" smtClean="0"/>
              <a:t>Out of 5 nodes when 2 respond yay – take that value</a:t>
            </a:r>
            <a:br>
              <a:rPr lang="en-US" dirty="0" smtClean="0"/>
            </a:br>
            <a:r>
              <a:rPr lang="en-US" dirty="0" smtClean="0"/>
              <a:t>	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0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31" y="86519"/>
            <a:ext cx="10515600" cy="1325563"/>
          </a:xfrm>
        </p:spPr>
        <p:txBody>
          <a:bodyPr/>
          <a:lstStyle/>
          <a:p>
            <a:r>
              <a:rPr lang="en-US" dirty="0" smtClean="0"/>
              <a:t>Guidance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968779"/>
              </p:ext>
            </p:extLst>
          </p:nvPr>
        </p:nvGraphicFramePr>
        <p:xfrm>
          <a:off x="384279" y="739020"/>
          <a:ext cx="11480008" cy="5229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088"/>
                <a:gridCol w="2154839"/>
                <a:gridCol w="1789409"/>
                <a:gridCol w="2770670"/>
                <a:gridCol w="2296002"/>
              </a:tblGrid>
              <a:tr h="265231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Stores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Hosted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Host</a:t>
                      </a:r>
                      <a:r>
                        <a:rPr lang="en-US" sz="1800" baseline="0" dirty="0" smtClean="0"/>
                        <a:t> your own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960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Microsoft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Non Microsoft/Partner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Microsoft/Partner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Non</a:t>
                      </a:r>
                      <a:r>
                        <a:rPr lang="en-US" sz="1200" b="1" baseline="0" dirty="0" smtClean="0"/>
                        <a:t> Microsoft</a:t>
                      </a:r>
                      <a:endParaRPr lang="en-US" sz="1200" b="1" dirty="0"/>
                    </a:p>
                  </a:txBody>
                  <a:tcPr/>
                </a:tc>
              </a:tr>
              <a:tr h="477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Relational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SQLAzure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Sql</a:t>
                      </a:r>
                      <a:r>
                        <a:rPr lang="en-US" sz="1200" baseline="0" dirty="0" smtClean="0"/>
                        <a:t> Server, Access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Oracle,</a:t>
                      </a:r>
                      <a:r>
                        <a:rPr lang="en-US" sz="1200" baseline="0" dirty="0" smtClean="0"/>
                        <a:t> SAP, My</a:t>
                      </a:r>
                      <a:endParaRPr lang="en-US" sz="1200" dirty="0"/>
                    </a:p>
                  </a:txBody>
                  <a:tcPr/>
                </a:tc>
              </a:tr>
              <a:tr h="477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Caching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Azure Cache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Memcache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Redis, </a:t>
                      </a:r>
                      <a:r>
                        <a:rPr lang="en-US" sz="1200" dirty="0" err="1" smtClean="0"/>
                        <a:t>Memcache</a:t>
                      </a:r>
                      <a:endParaRPr lang="en-US" sz="1200" dirty="0"/>
                    </a:p>
                  </a:txBody>
                  <a:tcPr/>
                </a:tc>
              </a:tr>
              <a:tr h="477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K-v/Column store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Azure</a:t>
                      </a:r>
                      <a:r>
                        <a:rPr lang="en-US" sz="1200" baseline="0" dirty="0" smtClean="0"/>
                        <a:t> Table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Cassandra,</a:t>
                      </a:r>
                      <a:r>
                        <a:rPr lang="en-US" sz="1200" baseline="0" dirty="0" smtClean="0"/>
                        <a:t> Riak, Hbase</a:t>
                      </a:r>
                      <a:endParaRPr lang="en-US" sz="1200" dirty="0"/>
                    </a:p>
                  </a:txBody>
                  <a:tcPr/>
                </a:tc>
              </a:tr>
              <a:tr h="265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Document</a:t>
                      </a:r>
                      <a:r>
                        <a:rPr lang="en-US" sz="1200" baseline="0" dirty="0" smtClean="0"/>
                        <a:t> store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AzureTable</a:t>
                      </a:r>
                      <a:r>
                        <a:rPr lang="en-US" sz="1200" dirty="0" smtClean="0"/>
                        <a:t>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Mongo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MongoDB</a:t>
                      </a:r>
                      <a:endParaRPr lang="en-US" sz="1200" dirty="0"/>
                    </a:p>
                  </a:txBody>
                  <a:tcPr/>
                </a:tc>
              </a:tr>
              <a:tr h="265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Graph Store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Neo4j</a:t>
                      </a:r>
                      <a:endParaRPr lang="en-US" sz="1200" dirty="0"/>
                    </a:p>
                  </a:txBody>
                  <a:tcPr/>
                </a:tc>
              </a:tr>
              <a:tr h="477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VL-</a:t>
                      </a:r>
                      <a:r>
                        <a:rPr lang="en-US" sz="1200" dirty="0" err="1" smtClean="0"/>
                        <a:t>Scaleout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HDInsight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HortonWorks</a:t>
                      </a:r>
                      <a:r>
                        <a:rPr lang="en-US" sz="1200" baseline="0" dirty="0" smtClean="0"/>
                        <a:t> HDP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Cloudera</a:t>
                      </a:r>
                      <a:r>
                        <a:rPr lang="en-US" sz="1200" dirty="0" smtClean="0"/>
                        <a:t>?</a:t>
                      </a:r>
                      <a:endParaRPr lang="en-US" sz="1200" dirty="0"/>
                    </a:p>
                  </a:txBody>
                  <a:tcPr/>
                </a:tc>
              </a:tr>
              <a:tr h="265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In-Memory 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Azure</a:t>
                      </a:r>
                      <a:r>
                        <a:rPr lang="en-US" sz="1200" baseline="0" dirty="0" smtClean="0"/>
                        <a:t> Cache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Redis</a:t>
                      </a:r>
                      <a:endParaRPr lang="en-US" sz="1200" dirty="0"/>
                    </a:p>
                  </a:txBody>
                  <a:tcPr/>
                </a:tc>
              </a:tr>
              <a:tr h="6896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Streaming/Queue/EAI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Azure </a:t>
                      </a:r>
                      <a:r>
                        <a:rPr lang="en-US" sz="1200" dirty="0" err="1" smtClean="0"/>
                        <a:t>queue,Notification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Biztalk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StreamInsight ,MSMQ, </a:t>
                      </a:r>
                      <a:r>
                        <a:rPr lang="en-US" sz="1200" dirty="0" err="1" smtClean="0"/>
                        <a:t>Biztalk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Storm, Kafka</a:t>
                      </a:r>
                      <a:endParaRPr lang="en-US" sz="1200" dirty="0"/>
                    </a:p>
                  </a:txBody>
                  <a:tcPr/>
                </a:tc>
              </a:tr>
              <a:tr h="2652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Long term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Azure</a:t>
                      </a:r>
                      <a:r>
                        <a:rPr lang="en-US" sz="1200" baseline="0" dirty="0" smtClean="0"/>
                        <a:t> Storage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Build</a:t>
                      </a:r>
                      <a:r>
                        <a:rPr lang="en-US" sz="1200" baseline="0" dirty="0" smtClean="0"/>
                        <a:t> your own</a:t>
                      </a:r>
                      <a:endParaRPr lang="en-US" sz="1200" dirty="0"/>
                    </a:p>
                  </a:txBody>
                  <a:tcPr/>
                </a:tc>
              </a:tr>
              <a:tr h="477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Text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Azure Table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Solr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SQL</a:t>
                      </a:r>
                      <a:r>
                        <a:rPr lang="en-US" sz="1200" baseline="0" dirty="0" smtClean="0"/>
                        <a:t> server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Solr, Elastic</a:t>
                      </a:r>
                      <a:r>
                        <a:rPr lang="en-US" sz="1200" baseline="0" dirty="0" smtClean="0"/>
                        <a:t> Search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6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5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to skin </a:t>
            </a:r>
            <a:r>
              <a:rPr lang="en-US" strike="sngStrike" dirty="0" smtClean="0"/>
              <a:t>cat </a:t>
            </a:r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Hosting </a:t>
            </a:r>
            <a:r>
              <a:rPr lang="en-US" dirty="0" smtClean="0"/>
              <a:t>options</a:t>
            </a:r>
          </a:p>
          <a:p>
            <a:r>
              <a:rPr lang="en-US" dirty="0" smtClean="0"/>
              <a:t>What you need to worry about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 smtClean="0"/>
              <a:t>Scale</a:t>
            </a:r>
            <a:r>
              <a:rPr lang="en-US" dirty="0" smtClean="0"/>
              <a:t>...</a:t>
            </a:r>
          </a:p>
          <a:p>
            <a:r>
              <a:rPr lang="en-US" dirty="0"/>
              <a:t>Where do I store data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61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50912"/>
            <a:ext cx="8382000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Compare them – summary (evolving)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366624"/>
              </p:ext>
            </p:extLst>
          </p:nvPr>
        </p:nvGraphicFramePr>
        <p:xfrm>
          <a:off x="940279" y="1574800"/>
          <a:ext cx="927052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925"/>
                <a:gridCol w="1630925"/>
                <a:gridCol w="1802601"/>
                <a:gridCol w="1716763"/>
                <a:gridCol w="2489307"/>
              </a:tblGrid>
              <a:tr h="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Key</a:t>
                      </a:r>
                      <a:r>
                        <a:rPr lang="en-US" sz="2000" baseline="0" dirty="0" smtClean="0"/>
                        <a:t> Value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Column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Graph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Persistence-</a:t>
                      </a:r>
                      <a:r>
                        <a:rPr lang="en-US" sz="2000" dirty="0" err="1" smtClean="0"/>
                        <a:t>Json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Query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API/REST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API/REST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SPARQL/Rest/Java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Horizontal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Horizontal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Horizontal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Vertical scale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Async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Async</a:t>
                      </a:r>
                      <a:r>
                        <a:rPr lang="en-US" sz="2000" dirty="0" smtClean="0"/>
                        <a:t>/tunable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Tunable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Schema</a:t>
                      </a:r>
                      <a:r>
                        <a:rPr lang="en-US" sz="2000" baseline="0" dirty="0" smtClean="0"/>
                        <a:t> free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Mapreduce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Node-</a:t>
                      </a:r>
                      <a:r>
                        <a:rPr lang="en-US" sz="2000" dirty="0" err="1" smtClean="0"/>
                        <a:t>Addn</a:t>
                      </a:r>
                      <a:r>
                        <a:rPr lang="en-US" sz="2000" dirty="0" smtClean="0"/>
                        <a:t>/</a:t>
                      </a:r>
                      <a:r>
                        <a:rPr lang="en-US" sz="2000" dirty="0" err="1" smtClean="0"/>
                        <a:t>Dln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</a:t>
                      </a:r>
                      <a:r>
                        <a:rPr lang="en-US" sz="2000" baseline="0" dirty="0" smtClean="0"/>
                        <a:t> Manual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Indexing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Primary key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Attributes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6400800"/>
            <a:ext cx="6888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* :Most of them support, # :specific product support , + :partial support</a:t>
            </a:r>
          </a:p>
        </p:txBody>
      </p:sp>
    </p:spTree>
    <p:extLst>
      <p:ext uri="{BB962C8B-B14F-4D97-AF65-F5344CB8AC3E}">
        <p14:creationId xmlns:p14="http://schemas.microsoft.com/office/powerpoint/2010/main" val="146789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Hosted</a:t>
            </a:r>
          </a:p>
          <a:p>
            <a:r>
              <a:rPr lang="en-US" dirty="0" smtClean="0"/>
              <a:t>Host your own</a:t>
            </a:r>
          </a:p>
          <a:p>
            <a:r>
              <a:rPr lang="en-US" dirty="0" smtClean="0"/>
              <a:t>What you need to worry about</a:t>
            </a:r>
          </a:p>
          <a:p>
            <a:pPr lvl="1"/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Performance (more compute/</a:t>
            </a:r>
            <a:r>
              <a:rPr lang="en-US" dirty="0" err="1" smtClean="0"/>
              <a:t>bw</a:t>
            </a:r>
            <a:r>
              <a:rPr lang="en-US" dirty="0" smtClean="0"/>
              <a:t>/better storage)</a:t>
            </a:r>
            <a:endParaRPr lang="en-US" dirty="0" smtClean="0"/>
          </a:p>
          <a:p>
            <a:pPr lvl="1"/>
            <a:r>
              <a:rPr lang="en-US" dirty="0" smtClean="0"/>
              <a:t>Scale (throughput/latency/storage)</a:t>
            </a:r>
            <a:endParaRPr lang="en-US" dirty="0" smtClean="0"/>
          </a:p>
          <a:p>
            <a:pPr lvl="1"/>
            <a:r>
              <a:rPr lang="en-US" dirty="0" smtClean="0"/>
              <a:t>Management/Monitoring</a:t>
            </a:r>
          </a:p>
          <a:p>
            <a:pPr lvl="1"/>
            <a:r>
              <a:rPr lang="en-US" dirty="0" smtClean="0"/>
              <a:t>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0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option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Hosted (not my headache option)</a:t>
            </a:r>
          </a:p>
          <a:p>
            <a:pPr lvl="1"/>
            <a:r>
              <a:rPr lang="en-US" dirty="0" smtClean="0"/>
              <a:t>No admin – (majority – setup/maintenance)</a:t>
            </a:r>
          </a:p>
          <a:p>
            <a:pPr lvl="1"/>
            <a:r>
              <a:rPr lang="en-US" dirty="0" smtClean="0"/>
              <a:t>Availability – Better and cheaper</a:t>
            </a:r>
            <a:endParaRPr lang="en-US" dirty="0"/>
          </a:p>
          <a:p>
            <a:pPr lvl="1"/>
            <a:r>
              <a:rPr lang="en-US" dirty="0" smtClean="0"/>
              <a:t>Very little planning/spend the size of mc, resources</a:t>
            </a:r>
          </a:p>
          <a:p>
            <a:pPr lvl="1"/>
            <a:r>
              <a:rPr lang="en-US" dirty="0" smtClean="0"/>
              <a:t>Focus on application not  on admin/mgmt. issues </a:t>
            </a:r>
            <a:endParaRPr lang="en-US" dirty="0" smtClean="0"/>
          </a:p>
          <a:p>
            <a:pPr marL="76199" indent="0">
              <a:buNone/>
            </a:pPr>
            <a:endParaRPr lang="en-US" dirty="0"/>
          </a:p>
          <a:p>
            <a:pPr marL="60958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1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Options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Hosted</a:t>
            </a:r>
          </a:p>
          <a:p>
            <a:pPr lvl="1"/>
            <a:r>
              <a:rPr lang="en-US" dirty="0"/>
              <a:t>No admin – (majority – setup/maintenance)</a:t>
            </a:r>
          </a:p>
          <a:p>
            <a:pPr lvl="1"/>
            <a:r>
              <a:rPr lang="en-US" dirty="0"/>
              <a:t>Availability – Better and cheaper</a:t>
            </a:r>
          </a:p>
          <a:p>
            <a:pPr lvl="1"/>
            <a:r>
              <a:rPr lang="en-US" dirty="0"/>
              <a:t>Very little planning/spend the size of mc,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/>
              <a:t>Focus on application not  on admin/mgmt. issues </a:t>
            </a:r>
          </a:p>
          <a:p>
            <a:pPr marL="609585" lvl="1" indent="0">
              <a:buNone/>
            </a:pPr>
            <a:endParaRPr lang="en-US" dirty="0" smtClean="0"/>
          </a:p>
          <a:p>
            <a:r>
              <a:rPr lang="en-US" dirty="0" smtClean="0"/>
              <a:t>Host your own</a:t>
            </a:r>
          </a:p>
          <a:p>
            <a:pPr lvl="1"/>
            <a:r>
              <a:rPr lang="en-US" dirty="0" smtClean="0"/>
              <a:t>Flexibility (use jobs, use replication, use broker)</a:t>
            </a:r>
          </a:p>
          <a:p>
            <a:pPr lvl="1"/>
            <a:r>
              <a:rPr lang="en-US" dirty="0" smtClean="0"/>
              <a:t>Roll your own Availability, Performance, </a:t>
            </a:r>
            <a:r>
              <a:rPr lang="en-US" dirty="0" err="1" smtClean="0"/>
              <a:t>upgrade,patching</a:t>
            </a:r>
            <a:endParaRPr lang="en-US" dirty="0" smtClean="0"/>
          </a:p>
          <a:p>
            <a:pPr lvl="1"/>
            <a:r>
              <a:rPr lang="en-US" dirty="0" smtClean="0"/>
              <a:t>Plan your scale, spend </a:t>
            </a:r>
          </a:p>
          <a:p>
            <a:pPr lvl="1"/>
            <a:r>
              <a:rPr lang="en-US" dirty="0" smtClean="0"/>
              <a:t>Plan for Admin – have </a:t>
            </a:r>
            <a:r>
              <a:rPr lang="en-US" dirty="0" err="1" smtClean="0"/>
              <a:t>inhouse</a:t>
            </a:r>
            <a:r>
              <a:rPr lang="en-US" dirty="0" smtClean="0"/>
              <a:t> 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Relational</a:t>
            </a:r>
          </a:p>
          <a:p>
            <a:pPr lvl="1"/>
            <a:r>
              <a:rPr lang="en-US" dirty="0" smtClean="0"/>
              <a:t>Hosted</a:t>
            </a:r>
          </a:p>
          <a:p>
            <a:pPr lvl="2"/>
            <a:r>
              <a:rPr lang="en-US" dirty="0" smtClean="0"/>
              <a:t>SqlAzure</a:t>
            </a:r>
          </a:p>
          <a:p>
            <a:pPr lvl="1"/>
            <a:r>
              <a:rPr lang="en-US" dirty="0" smtClean="0"/>
              <a:t>Host your own		</a:t>
            </a:r>
          </a:p>
          <a:p>
            <a:pPr lvl="2"/>
            <a:r>
              <a:rPr lang="en-US" dirty="0" smtClean="0"/>
              <a:t>Sql Server, Oracle, </a:t>
            </a:r>
            <a:r>
              <a:rPr lang="en-US" dirty="0" err="1" smtClean="0"/>
              <a:t>MySql</a:t>
            </a:r>
            <a:r>
              <a:rPr lang="en-US" dirty="0" smtClean="0"/>
              <a:t>, Postgres</a:t>
            </a:r>
          </a:p>
          <a:p>
            <a:r>
              <a:rPr lang="en-US" dirty="0" smtClean="0"/>
              <a:t>Non Relational</a:t>
            </a:r>
          </a:p>
          <a:p>
            <a:pPr lvl="1"/>
            <a:r>
              <a:rPr lang="en-US" dirty="0" smtClean="0"/>
              <a:t>Hosted </a:t>
            </a:r>
          </a:p>
          <a:p>
            <a:pPr lvl="2"/>
            <a:r>
              <a:rPr lang="en-US" dirty="0"/>
              <a:t>Table Storage – </a:t>
            </a:r>
            <a:r>
              <a:rPr lang="en-US" dirty="0" smtClean="0"/>
              <a:t>key/value,</a:t>
            </a:r>
            <a:r>
              <a:rPr lang="en-US" dirty="0"/>
              <a:t> Blob/Page store</a:t>
            </a:r>
          </a:p>
          <a:p>
            <a:pPr lvl="2"/>
            <a:r>
              <a:rPr lang="en-US" dirty="0" smtClean="0"/>
              <a:t>Mongo</a:t>
            </a:r>
            <a:endParaRPr lang="en-US" dirty="0" smtClean="0"/>
          </a:p>
          <a:p>
            <a:pPr lvl="1"/>
            <a:r>
              <a:rPr lang="en-US" dirty="0" smtClean="0"/>
              <a:t>Host </a:t>
            </a:r>
            <a:r>
              <a:rPr lang="en-US" dirty="0"/>
              <a:t>your own</a:t>
            </a:r>
          </a:p>
          <a:p>
            <a:pPr lvl="2"/>
            <a:r>
              <a:rPr lang="en-US" dirty="0" smtClean="0"/>
              <a:t>Cassandra., Mongo, Redis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1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Hosted</a:t>
            </a:r>
          </a:p>
          <a:p>
            <a:pPr lvl="1"/>
            <a:r>
              <a:rPr lang="en-US" dirty="0" err="1" smtClean="0"/>
              <a:t>SQLAzure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/>
              <a:t>Local transparent failover – no direct access to replicas </a:t>
            </a:r>
            <a:endParaRPr lang="en-US" dirty="0" smtClean="0"/>
          </a:p>
          <a:p>
            <a:pPr lvl="2"/>
            <a:r>
              <a:rPr lang="en-US" dirty="0" smtClean="0"/>
              <a:t>Replicas – Remote ? </a:t>
            </a:r>
            <a:r>
              <a:rPr lang="en-US" dirty="0" smtClean="0"/>
              <a:t>In future (</a:t>
            </a:r>
            <a:r>
              <a:rPr lang="en-US" dirty="0" err="1" smtClean="0"/>
              <a:t>bkup</a:t>
            </a:r>
            <a:r>
              <a:rPr lang="en-US" dirty="0" smtClean="0"/>
              <a:t> and restore)</a:t>
            </a:r>
            <a:endParaRPr lang="en-US" dirty="0" smtClean="0"/>
          </a:p>
          <a:p>
            <a:pPr lvl="2"/>
            <a:r>
              <a:rPr lang="en-US" dirty="0" smtClean="0"/>
              <a:t>Replicas – Read Only ? – In </a:t>
            </a:r>
            <a:r>
              <a:rPr lang="en-US" dirty="0" smtClean="0"/>
              <a:t>future (local vs across dc)</a:t>
            </a:r>
            <a:endParaRPr lang="en-US" dirty="0" smtClean="0"/>
          </a:p>
          <a:p>
            <a:pPr lvl="1"/>
            <a:r>
              <a:rPr lang="en-US" dirty="0" smtClean="0"/>
              <a:t>Azure Storage</a:t>
            </a:r>
          </a:p>
          <a:p>
            <a:pPr lvl="2"/>
            <a:r>
              <a:rPr lang="en-US" dirty="0" smtClean="0"/>
              <a:t>Local transparent failover – no direct access to replicas</a:t>
            </a:r>
          </a:p>
          <a:p>
            <a:pPr lvl="2"/>
            <a:r>
              <a:rPr lang="en-US" dirty="0" smtClean="0"/>
              <a:t>Remote replication (no guarantee SLA but usually within minutes)</a:t>
            </a:r>
          </a:p>
          <a:p>
            <a:r>
              <a:rPr lang="en-US" dirty="0" smtClean="0"/>
              <a:t>Host your own</a:t>
            </a:r>
          </a:p>
          <a:p>
            <a:pPr lvl="1"/>
            <a:r>
              <a:rPr lang="en-US" dirty="0" smtClean="0"/>
              <a:t>Availability sets</a:t>
            </a:r>
          </a:p>
          <a:p>
            <a:pPr lvl="2"/>
            <a:r>
              <a:rPr lang="en-US" dirty="0" smtClean="0"/>
              <a:t>Need to setup Virtual Network</a:t>
            </a:r>
          </a:p>
          <a:p>
            <a:pPr lvl="2"/>
            <a:r>
              <a:rPr lang="en-US" dirty="0" smtClean="0"/>
              <a:t>Need to create synch mechanism</a:t>
            </a:r>
          </a:p>
          <a:p>
            <a:pPr lvl="2"/>
            <a:r>
              <a:rPr lang="en-US" dirty="0" smtClean="0"/>
              <a:t>Need to setup failover mechanism </a:t>
            </a:r>
          </a:p>
          <a:p>
            <a:pPr lvl="3"/>
            <a:r>
              <a:rPr lang="en-US" dirty="0" err="1" smtClean="0"/>
              <a:t>AlwaysOn</a:t>
            </a:r>
            <a:r>
              <a:rPr lang="en-US" dirty="0" smtClean="0"/>
              <a:t> for SQL servers, Other databases need to get it right like SQL Server</a:t>
            </a:r>
          </a:p>
          <a:p>
            <a:pPr lvl="3"/>
            <a:r>
              <a:rPr lang="en-US" dirty="0" smtClean="0"/>
              <a:t>Use Azure storage – push </a:t>
            </a:r>
            <a:r>
              <a:rPr lang="en-US" dirty="0" smtClean="0"/>
              <a:t>backup(</a:t>
            </a:r>
            <a:r>
              <a:rPr lang="en-US" dirty="0" err="1" smtClean="0"/>
              <a:t>log+data</a:t>
            </a:r>
            <a:r>
              <a:rPr lang="en-US" dirty="0" smtClean="0"/>
              <a:t>) via Azure or 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Hosted</a:t>
            </a:r>
          </a:p>
          <a:p>
            <a:pPr lvl="1"/>
            <a:r>
              <a:rPr lang="en-US" dirty="0" smtClean="0"/>
              <a:t>Azure provides various options</a:t>
            </a:r>
          </a:p>
          <a:p>
            <a:pPr lvl="2"/>
            <a:r>
              <a:rPr lang="en-US" dirty="0" smtClean="0"/>
              <a:t>SqlAzure premium vs Regular (remove noisy neighbor issue)</a:t>
            </a:r>
          </a:p>
          <a:p>
            <a:pPr lvl="2"/>
            <a:r>
              <a:rPr lang="en-US" dirty="0" smtClean="0"/>
              <a:t>Pretty soon other services will distinguish themselves by performance(think H)</a:t>
            </a:r>
          </a:p>
          <a:p>
            <a:pPr lvl="1"/>
            <a:r>
              <a:rPr lang="en-US" dirty="0" err="1" smtClean="0"/>
              <a:t>SQlAzure</a:t>
            </a:r>
            <a:r>
              <a:rPr lang="en-US" dirty="0" smtClean="0"/>
              <a:t> premium provides reserved IOPs</a:t>
            </a:r>
          </a:p>
          <a:p>
            <a:r>
              <a:rPr lang="en-US" dirty="0" smtClean="0"/>
              <a:t>Host your own</a:t>
            </a:r>
          </a:p>
          <a:p>
            <a:pPr lvl="1"/>
            <a:r>
              <a:rPr lang="en-US" dirty="0" smtClean="0"/>
              <a:t>Choose better compute</a:t>
            </a:r>
          </a:p>
          <a:p>
            <a:pPr lvl="1"/>
            <a:r>
              <a:rPr lang="en-US" dirty="0" smtClean="0"/>
              <a:t>Choose better storage</a:t>
            </a:r>
          </a:p>
          <a:p>
            <a:pPr lvl="2"/>
            <a:r>
              <a:rPr lang="en-US" dirty="0" smtClean="0"/>
              <a:t>Soon good news on more options</a:t>
            </a:r>
          </a:p>
          <a:p>
            <a:pPr lvl="1"/>
            <a:r>
              <a:rPr lang="en-US" dirty="0" err="1" smtClean="0"/>
              <a:t>Eod</a:t>
            </a:r>
            <a:r>
              <a:rPr lang="en-US" dirty="0" smtClean="0"/>
              <a:t> you need to create monitoring, fixing &amp; do planning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	(Up/Out)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Hosted</a:t>
            </a:r>
          </a:p>
          <a:p>
            <a:pPr lvl="1"/>
            <a:r>
              <a:rPr lang="en-US" dirty="0" smtClean="0"/>
              <a:t>SqlAzure </a:t>
            </a:r>
          </a:p>
          <a:p>
            <a:pPr lvl="2"/>
            <a:r>
              <a:rPr lang="en-US" dirty="0" smtClean="0"/>
              <a:t>Web/Business – storage vs </a:t>
            </a:r>
            <a:r>
              <a:rPr lang="en-US" dirty="0" err="1" smtClean="0"/>
              <a:t>SqlPremium</a:t>
            </a:r>
            <a:r>
              <a:rPr lang="en-US" dirty="0" smtClean="0"/>
              <a:t> isolated </a:t>
            </a:r>
            <a:r>
              <a:rPr lang="en-US" dirty="0" err="1" smtClean="0"/>
              <a:t>perf</a:t>
            </a:r>
            <a:endParaRPr lang="en-US" dirty="0" smtClean="0"/>
          </a:p>
          <a:p>
            <a:pPr lvl="1"/>
            <a:r>
              <a:rPr lang="en-US" dirty="0" smtClean="0"/>
              <a:t>HDInsight</a:t>
            </a:r>
          </a:p>
          <a:p>
            <a:pPr lvl="2"/>
            <a:r>
              <a:rPr lang="en-US" dirty="0" err="1" smtClean="0"/>
              <a:t>Scaleout</a:t>
            </a:r>
            <a:r>
              <a:rPr lang="en-US" dirty="0" smtClean="0"/>
              <a:t> vs </a:t>
            </a:r>
            <a:r>
              <a:rPr lang="en-US" dirty="0" err="1" smtClean="0"/>
              <a:t>scaleup</a:t>
            </a:r>
            <a:r>
              <a:rPr lang="en-US" dirty="0" smtClean="0"/>
              <a:t> of nodes (disruptive)</a:t>
            </a:r>
          </a:p>
          <a:p>
            <a:pPr lvl="1"/>
            <a:r>
              <a:rPr lang="en-US" dirty="0" smtClean="0"/>
              <a:t>Table Storage/Azure Blog/Queues - Service Bus(little diff)</a:t>
            </a:r>
          </a:p>
          <a:p>
            <a:pPr lvl="2"/>
            <a:r>
              <a:rPr lang="en-US" dirty="0" smtClean="0"/>
              <a:t>Unlimited storage(overall 200TB) – no explicit limit (no scale up </a:t>
            </a:r>
            <a:r>
              <a:rPr lang="en-US" dirty="0" err="1" smtClean="0"/>
              <a:t>sku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Host your own</a:t>
            </a:r>
          </a:p>
          <a:p>
            <a:pPr lvl="1"/>
            <a:r>
              <a:rPr lang="en-US" dirty="0" smtClean="0"/>
              <a:t>Need to plan for provisioning of storage/compute based on offering (</a:t>
            </a:r>
            <a:r>
              <a:rPr lang="en-US" dirty="0" err="1" smtClean="0"/>
              <a:t>redis</a:t>
            </a:r>
            <a:r>
              <a:rPr lang="en-US" dirty="0" smtClean="0"/>
              <a:t> vs Cassandra vs Hbase). Monitoring/Handling failover </a:t>
            </a:r>
            <a:r>
              <a:rPr lang="en-US" dirty="0" err="1" smtClean="0"/>
              <a:t>etc</a:t>
            </a:r>
            <a:r>
              <a:rPr lang="en-US" dirty="0" smtClean="0"/>
              <a:t> extra effort.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11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C_ppt_templa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WAC_ppt_template</Template>
  <TotalTime>9508</TotalTime>
  <Words>1188</Words>
  <Application>Microsoft Office PowerPoint</Application>
  <PresentationFormat>Widescreen</PresentationFormat>
  <Paragraphs>289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Segoe UI</vt:lpstr>
      <vt:lpstr>Segoe UI</vt:lpstr>
      <vt:lpstr>Segoe UI Bold</vt:lpstr>
      <vt:lpstr>Segoe UI Light</vt:lpstr>
      <vt:lpstr>Segoe UI Semibold</vt:lpstr>
      <vt:lpstr>WAC_ppt_template</vt:lpstr>
      <vt:lpstr>Data Storage options on Windows Azure</vt:lpstr>
      <vt:lpstr>Way to skin cat store</vt:lpstr>
      <vt:lpstr>Hosting option</vt:lpstr>
      <vt:lpstr>Hosting option Path</vt:lpstr>
      <vt:lpstr>Hosting Options Path</vt:lpstr>
      <vt:lpstr>Offerings</vt:lpstr>
      <vt:lpstr>Availability</vt:lpstr>
      <vt:lpstr>Performance</vt:lpstr>
      <vt:lpstr>Scale (Up/Out)</vt:lpstr>
      <vt:lpstr>Management/Monitoring</vt:lpstr>
      <vt:lpstr>Cost </vt:lpstr>
      <vt:lpstr>What to check for in Host your Own </vt:lpstr>
      <vt:lpstr>Why diff kind of store</vt:lpstr>
      <vt:lpstr>What kind of data</vt:lpstr>
      <vt:lpstr>Where do I store my data - Location</vt:lpstr>
      <vt:lpstr>Or another way to think</vt:lpstr>
      <vt:lpstr>How will we get/store the data</vt:lpstr>
      <vt:lpstr>Guidance</vt:lpstr>
      <vt:lpstr>End </vt:lpstr>
      <vt:lpstr>Compare them – summary (evolving)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Choosing Right Store</dc:title>
  <dc:creator>Govind Kanshi</dc:creator>
  <cp:lastModifiedBy>Govind Kanshi</cp:lastModifiedBy>
  <cp:revision>200</cp:revision>
  <dcterms:created xsi:type="dcterms:W3CDTF">2014-02-19T13:06:21Z</dcterms:created>
  <dcterms:modified xsi:type="dcterms:W3CDTF">2014-03-19T09:10:05Z</dcterms:modified>
</cp:coreProperties>
</file>